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  <p:sldMasterId id="2147483769" r:id="rId2"/>
    <p:sldMasterId id="2147483781" r:id="rId3"/>
    <p:sldMasterId id="2147483793" r:id="rId4"/>
    <p:sldMasterId id="2147483805" r:id="rId5"/>
  </p:sldMasterIdLst>
  <p:sldIdLst>
    <p:sldId id="256" r:id="rId6"/>
    <p:sldId id="258" r:id="rId7"/>
    <p:sldId id="259" r:id="rId8"/>
    <p:sldId id="260" r:id="rId9"/>
    <p:sldId id="273" r:id="rId10"/>
    <p:sldId id="261" r:id="rId11"/>
    <p:sldId id="263" r:id="rId12"/>
    <p:sldId id="264" r:id="rId13"/>
    <p:sldId id="265" r:id="rId14"/>
    <p:sldId id="266" r:id="rId15"/>
    <p:sldId id="267" r:id="rId16"/>
    <p:sldId id="272" r:id="rId17"/>
    <p:sldId id="269" r:id="rId18"/>
    <p:sldId id="270" r:id="rId19"/>
    <p:sldId id="271" r:id="rId2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8855E-17D2-49FC-BE27-0A926207D8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BD4B08-8179-4974-B7FF-412F3001B7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C633A-3C75-439C-B5FC-9144E1620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3DFE-891F-4971-93F2-7C41451839F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DFE53-A8B9-4F0F-A7C2-0EBB02D6A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DD539-1E03-4B77-B15B-C5C4C9355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5EB4-1C12-4FE8-BAF7-2182D620B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51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51094-4BF1-49ED-9705-2F17838BD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352392-1B13-43A2-BCFE-FC43E6C94C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2B5DE-4CF0-4C13-B5BE-44AB31DEB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3DFE-891F-4971-93F2-7C41451839F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3EA29-AA41-427B-B864-2892D2043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9765D-C212-4F01-98C9-B887CC176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5EB4-1C12-4FE8-BAF7-2182D620B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77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B7EBA8-786E-4A4C-81E5-305957037B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FCC75B-0386-4707-BC73-17A0406B7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EF6380-2BD2-4DCD-BA4B-751D51F67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3DFE-891F-4971-93F2-7C41451839F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FD148C-132D-4571-90CD-19733E5CE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1D49E-7DA3-44A4-BCC0-28873A81D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5EB4-1C12-4FE8-BAF7-2182D620B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941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2029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680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0992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207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742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0564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5255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3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1497A-C065-42A9-A870-CDF2668FD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FF4F7-1C10-47B4-BDD6-ADCC32DC5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2688A-2BE8-44B4-96FB-5ECFCFEFA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3DFE-891F-4971-93F2-7C41451839F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8629D-CD80-418D-A2F3-FDE74CEDA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ECA481-6099-4FC2-BA13-078B802F7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5EB4-1C12-4FE8-BAF7-2182D620B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337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5580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6432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1088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7E9A2-10FA-49AF-9F4D-A90CC4B39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C72423-5D84-4A5E-A3E0-B9EE5DA8D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3A5C72-C6B8-4AA8-9C84-C5697C03F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37D542-A48E-44FD-8457-6A773B7FC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4373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22101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5730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294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9398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99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36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352D7-3D1E-4C93-9BDD-860660B20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F530EA-A01A-47F8-8A83-F83D8426D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3FA8A6-3683-4D92-989F-E35106EF1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3DFE-891F-4971-93F2-7C41451839F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FE3A0-E75D-4777-8F39-0A53C9C12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698F4-7958-4C75-83F0-80AFBD36D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5EB4-1C12-4FE8-BAF7-2182D620B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1512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148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9682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3877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950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7824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490636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794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77332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482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2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2B2B3-22E7-4870-8D7D-AC9FB44DF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2733AD-0064-48A0-B895-314DCDC8A6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9B18C0-11CD-48C9-AC1E-4FA53F264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2D2B51-EEF2-4018-85CB-215133B4B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3DFE-891F-4971-93F2-7C41451839F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759D13-09EB-4D99-A482-4CC0637A5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3B57A6-46D6-45CA-8C18-85E67F914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5EB4-1C12-4FE8-BAF7-2182D620B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67752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71922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726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406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8286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23994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99039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882153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14069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28923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086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D5664-279A-4A84-8F70-342B94E38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9C0B7F-E2A5-4125-B5E4-34B691D4E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41C5A6-4C63-47A8-80D0-235BBEF508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420F2E-B21A-4530-955F-06BE0FFE3A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303F45-DACA-4E77-90C9-987CC704E0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4C3B62-5601-47A0-8E62-478F9E151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3DFE-891F-4971-93F2-7C41451839F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F4BFB8-CA95-4BA1-B5AA-05693F4CC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4E011D-E113-417F-8BE5-C8BE1BB65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5EB4-1C12-4FE8-BAF7-2182D620B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9294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37787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68706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35099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21535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69269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84492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02793-92C3-4CA8-9E86-95A594868776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CF7C-3273-482B-8861-1C383E5C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485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98CD4-4C92-4A49-8571-B804CF6E4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674521-04F5-4FF4-A136-377929B1F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3DFE-891F-4971-93F2-7C41451839F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55BF22-8323-42C0-98FF-0A30CD204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CFCED4-FB89-4742-A0C2-D6A049718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5EB4-1C12-4FE8-BAF7-2182D620B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455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48C03B-9EDF-41C0-9F3C-72D202BB2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3DFE-891F-4971-93F2-7C41451839F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A02C23-96F3-490F-A250-D4E2BFD38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B81BBD-7EFE-4D4E-8ED2-B818C29B9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5EB4-1C12-4FE8-BAF7-2182D620B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458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52E34-B090-4313-BB08-A3AB48BCE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9A354-6E1E-4596-997A-8D3E7A456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C31447-6908-40AB-BE9F-C21F8353E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6596B4-5387-485D-9A78-394D48D22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3DFE-891F-4971-93F2-7C41451839F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23FD99-2F1C-440B-A8EA-B1D12749E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A73513-5C4C-45B2-8B62-444E5568C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5EB4-1C12-4FE8-BAF7-2182D620B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521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43714-3619-40BF-B975-0FF80D5A2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5EACE1-F40F-4B0B-8DF5-124FA59372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F980D5-1233-425C-9409-BCE3C6C5A3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032C7C-D1E4-4640-8753-E83D18E5A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3DFE-891F-4971-93F2-7C41451839F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175CA6-599E-4024-AF2F-539EFCC95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8278D6-D653-4040-B572-3DFBFD616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5EB4-1C12-4FE8-BAF7-2182D620B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904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9616B4-EB19-404E-B839-CF9675065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5F5404-E911-4BF3-886B-08BB87167B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FDF0E-8466-4A23-959B-43547E0B44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A3DFE-891F-4971-93F2-7C41451839F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BCD43-94BB-4985-A24E-9AA0344384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26BB5A-A67E-45F0-9AF0-4D7B717642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5EB4-1C12-4FE8-BAF7-2182D620B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84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49A3DFE-891F-4971-93F2-7C41451839F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8695EB4-1C12-4FE8-BAF7-2182D620B10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301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696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49A3DFE-891F-4971-93F2-7C41451839F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8695EB4-1C12-4FE8-BAF7-2182D620B10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3380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49A3DFE-891F-4971-93F2-7C41451839F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8695EB4-1C12-4FE8-BAF7-2182D620B10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2485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49A3DFE-891F-4971-93F2-7C41451839FD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8695EB4-1C12-4FE8-BAF7-2182D620B10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2346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E6D9F-0452-471D-A03E-025F43CB46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Goudy Old Style" panose="02020502050305020303" pitchFamily="18" charset="0"/>
              </a:rPr>
              <a:t>ARP Recommendations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8DC1DD-C91D-4940-AE06-69CB4C45ED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Goudy Old Style" panose="02020502050305020303" pitchFamily="18" charset="0"/>
              </a:rPr>
              <a:t>Mayor Amy Goodwin</a:t>
            </a:r>
          </a:p>
          <a:p>
            <a:pPr algn="r"/>
            <a:r>
              <a:rPr lang="en-US" sz="2000" cap="none" dirty="0">
                <a:latin typeface="Goudy Old Style" panose="02020502050305020303" pitchFamily="18" charset="0"/>
              </a:rPr>
              <a:t>September 29, 2021 </a:t>
            </a:r>
          </a:p>
        </p:txBody>
      </p:sp>
    </p:spTree>
    <p:extLst>
      <p:ext uri="{BB962C8B-B14F-4D97-AF65-F5344CB8AC3E}">
        <p14:creationId xmlns:p14="http://schemas.microsoft.com/office/powerpoint/2010/main" val="996854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6E861-97B2-4455-BC79-C6A4AACFD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oudy Old Style" panose="02020502050305020303" pitchFamily="18" charset="0"/>
              </a:rPr>
              <a:t>Healthy &amp; Safe Communities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C23B4-8599-4C0E-8C37-AB40AFC7F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0" y="731519"/>
            <a:ext cx="6492240" cy="5350303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City-Wide Clean Ups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Temporary Workers for Refuse, Parks &amp; Recreation, Public Grounds, &amp; Spring Hill Cemetery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Materials &amp; Supplies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E07FE1B-A6B5-41BD-8E3D-675E48115361}"/>
              </a:ext>
            </a:extLst>
          </p:cNvPr>
          <p:cNvSpPr txBox="1">
            <a:spLocks/>
          </p:cNvSpPr>
          <p:nvPr/>
        </p:nvSpPr>
        <p:spPr>
          <a:xfrm>
            <a:off x="457200" y="2570693"/>
            <a:ext cx="3200400" cy="2286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b="0" kern="1200" spc="-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atin typeface="Goudy Old Style" panose="02020502050305020303" pitchFamily="18" charset="0"/>
              </a:rPr>
              <a:t>City Cleanliness</a:t>
            </a:r>
          </a:p>
          <a:p>
            <a:endParaRPr lang="en-US" dirty="0">
              <a:latin typeface="Goudy Old Style" panose="02020502050305020303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20B4E2-4CEA-440B-B336-3024AFB09D45}"/>
              </a:ext>
            </a:extLst>
          </p:cNvPr>
          <p:cNvCxnSpPr/>
          <p:nvPr/>
        </p:nvCxnSpPr>
        <p:spPr>
          <a:xfrm>
            <a:off x="546668" y="3058683"/>
            <a:ext cx="28374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7256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6E861-97B2-4455-BC79-C6A4AACFD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oudy Old Style" panose="02020502050305020303" pitchFamily="18" charset="0"/>
              </a:rPr>
              <a:t>Investing in Our City’s 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C23B4-8599-4C0E-8C37-AB40AFC7F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0" y="731519"/>
            <a:ext cx="6492240" cy="5350303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Turfing Fields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Pool Upgrades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Splash Pad Upgrades</a:t>
            </a:r>
          </a:p>
          <a:p>
            <a:pPr marL="0" indent="0">
              <a:buNone/>
            </a:pPr>
            <a:endParaRPr lang="en-US" sz="3200" dirty="0">
              <a:latin typeface="Goudy Old Style" panose="02020502050305020303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E07FE1B-A6B5-41BD-8E3D-675E48115361}"/>
              </a:ext>
            </a:extLst>
          </p:cNvPr>
          <p:cNvSpPr txBox="1">
            <a:spLocks/>
          </p:cNvSpPr>
          <p:nvPr/>
        </p:nvSpPr>
        <p:spPr>
          <a:xfrm>
            <a:off x="457200" y="2046077"/>
            <a:ext cx="3200400" cy="2286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b="0" kern="1200" spc="-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atin typeface="Goudy Old Style" panose="02020502050305020303" pitchFamily="18" charset="0"/>
              </a:rPr>
              <a:t>Parks</a:t>
            </a:r>
          </a:p>
          <a:p>
            <a:endParaRPr lang="en-US" dirty="0">
              <a:latin typeface="Goudy Old Style" panose="02020502050305020303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20B4E2-4CEA-440B-B336-3024AFB09D45}"/>
              </a:ext>
            </a:extLst>
          </p:cNvPr>
          <p:cNvCxnSpPr/>
          <p:nvPr/>
        </p:nvCxnSpPr>
        <p:spPr>
          <a:xfrm>
            <a:off x="546668" y="3058683"/>
            <a:ext cx="28374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7543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C8274-A1AF-4027-9456-FBB9DB4D2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oudy Old Style" panose="02020502050305020303" pitchFamily="18" charset="0"/>
              </a:rPr>
              <a:t>Investing in Our City’s Future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01C32-6AB9-429B-B13E-75C111A49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4096" y="568186"/>
            <a:ext cx="6492240" cy="462434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500" dirty="0">
                <a:solidFill>
                  <a:schemeClr val="tx1"/>
                </a:solidFill>
                <a:latin typeface="Goudy Old Style" panose="02020502050305020303" pitchFamily="18" charset="0"/>
              </a:rPr>
              <a:t>Feasibility Study &amp; </a:t>
            </a:r>
            <a:r>
              <a:rPr lang="en-US" sz="3500">
                <a:solidFill>
                  <a:schemeClr val="tx1"/>
                </a:solidFill>
                <a:latin typeface="Goudy Old Style" panose="02020502050305020303" pitchFamily="18" charset="0"/>
              </a:rPr>
              <a:t>Design for New </a:t>
            </a:r>
            <a:r>
              <a:rPr lang="en-US" sz="3500" dirty="0">
                <a:solidFill>
                  <a:schemeClr val="tx1"/>
                </a:solidFill>
                <a:latin typeface="Goudy Old Style" panose="02020502050305020303" pitchFamily="18" charset="0"/>
              </a:rPr>
              <a:t>Public Safety Center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500" dirty="0">
              <a:solidFill>
                <a:schemeClr val="tx1"/>
              </a:solidFill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500" dirty="0">
                <a:solidFill>
                  <a:schemeClr val="tx1"/>
                </a:solidFill>
                <a:latin typeface="Goudy Old Style" panose="02020502050305020303" pitchFamily="18" charset="0"/>
              </a:rPr>
              <a:t>Police &amp; Fire Sign-on Bonuses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500" dirty="0">
              <a:solidFill>
                <a:schemeClr val="tx1"/>
              </a:solidFill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3500" dirty="0">
              <a:solidFill>
                <a:schemeClr val="tx1"/>
              </a:solidFill>
              <a:latin typeface="Goudy Old Style" panose="02020502050305020303" pitchFamily="18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D7903-AAA4-4862-844D-0B4FE35B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3138114"/>
            <a:ext cx="3200400" cy="3379124"/>
          </a:xfrm>
        </p:spPr>
        <p:txBody>
          <a:bodyPr/>
          <a:lstStyle/>
          <a:p>
            <a:r>
              <a:rPr lang="en-US" sz="3600" b="1" cap="all" dirty="0">
                <a:latin typeface="Goudy Old Style" panose="02020502050305020303" pitchFamily="18" charset="0"/>
              </a:rPr>
              <a:t>Public Safety</a:t>
            </a:r>
            <a:endParaRPr lang="en-US" b="1" cap="all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B86E624-385C-4015-B608-943976943C69}"/>
              </a:ext>
            </a:extLst>
          </p:cNvPr>
          <p:cNvCxnSpPr/>
          <p:nvPr/>
        </p:nvCxnSpPr>
        <p:spPr>
          <a:xfrm>
            <a:off x="546668" y="3058683"/>
            <a:ext cx="28374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6890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6E861-97B2-4455-BC79-C6A4AACFD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oudy Old Style" panose="02020502050305020303" pitchFamily="18" charset="0"/>
              </a:rPr>
              <a:t>Investing in Our City’s 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C23B4-8599-4C0E-8C37-AB40AFC7F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0" y="731519"/>
            <a:ext cx="6492240" cy="5350303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 Street &amp; Sidewalk Repair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dirty="0">
              <a:latin typeface="Goudy Old Style" panose="02020502050305020303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E07FE1B-A6B5-41BD-8E3D-675E48115361}"/>
              </a:ext>
            </a:extLst>
          </p:cNvPr>
          <p:cNvSpPr txBox="1">
            <a:spLocks/>
          </p:cNvSpPr>
          <p:nvPr/>
        </p:nvSpPr>
        <p:spPr>
          <a:xfrm>
            <a:off x="106018" y="2405271"/>
            <a:ext cx="4800600" cy="22859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b="0" kern="1200" spc="-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latin typeface="Goudy Old Style" panose="02020502050305020303" pitchFamily="18" charset="0"/>
            </a:endParaRPr>
          </a:p>
          <a:p>
            <a:endParaRPr lang="en-US" dirty="0">
              <a:latin typeface="Goudy Old Style" panose="02020502050305020303" pitchFamily="18" charset="0"/>
            </a:endParaRPr>
          </a:p>
          <a:p>
            <a:endParaRPr lang="en-US" dirty="0">
              <a:latin typeface="Goudy Old Style" panose="02020502050305020303" pitchFamily="18" charset="0"/>
            </a:endParaRPr>
          </a:p>
          <a:p>
            <a:endParaRPr lang="en-US" dirty="0">
              <a:latin typeface="Goudy Old Style" panose="02020502050305020303" pitchFamily="18" charset="0"/>
            </a:endParaRPr>
          </a:p>
          <a:p>
            <a:r>
              <a:rPr lang="en-US" sz="3400" b="1" cap="all" dirty="0">
                <a:latin typeface="Goudy Old Style" panose="02020502050305020303" pitchFamily="18" charset="0"/>
              </a:rPr>
              <a:t>Road Infrastructure</a:t>
            </a:r>
          </a:p>
          <a:p>
            <a:endParaRPr lang="en-US" dirty="0">
              <a:latin typeface="Goudy Old Style" panose="02020502050305020303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20B4E2-4CEA-440B-B336-3024AFB09D45}"/>
              </a:ext>
            </a:extLst>
          </p:cNvPr>
          <p:cNvCxnSpPr/>
          <p:nvPr/>
        </p:nvCxnSpPr>
        <p:spPr>
          <a:xfrm>
            <a:off x="546668" y="3058683"/>
            <a:ext cx="28374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8000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6E861-97B2-4455-BC79-C6A4AACFD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oudy Old Style" panose="02020502050305020303" pitchFamily="18" charset="0"/>
              </a:rPr>
              <a:t>Investing in Our City’s 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C23B4-8599-4C0E-8C37-AB40AFC7F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0" y="731519"/>
            <a:ext cx="6492240" cy="5350303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Goudy Old Style" panose="02020502050305020303" pitchFamily="18" charset="0"/>
              </a:rPr>
              <a:t> </a:t>
            </a:r>
            <a:r>
              <a:rPr lang="en-US" sz="3200" dirty="0">
                <a:latin typeface="Goudy Old Style" panose="02020502050305020303" pitchFamily="18" charset="0"/>
              </a:rPr>
              <a:t>Establishing Public Private Partnerships to Facilitate Broadband Expansion Projects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E07FE1B-A6B5-41BD-8E3D-675E48115361}"/>
              </a:ext>
            </a:extLst>
          </p:cNvPr>
          <p:cNvSpPr txBox="1">
            <a:spLocks/>
          </p:cNvSpPr>
          <p:nvPr/>
        </p:nvSpPr>
        <p:spPr>
          <a:xfrm>
            <a:off x="457200" y="2079633"/>
            <a:ext cx="3200400" cy="2286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b="0" kern="1200" spc="-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atin typeface="Goudy Old Style" panose="02020502050305020303" pitchFamily="18" charset="0"/>
              </a:rPr>
              <a:t>Broadband</a:t>
            </a:r>
          </a:p>
          <a:p>
            <a:endParaRPr lang="en-US" dirty="0">
              <a:latin typeface="Goudy Old Style" panose="02020502050305020303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20B4E2-4CEA-440B-B336-3024AFB09D45}"/>
              </a:ext>
            </a:extLst>
          </p:cNvPr>
          <p:cNvCxnSpPr/>
          <p:nvPr/>
        </p:nvCxnSpPr>
        <p:spPr>
          <a:xfrm>
            <a:off x="546668" y="3058683"/>
            <a:ext cx="28374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18167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6E861-97B2-4455-BC79-C6A4AACFD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oudy Old Style" panose="02020502050305020303" pitchFamily="18" charset="0"/>
              </a:rPr>
              <a:t>Administrative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C23B4-8599-4C0E-8C37-AB40AFC7F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0" y="731519"/>
            <a:ext cx="6492240" cy="5350303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Goudy Old Style" panose="02020502050305020303" pitchFamily="18" charset="0"/>
              </a:rPr>
              <a:t> </a:t>
            </a:r>
            <a:r>
              <a:rPr lang="en-US" sz="3200" dirty="0">
                <a:latin typeface="Goudy Old Style" panose="02020502050305020303" pitchFamily="18" charset="0"/>
              </a:rPr>
              <a:t>Law Firm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Accounting Firm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Grants Coordinator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Non-Profit Program Partnerships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E07FE1B-A6B5-41BD-8E3D-675E48115361}"/>
              </a:ext>
            </a:extLst>
          </p:cNvPr>
          <p:cNvSpPr txBox="1">
            <a:spLocks/>
          </p:cNvSpPr>
          <p:nvPr/>
        </p:nvSpPr>
        <p:spPr>
          <a:xfrm>
            <a:off x="457200" y="1618239"/>
            <a:ext cx="3200400" cy="2286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b="0" kern="1200" spc="-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latin typeface="Goudy Old Style" panose="02020502050305020303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20B4E2-4CEA-440B-B336-3024AFB09D45}"/>
              </a:ext>
            </a:extLst>
          </p:cNvPr>
          <p:cNvCxnSpPr/>
          <p:nvPr/>
        </p:nvCxnSpPr>
        <p:spPr>
          <a:xfrm>
            <a:off x="546668" y="3058683"/>
            <a:ext cx="28374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198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0000"/>
            <a:shade val="97000"/>
            <a:satMod val="1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61E37-9E1D-4805-8401-2AE5DF832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047" y="643466"/>
            <a:ext cx="2771273" cy="5225627"/>
          </a:xfrm>
        </p:spPr>
        <p:txBody>
          <a:bodyPr anchor="ctr">
            <a:normAutofit/>
          </a:bodyPr>
          <a:lstStyle/>
          <a:p>
            <a:r>
              <a:rPr lang="en-US" sz="6000" dirty="0">
                <a:latin typeface="Goudy Old Style" panose="02020502050305020303" pitchFamily="18" charset="0"/>
              </a:rPr>
              <a:t>Three Major Buckets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B4F68E2-8890-4074-BC31-EB0FCB2F6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6980" y="1332579"/>
            <a:ext cx="6895973" cy="5225628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sz="3200" dirty="0">
                <a:latin typeface="Goudy Old Style" panose="02020502050305020303" pitchFamily="18" charset="0"/>
              </a:rPr>
              <a:t>Economic Recovery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600" dirty="0">
                <a:latin typeface="Goudy Old Style" panose="02020502050305020303" pitchFamily="18" charset="0"/>
              </a:rPr>
              <a:t>($8,000,000)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Healthy &amp; Safe Communities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600" dirty="0">
                <a:latin typeface="Goudy Old Style" panose="02020502050305020303" pitchFamily="18" charset="0"/>
              </a:rPr>
              <a:t>($14,801,358)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Investing in Our City’s Future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600" dirty="0">
                <a:latin typeface="Goudy Old Style" panose="02020502050305020303" pitchFamily="18" charset="0"/>
              </a:rPr>
              <a:t> ($13,000,000)</a:t>
            </a:r>
          </a:p>
        </p:txBody>
      </p:sp>
    </p:spTree>
    <p:extLst>
      <p:ext uri="{BB962C8B-B14F-4D97-AF65-F5344CB8AC3E}">
        <p14:creationId xmlns:p14="http://schemas.microsoft.com/office/powerpoint/2010/main" val="14652966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6E861-97B2-4455-BC79-C6A4AACFD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oudy Old Style" panose="02020502050305020303" pitchFamily="18" charset="0"/>
              </a:rPr>
              <a:t>Economic Recovery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C23B4-8599-4C0E-8C37-AB40AFC7F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0" y="731519"/>
            <a:ext cx="6492240" cy="5350303"/>
          </a:xfrm>
        </p:spPr>
        <p:txBody>
          <a:bodyPr anchor="ctr"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Business Grants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New Business Incentives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Maker’s Space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Co-Op Kitchen</a:t>
            </a:r>
          </a:p>
          <a:p>
            <a:pPr marL="0" indent="0">
              <a:buNone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Façade Grants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E07FE1B-A6B5-41BD-8E3D-675E48115361}"/>
              </a:ext>
            </a:extLst>
          </p:cNvPr>
          <p:cNvSpPr txBox="1">
            <a:spLocks/>
          </p:cNvSpPr>
          <p:nvPr/>
        </p:nvSpPr>
        <p:spPr>
          <a:xfrm>
            <a:off x="457200" y="1915683"/>
            <a:ext cx="3200400" cy="2286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b="0" kern="1200" spc="-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atin typeface="Goudy Old Style" panose="02020502050305020303" pitchFamily="18" charset="0"/>
              </a:rPr>
              <a:t>Businesses</a:t>
            </a:r>
          </a:p>
          <a:p>
            <a:endParaRPr lang="en-US" dirty="0">
              <a:latin typeface="Goudy Old Style" panose="02020502050305020303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20B4E2-4CEA-440B-B336-3024AFB09D45}"/>
              </a:ext>
            </a:extLst>
          </p:cNvPr>
          <p:cNvCxnSpPr/>
          <p:nvPr/>
        </p:nvCxnSpPr>
        <p:spPr>
          <a:xfrm>
            <a:off x="546668" y="3058683"/>
            <a:ext cx="28374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42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6E861-97B2-4455-BC79-C6A4AACFD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oudy Old Style" panose="02020502050305020303" pitchFamily="18" charset="0"/>
              </a:rPr>
              <a:t>Economic Recovery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C23B4-8599-4C0E-8C37-AB40AFC7F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0" y="731519"/>
            <a:ext cx="6492240" cy="5350303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Charleston Convention &amp; Visitors Bureau Contribution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Events / Concerts / Festivals </a:t>
            </a:r>
            <a:r>
              <a:rPr lang="en-US" sz="3200">
                <a:latin typeface="Goudy Old Style" panose="02020502050305020303" pitchFamily="18" charset="0"/>
              </a:rPr>
              <a:t>/ Conventions</a:t>
            </a:r>
            <a:br>
              <a:rPr lang="en-US" sz="3200" dirty="0">
                <a:latin typeface="Goudy Old Style" panose="02020502050305020303" pitchFamily="18" charset="0"/>
              </a:rPr>
            </a:b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Incentives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E07FE1B-A6B5-41BD-8E3D-675E48115361}"/>
              </a:ext>
            </a:extLst>
          </p:cNvPr>
          <p:cNvSpPr txBox="1">
            <a:spLocks/>
          </p:cNvSpPr>
          <p:nvPr/>
        </p:nvSpPr>
        <p:spPr>
          <a:xfrm>
            <a:off x="457200" y="1915683"/>
            <a:ext cx="3200400" cy="2286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b="0" kern="1200" spc="-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atin typeface="Goudy Old Style" panose="02020502050305020303" pitchFamily="18" charset="0"/>
              </a:rPr>
              <a:t>Tourism</a:t>
            </a:r>
          </a:p>
          <a:p>
            <a:endParaRPr lang="en-US" dirty="0">
              <a:latin typeface="Goudy Old Style" panose="02020502050305020303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20B4E2-4CEA-440B-B336-3024AFB09D45}"/>
              </a:ext>
            </a:extLst>
          </p:cNvPr>
          <p:cNvCxnSpPr/>
          <p:nvPr/>
        </p:nvCxnSpPr>
        <p:spPr>
          <a:xfrm>
            <a:off x="546668" y="3058683"/>
            <a:ext cx="28374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7401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3C6FE-EE38-42D0-869D-1C3FAC5A8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oudy Old Style" panose="02020502050305020303" pitchFamily="18" charset="0"/>
              </a:rPr>
              <a:t>Healthy &amp; Safe Communities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3111E-8273-4A1A-8E08-00BDB5ABB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4907" y="912412"/>
            <a:ext cx="6575066" cy="50331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Overtime for essential workers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Vaccination and testing supplies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Personal Protective Equipment (“PPE”)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Other Materials &amp; Supplies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4407FA-A661-4344-AA86-8E443BFA1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3600" b="1" cap="all" dirty="0">
                <a:latin typeface="Goudy Old Style" panose="02020502050305020303" pitchFamily="18" charset="0"/>
              </a:rPr>
              <a:t>Responding to COVID Pandemic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A988778-2D97-4C32-8364-24BBD6DCD8BC}"/>
              </a:ext>
            </a:extLst>
          </p:cNvPr>
          <p:cNvCxnSpPr/>
          <p:nvPr/>
        </p:nvCxnSpPr>
        <p:spPr>
          <a:xfrm>
            <a:off x="546668" y="3058683"/>
            <a:ext cx="28374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2979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6E861-97B2-4455-BC79-C6A4AACFD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oudy Old Style" panose="02020502050305020303" pitchFamily="18" charset="0"/>
              </a:rPr>
              <a:t>Healthy &amp; Safe Communities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C23B4-8599-4C0E-8C37-AB40AFC7F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0" y="731519"/>
            <a:ext cx="6492240" cy="5350303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Rent Aid / Eviction Relief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Support Services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Charleston Land Reuse Agency / Demolitions / Acquiring Property / Development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Shelters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E07FE1B-A6B5-41BD-8E3D-675E48115361}"/>
              </a:ext>
            </a:extLst>
          </p:cNvPr>
          <p:cNvSpPr txBox="1">
            <a:spLocks/>
          </p:cNvSpPr>
          <p:nvPr/>
        </p:nvSpPr>
        <p:spPr>
          <a:xfrm>
            <a:off x="457200" y="1915683"/>
            <a:ext cx="3200400" cy="2286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b="0" kern="1200" spc="-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atin typeface="Goudy Old Style" panose="02020502050305020303" pitchFamily="18" charset="0"/>
              </a:rPr>
              <a:t>Housing</a:t>
            </a:r>
          </a:p>
          <a:p>
            <a:endParaRPr lang="en-US" dirty="0">
              <a:latin typeface="Goudy Old Style" panose="02020502050305020303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20B4E2-4CEA-440B-B336-3024AFB09D45}"/>
              </a:ext>
            </a:extLst>
          </p:cNvPr>
          <p:cNvCxnSpPr/>
          <p:nvPr/>
        </p:nvCxnSpPr>
        <p:spPr>
          <a:xfrm>
            <a:off x="546668" y="3058683"/>
            <a:ext cx="28374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3820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6E861-97B2-4455-BC79-C6A4AACFD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oudy Old Style" panose="02020502050305020303" pitchFamily="18" charset="0"/>
              </a:rPr>
              <a:t>Healthy &amp; Safe Communities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C23B4-8599-4C0E-8C37-AB40AFC7F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0" y="731519"/>
            <a:ext cx="6492240" cy="5350303"/>
          </a:xfrm>
        </p:spPr>
        <p:txBody>
          <a:bodyPr anchor="ctr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CARE Office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Goudy Old Style" panose="02020502050305020303" pitchFamily="18" charset="0"/>
              </a:rPr>
              <a:t>Case Workers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Goudy Old Style" panose="02020502050305020303" pitchFamily="18" charset="0"/>
              </a:rPr>
              <a:t>Nurse / EMT Staff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Goudy Old Style" panose="02020502050305020303" pitchFamily="18" charset="0"/>
              </a:rPr>
              <a:t>Vehicle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Goudy Old Style" panose="02020502050305020303" pitchFamily="18" charset="0"/>
              </a:rPr>
              <a:t>24-Hour Response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Goudy Old Style" panose="02020502050305020303" pitchFamily="18" charset="0"/>
              </a:rPr>
              <a:t>Training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Counseling / Support Services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Treatment Programs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E07FE1B-A6B5-41BD-8E3D-675E48115361}"/>
              </a:ext>
            </a:extLst>
          </p:cNvPr>
          <p:cNvSpPr txBox="1">
            <a:spLocks/>
          </p:cNvSpPr>
          <p:nvPr/>
        </p:nvSpPr>
        <p:spPr>
          <a:xfrm>
            <a:off x="457200" y="3539655"/>
            <a:ext cx="3200400" cy="320145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b="0" kern="1200" spc="-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atin typeface="Goudy Old Style" panose="02020502050305020303" pitchFamily="18" charset="0"/>
              </a:rPr>
              <a:t>Mental Health </a:t>
            </a:r>
          </a:p>
          <a:p>
            <a:endParaRPr lang="en-US" b="1" cap="all" dirty="0">
              <a:latin typeface="Goudy Old Style" panose="02020502050305020303" pitchFamily="18" charset="0"/>
            </a:endParaRPr>
          </a:p>
          <a:p>
            <a:r>
              <a:rPr lang="en-US" b="1" cap="all" dirty="0">
                <a:latin typeface="Goudy Old Style" panose="02020502050305020303" pitchFamily="18" charset="0"/>
              </a:rPr>
              <a:t>      &amp; </a:t>
            </a:r>
          </a:p>
          <a:p>
            <a:endParaRPr lang="en-US" b="1" cap="all" dirty="0">
              <a:latin typeface="Goudy Old Style" panose="02020502050305020303" pitchFamily="18" charset="0"/>
            </a:endParaRPr>
          </a:p>
          <a:p>
            <a:r>
              <a:rPr lang="en-US" b="1" cap="all" dirty="0">
                <a:latin typeface="Goudy Old Style" panose="02020502050305020303" pitchFamily="18" charset="0"/>
              </a:rPr>
              <a:t>Substance Use Programs</a:t>
            </a:r>
          </a:p>
          <a:p>
            <a:endParaRPr lang="en-US" dirty="0">
              <a:latin typeface="Goudy Old Style" panose="02020502050305020303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20B4E2-4CEA-440B-B336-3024AFB09D45}"/>
              </a:ext>
            </a:extLst>
          </p:cNvPr>
          <p:cNvCxnSpPr/>
          <p:nvPr/>
        </p:nvCxnSpPr>
        <p:spPr>
          <a:xfrm>
            <a:off x="546668" y="3058683"/>
            <a:ext cx="28374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1759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6E861-97B2-4455-BC79-C6A4AACFD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oudy Old Style" panose="02020502050305020303" pitchFamily="18" charset="0"/>
              </a:rPr>
              <a:t>Healthy &amp; Safe Communities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C23B4-8599-4C0E-8C37-AB40AFC7F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0" y="731519"/>
            <a:ext cx="6492240" cy="5350303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Food Security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Snap Stretch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Senior / Youth Lunch Program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E07FE1B-A6B5-41BD-8E3D-675E48115361}"/>
              </a:ext>
            </a:extLst>
          </p:cNvPr>
          <p:cNvSpPr txBox="1">
            <a:spLocks/>
          </p:cNvSpPr>
          <p:nvPr/>
        </p:nvSpPr>
        <p:spPr>
          <a:xfrm>
            <a:off x="457200" y="2037688"/>
            <a:ext cx="3200400" cy="2286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b="0" kern="1200" spc="-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atin typeface="Goudy Old Style" panose="02020502050305020303" pitchFamily="18" charset="0"/>
              </a:rPr>
              <a:t>Food/Water</a:t>
            </a:r>
          </a:p>
          <a:p>
            <a:endParaRPr lang="en-US" dirty="0">
              <a:latin typeface="Goudy Old Style" panose="02020502050305020303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20B4E2-4CEA-440B-B336-3024AFB09D45}"/>
              </a:ext>
            </a:extLst>
          </p:cNvPr>
          <p:cNvCxnSpPr/>
          <p:nvPr/>
        </p:nvCxnSpPr>
        <p:spPr>
          <a:xfrm>
            <a:off x="546668" y="3058683"/>
            <a:ext cx="28374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7027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6E861-97B2-4455-BC79-C6A4AACFD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oudy Old Style" panose="02020502050305020303" pitchFamily="18" charset="0"/>
              </a:rPr>
              <a:t>Healthy &amp; Safe Communities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C23B4-8599-4C0E-8C37-AB40AFC7F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0" y="731519"/>
            <a:ext cx="6492240" cy="5350303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Summer Youth Jobs Program</a:t>
            </a:r>
            <a:br>
              <a:rPr lang="en-US" sz="3200" dirty="0">
                <a:latin typeface="Goudy Old Style" panose="02020502050305020303" pitchFamily="18" charset="0"/>
              </a:rPr>
            </a:br>
            <a:endParaRPr lang="en-US" sz="3200" dirty="0">
              <a:latin typeface="Goudy Old Style" panose="02020502050305020303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Goudy Old Style" panose="02020502050305020303" pitchFamily="18" charset="0"/>
              </a:rPr>
              <a:t>After-School Programs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>
              <a:latin typeface="Goudy Old Style" panose="02020502050305020303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E07FE1B-A6B5-41BD-8E3D-675E48115361}"/>
              </a:ext>
            </a:extLst>
          </p:cNvPr>
          <p:cNvSpPr txBox="1">
            <a:spLocks/>
          </p:cNvSpPr>
          <p:nvPr/>
        </p:nvSpPr>
        <p:spPr>
          <a:xfrm>
            <a:off x="457200" y="2448505"/>
            <a:ext cx="3200400" cy="2286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b="0" kern="1200" spc="-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cap="all" dirty="0">
                <a:latin typeface="Goudy Old Style" panose="02020502050305020303" pitchFamily="18" charset="0"/>
              </a:rPr>
              <a:t>Youth Activities</a:t>
            </a:r>
          </a:p>
          <a:p>
            <a:endParaRPr lang="en-US" dirty="0">
              <a:latin typeface="Goudy Old Style" panose="02020502050305020303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20B4E2-4CEA-440B-B336-3024AFB09D45}"/>
              </a:ext>
            </a:extLst>
          </p:cNvPr>
          <p:cNvCxnSpPr/>
          <p:nvPr/>
        </p:nvCxnSpPr>
        <p:spPr>
          <a:xfrm>
            <a:off x="546668" y="3058683"/>
            <a:ext cx="28374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133740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3.xml><?xml version="1.0" encoding="utf-8"?>
<a:theme xmlns:a="http://schemas.openxmlformats.org/drawingml/2006/main" name="1_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4.xml><?xml version="1.0" encoding="utf-8"?>
<a:theme xmlns:a="http://schemas.openxmlformats.org/drawingml/2006/main" name="2_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5.xml><?xml version="1.0" encoding="utf-8"?>
<a:theme xmlns:a="http://schemas.openxmlformats.org/drawingml/2006/main" name="3_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320</TotalTime>
  <Words>276</Words>
  <Application>Microsoft Office PowerPoint</Application>
  <PresentationFormat>Widescreen</PresentationFormat>
  <Paragraphs>115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Calibri</vt:lpstr>
      <vt:lpstr>Calibri Light</vt:lpstr>
      <vt:lpstr>Goudy Old Style</vt:lpstr>
      <vt:lpstr>Wingdings</vt:lpstr>
      <vt:lpstr>Custom Design</vt:lpstr>
      <vt:lpstr>Retrospect</vt:lpstr>
      <vt:lpstr>1_Retrospect</vt:lpstr>
      <vt:lpstr>2_Retrospect</vt:lpstr>
      <vt:lpstr>3_Retrospect</vt:lpstr>
      <vt:lpstr>ARP Recommendations</vt:lpstr>
      <vt:lpstr>Three Major Buckets</vt:lpstr>
      <vt:lpstr>Economic Recovery</vt:lpstr>
      <vt:lpstr>Economic Recovery</vt:lpstr>
      <vt:lpstr>Healthy &amp; Safe Communities</vt:lpstr>
      <vt:lpstr>Healthy &amp; Safe Communities</vt:lpstr>
      <vt:lpstr>Healthy &amp; Safe Communities</vt:lpstr>
      <vt:lpstr>Healthy &amp; Safe Communities</vt:lpstr>
      <vt:lpstr>Healthy &amp; Safe Communities</vt:lpstr>
      <vt:lpstr>Healthy &amp; Safe Communities</vt:lpstr>
      <vt:lpstr>Investing in Our City’s Future</vt:lpstr>
      <vt:lpstr>Investing in Our City’s Future</vt:lpstr>
      <vt:lpstr>Investing in Our City’s Future</vt:lpstr>
      <vt:lpstr>Investing in Our City’s Future</vt:lpstr>
      <vt:lpstr>Administrative Costs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Spencer, Mackenzie</dc:creator>
  <cp:lastModifiedBy>Spencer, Mackenzie</cp:lastModifiedBy>
  <cp:revision>26</cp:revision>
  <cp:lastPrinted>2021-05-26T19:05:13Z</cp:lastPrinted>
  <dcterms:created xsi:type="dcterms:W3CDTF">2021-05-13T17:44:45Z</dcterms:created>
  <dcterms:modified xsi:type="dcterms:W3CDTF">2021-09-29T21:08:14Z</dcterms:modified>
</cp:coreProperties>
</file>