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2" r:id="rId1"/>
  </p:sldMasterIdLst>
  <p:sldIdLst>
    <p:sldId id="256" r:id="rId2"/>
    <p:sldId id="257" r:id="rId3"/>
    <p:sldId id="258" r:id="rId4"/>
    <p:sldId id="276" r:id="rId5"/>
    <p:sldId id="259" r:id="rId6"/>
    <p:sldId id="260" r:id="rId7"/>
    <p:sldId id="261" r:id="rId8"/>
    <p:sldId id="262" r:id="rId9"/>
    <p:sldId id="274" r:id="rId10"/>
    <p:sldId id="263" r:id="rId11"/>
    <p:sldId id="264" r:id="rId12"/>
    <p:sldId id="265" r:id="rId13"/>
    <p:sldId id="266" r:id="rId14"/>
    <p:sldId id="267" r:id="rId15"/>
    <p:sldId id="268" r:id="rId16"/>
    <p:sldId id="269" r:id="rId17"/>
    <p:sldId id="270" r:id="rId18"/>
    <p:sldId id="271" r:id="rId19"/>
    <p:sldId id="272" r:id="rId20"/>
    <p:sldId id="273" r:id="rId21"/>
    <p:sldId id="275" r:id="rId2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533"/>
    <p:restoredTop sz="94694"/>
  </p:normalViewPr>
  <p:slideViewPr>
    <p:cSldViewPr snapToGrid="0" snapToObjects="1">
      <p:cViewPr varScale="1">
        <p:scale>
          <a:sx n="88" d="100"/>
          <a:sy n="88" d="100"/>
        </p:scale>
        <p:origin x="184" y="1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ata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2.png"/><Relationship Id="rId6" Type="http://schemas.openxmlformats.org/officeDocument/2006/relationships/image" Target="../media/image7.svg"/><Relationship Id="rId5" Type="http://schemas.openxmlformats.org/officeDocument/2006/relationships/image" Target="../media/image6.png"/><Relationship Id="rId4" Type="http://schemas.openxmlformats.org/officeDocument/2006/relationships/image" Target="../media/image5.sv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1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10.png"/><Relationship Id="rId6" Type="http://schemas.openxmlformats.org/officeDocument/2006/relationships/image" Target="../media/image7.svg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diagrams/_rels/drawing5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svg"/><Relationship Id="rId3" Type="http://schemas.openxmlformats.org/officeDocument/2006/relationships/image" Target="../media/image11.png"/><Relationship Id="rId7" Type="http://schemas.openxmlformats.org/officeDocument/2006/relationships/image" Target="../media/image8.png"/><Relationship Id="rId2" Type="http://schemas.openxmlformats.org/officeDocument/2006/relationships/image" Target="../media/image3.svg"/><Relationship Id="rId1" Type="http://schemas.openxmlformats.org/officeDocument/2006/relationships/image" Target="../media/image10.png"/><Relationship Id="rId6" Type="http://schemas.openxmlformats.org/officeDocument/2006/relationships/image" Target="../media/image7.svg"/><Relationship Id="rId5" Type="http://schemas.openxmlformats.org/officeDocument/2006/relationships/image" Target="../media/image12.png"/><Relationship Id="rId4" Type="http://schemas.openxmlformats.org/officeDocument/2006/relationships/image" Target="../media/image5.sv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18/5/colors/Iconchunking_neutralicontext_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bg1"/>
    </dgm:fillClrLst>
    <dgm:linClrLst meth="repeat">
      <a:schemeClr val="lt1">
        <a:alpha val="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>
        <a:alpha val="0"/>
      </a:schemeClr>
    </dgm:linClrLst>
    <dgm:effectClrLst/>
    <dgm:txLinClrLst/>
    <dgm:txFillClrLst/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bg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9F440A4-EB62-4FA3-8131-F8F19B176B39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F9DA54A5-81F5-40C9-98A8-0736144D1EC7}">
      <dgm:prSet/>
      <dgm:spPr/>
      <dgm:t>
        <a:bodyPr/>
        <a:lstStyle/>
        <a:p>
          <a:r>
            <a:rPr lang="en-US"/>
            <a:t>Student enrollment trends</a:t>
          </a:r>
        </a:p>
      </dgm:t>
    </dgm:pt>
    <dgm:pt modelId="{508941D2-1425-402D-999C-AD7929A822A7}" type="parTrans" cxnId="{AF297A93-F8F9-45D2-91CC-99463A4926C9}">
      <dgm:prSet/>
      <dgm:spPr/>
      <dgm:t>
        <a:bodyPr/>
        <a:lstStyle/>
        <a:p>
          <a:endParaRPr lang="en-US"/>
        </a:p>
      </dgm:t>
    </dgm:pt>
    <dgm:pt modelId="{47BEF3A9-D341-4ECE-898E-97626B4C29E2}" type="sibTrans" cxnId="{AF297A93-F8F9-45D2-91CC-99463A4926C9}">
      <dgm:prSet/>
      <dgm:spPr/>
      <dgm:t>
        <a:bodyPr/>
        <a:lstStyle/>
        <a:p>
          <a:endParaRPr lang="en-US"/>
        </a:p>
      </dgm:t>
    </dgm:pt>
    <dgm:pt modelId="{1496DE29-B9AB-4E02-8164-B31591652869}">
      <dgm:prSet/>
      <dgm:spPr/>
      <dgm:t>
        <a:bodyPr/>
        <a:lstStyle/>
        <a:p>
          <a:r>
            <a:rPr lang="en-US"/>
            <a:t>School fund balances</a:t>
          </a:r>
        </a:p>
      </dgm:t>
    </dgm:pt>
    <dgm:pt modelId="{9336D93F-627F-4A59-9B1C-4467D609BA78}" type="parTrans" cxnId="{052D9EB4-DED2-47E6-9639-BFCF0C646A12}">
      <dgm:prSet/>
      <dgm:spPr/>
      <dgm:t>
        <a:bodyPr/>
        <a:lstStyle/>
        <a:p>
          <a:endParaRPr lang="en-US"/>
        </a:p>
      </dgm:t>
    </dgm:pt>
    <dgm:pt modelId="{8FEB749D-237F-4D98-A9EA-9408CE2FF3A8}" type="sibTrans" cxnId="{052D9EB4-DED2-47E6-9639-BFCF0C646A12}">
      <dgm:prSet/>
      <dgm:spPr/>
      <dgm:t>
        <a:bodyPr/>
        <a:lstStyle/>
        <a:p>
          <a:endParaRPr lang="en-US"/>
        </a:p>
      </dgm:t>
    </dgm:pt>
    <dgm:pt modelId="{17E76E57-E98A-460C-A7D2-2D6F7C490131}">
      <dgm:prSet/>
      <dgm:spPr/>
      <dgm:t>
        <a:bodyPr/>
        <a:lstStyle/>
        <a:p>
          <a:r>
            <a:rPr lang="en-US"/>
            <a:t>Annual deficit/surplus</a:t>
          </a:r>
        </a:p>
      </dgm:t>
    </dgm:pt>
    <dgm:pt modelId="{A87A0AD7-4EF1-42AD-A692-49FF36D0E7C0}" type="parTrans" cxnId="{5E540863-EA45-47B0-8C90-B4AD76ADCF8F}">
      <dgm:prSet/>
      <dgm:spPr/>
      <dgm:t>
        <a:bodyPr/>
        <a:lstStyle/>
        <a:p>
          <a:endParaRPr lang="en-US"/>
        </a:p>
      </dgm:t>
    </dgm:pt>
    <dgm:pt modelId="{B7618D2C-823F-4EA8-987B-8AF7F1BFDE35}" type="sibTrans" cxnId="{5E540863-EA45-47B0-8C90-B4AD76ADCF8F}">
      <dgm:prSet/>
      <dgm:spPr/>
      <dgm:t>
        <a:bodyPr/>
        <a:lstStyle/>
        <a:p>
          <a:endParaRPr lang="en-US"/>
        </a:p>
      </dgm:t>
    </dgm:pt>
    <dgm:pt modelId="{5E5BD4BB-6C79-4949-884A-291A2D4106AB}">
      <dgm:prSet/>
      <dgm:spPr/>
      <dgm:t>
        <a:bodyPr/>
        <a:lstStyle/>
        <a:p>
          <a:r>
            <a:rPr lang="en-US"/>
            <a:t>Fund balances as % of expenditures</a:t>
          </a:r>
        </a:p>
      </dgm:t>
    </dgm:pt>
    <dgm:pt modelId="{B50A9A22-B951-4FA1-96E3-55026A75FEEC}" type="parTrans" cxnId="{5E514163-62C4-43B2-88AB-A30354798F91}">
      <dgm:prSet/>
      <dgm:spPr/>
      <dgm:t>
        <a:bodyPr/>
        <a:lstStyle/>
        <a:p>
          <a:endParaRPr lang="en-US"/>
        </a:p>
      </dgm:t>
    </dgm:pt>
    <dgm:pt modelId="{C9E551B2-D0F5-4F86-9810-F872D62C1710}" type="sibTrans" cxnId="{5E514163-62C4-43B2-88AB-A30354798F91}">
      <dgm:prSet/>
      <dgm:spPr/>
      <dgm:t>
        <a:bodyPr/>
        <a:lstStyle/>
        <a:p>
          <a:endParaRPr lang="en-US"/>
        </a:p>
      </dgm:t>
    </dgm:pt>
    <dgm:pt modelId="{F3F0C773-37D4-43C1-9568-79E2D6C226B3}">
      <dgm:prSet/>
      <dgm:spPr/>
      <dgm:t>
        <a:bodyPr/>
        <a:lstStyle/>
        <a:p>
          <a:r>
            <a:rPr lang="en-US"/>
            <a:t>Tuition support vs. gen. fund expenditures per ADM</a:t>
          </a:r>
        </a:p>
      </dgm:t>
    </dgm:pt>
    <dgm:pt modelId="{E9CA7BC0-2E04-4FDD-AFB9-38E799AEED91}" type="parTrans" cxnId="{04CB926C-A893-4D03-B07E-BFCD1E159341}">
      <dgm:prSet/>
      <dgm:spPr/>
      <dgm:t>
        <a:bodyPr/>
        <a:lstStyle/>
        <a:p>
          <a:endParaRPr lang="en-US"/>
        </a:p>
      </dgm:t>
    </dgm:pt>
    <dgm:pt modelId="{B537D099-8BF7-4554-88CC-B962A921BDA7}" type="sibTrans" cxnId="{04CB926C-A893-4D03-B07E-BFCD1E159341}">
      <dgm:prSet/>
      <dgm:spPr/>
      <dgm:t>
        <a:bodyPr/>
        <a:lstStyle/>
        <a:p>
          <a:endParaRPr lang="en-US"/>
        </a:p>
      </dgm:t>
    </dgm:pt>
    <dgm:pt modelId="{1D09F4D0-F8BF-4546-8642-7DCE9116F61B}">
      <dgm:prSet/>
      <dgm:spPr/>
      <dgm:t>
        <a:bodyPr/>
        <a:lstStyle/>
        <a:p>
          <a:r>
            <a:rPr lang="en-US"/>
            <a:t>Revenue by type</a:t>
          </a:r>
        </a:p>
      </dgm:t>
    </dgm:pt>
    <dgm:pt modelId="{A645C7CF-AE3C-4CBB-BCCE-1BFD19D48F00}" type="parTrans" cxnId="{153DE152-672F-4D8C-B133-B7B51ED2E0EC}">
      <dgm:prSet/>
      <dgm:spPr/>
      <dgm:t>
        <a:bodyPr/>
        <a:lstStyle/>
        <a:p>
          <a:endParaRPr lang="en-US"/>
        </a:p>
      </dgm:t>
    </dgm:pt>
    <dgm:pt modelId="{F3F908E6-EEA9-4ADA-B8A2-4FAA050D63BA}" type="sibTrans" cxnId="{153DE152-672F-4D8C-B133-B7B51ED2E0EC}">
      <dgm:prSet/>
      <dgm:spPr/>
      <dgm:t>
        <a:bodyPr/>
        <a:lstStyle/>
        <a:p>
          <a:endParaRPr lang="en-US"/>
        </a:p>
      </dgm:t>
    </dgm:pt>
    <dgm:pt modelId="{C3600B57-FEB7-4FDD-96AF-75E41A57F437}">
      <dgm:prSet/>
      <dgm:spPr/>
      <dgm:t>
        <a:bodyPr/>
        <a:lstStyle/>
        <a:p>
          <a:r>
            <a:rPr lang="en-US"/>
            <a:t>Operating referendum revenue as % of total revenue</a:t>
          </a:r>
        </a:p>
      </dgm:t>
    </dgm:pt>
    <dgm:pt modelId="{2E365D07-1448-4EB6-9E1F-5E56CA48B972}" type="parTrans" cxnId="{95FBC0D0-778E-4867-AADC-F3B4BF0191BA}">
      <dgm:prSet/>
      <dgm:spPr/>
      <dgm:t>
        <a:bodyPr/>
        <a:lstStyle/>
        <a:p>
          <a:endParaRPr lang="en-US"/>
        </a:p>
      </dgm:t>
    </dgm:pt>
    <dgm:pt modelId="{FC175F6E-6D18-42DF-894B-D946CBD44C49}" type="sibTrans" cxnId="{95FBC0D0-778E-4867-AADC-F3B4BF0191BA}">
      <dgm:prSet/>
      <dgm:spPr/>
      <dgm:t>
        <a:bodyPr/>
        <a:lstStyle/>
        <a:p>
          <a:endParaRPr lang="en-US"/>
        </a:p>
      </dgm:t>
    </dgm:pt>
    <dgm:pt modelId="{FBC57169-07C0-402B-A9B1-599F51C779F9}">
      <dgm:prSet/>
      <dgm:spPr/>
      <dgm:t>
        <a:bodyPr/>
        <a:lstStyle/>
        <a:p>
          <a:r>
            <a:rPr lang="en-US"/>
            <a:t>Share of general fund spending tied to salaries/benefits</a:t>
          </a:r>
        </a:p>
      </dgm:t>
    </dgm:pt>
    <dgm:pt modelId="{4C925E56-6FAB-4AA3-BA4E-45CA4074E20A}" type="parTrans" cxnId="{0BDB8125-4CCF-4C8D-8D8F-0AEAB2957790}">
      <dgm:prSet/>
      <dgm:spPr/>
      <dgm:t>
        <a:bodyPr/>
        <a:lstStyle/>
        <a:p>
          <a:endParaRPr lang="en-US"/>
        </a:p>
      </dgm:t>
    </dgm:pt>
    <dgm:pt modelId="{B8C854E1-4D4A-4128-BC2E-947392F51523}" type="sibTrans" cxnId="{0BDB8125-4CCF-4C8D-8D8F-0AEAB2957790}">
      <dgm:prSet/>
      <dgm:spPr/>
      <dgm:t>
        <a:bodyPr/>
        <a:lstStyle/>
        <a:p>
          <a:endParaRPr lang="en-US"/>
        </a:p>
      </dgm:t>
    </dgm:pt>
    <dgm:pt modelId="{B030BFB9-AC4E-0D48-95F1-991F4D7595F9}" type="pres">
      <dgm:prSet presAssocID="{59F440A4-EB62-4FA3-8131-F8F19B176B39}" presName="linear" presStyleCnt="0">
        <dgm:presLayoutVars>
          <dgm:animLvl val="lvl"/>
          <dgm:resizeHandles val="exact"/>
        </dgm:presLayoutVars>
      </dgm:prSet>
      <dgm:spPr/>
    </dgm:pt>
    <dgm:pt modelId="{04451546-E16F-F64C-BDB1-B812AA036855}" type="pres">
      <dgm:prSet presAssocID="{F9DA54A5-81F5-40C9-98A8-0736144D1EC7}" presName="parentText" presStyleLbl="node1" presStyleIdx="0" presStyleCnt="8">
        <dgm:presLayoutVars>
          <dgm:chMax val="0"/>
          <dgm:bulletEnabled val="1"/>
        </dgm:presLayoutVars>
      </dgm:prSet>
      <dgm:spPr/>
    </dgm:pt>
    <dgm:pt modelId="{B39D807A-AABC-574F-8CA5-513E66F0B880}" type="pres">
      <dgm:prSet presAssocID="{47BEF3A9-D341-4ECE-898E-97626B4C29E2}" presName="spacer" presStyleCnt="0"/>
      <dgm:spPr/>
    </dgm:pt>
    <dgm:pt modelId="{4FD33210-F12F-B248-813C-F3C3D218A448}" type="pres">
      <dgm:prSet presAssocID="{1496DE29-B9AB-4E02-8164-B31591652869}" presName="parentText" presStyleLbl="node1" presStyleIdx="1" presStyleCnt="8">
        <dgm:presLayoutVars>
          <dgm:chMax val="0"/>
          <dgm:bulletEnabled val="1"/>
        </dgm:presLayoutVars>
      </dgm:prSet>
      <dgm:spPr/>
    </dgm:pt>
    <dgm:pt modelId="{8B712150-064F-794A-BA05-999B00D4C96F}" type="pres">
      <dgm:prSet presAssocID="{8FEB749D-237F-4D98-A9EA-9408CE2FF3A8}" presName="spacer" presStyleCnt="0"/>
      <dgm:spPr/>
    </dgm:pt>
    <dgm:pt modelId="{FB2FC105-CEEB-6148-8283-88BDDDE629FF}" type="pres">
      <dgm:prSet presAssocID="{17E76E57-E98A-460C-A7D2-2D6F7C490131}" presName="parentText" presStyleLbl="node1" presStyleIdx="2" presStyleCnt="8">
        <dgm:presLayoutVars>
          <dgm:chMax val="0"/>
          <dgm:bulletEnabled val="1"/>
        </dgm:presLayoutVars>
      </dgm:prSet>
      <dgm:spPr/>
    </dgm:pt>
    <dgm:pt modelId="{9495AFCB-40EE-F448-A8C8-0DD3DE79D789}" type="pres">
      <dgm:prSet presAssocID="{B7618D2C-823F-4EA8-987B-8AF7F1BFDE35}" presName="spacer" presStyleCnt="0"/>
      <dgm:spPr/>
    </dgm:pt>
    <dgm:pt modelId="{474C3243-F8E2-1D41-800E-083585330371}" type="pres">
      <dgm:prSet presAssocID="{5E5BD4BB-6C79-4949-884A-291A2D4106AB}" presName="parentText" presStyleLbl="node1" presStyleIdx="3" presStyleCnt="8">
        <dgm:presLayoutVars>
          <dgm:chMax val="0"/>
          <dgm:bulletEnabled val="1"/>
        </dgm:presLayoutVars>
      </dgm:prSet>
      <dgm:spPr/>
    </dgm:pt>
    <dgm:pt modelId="{2B4B4224-CC78-224B-AAEB-AFDE6C947BD3}" type="pres">
      <dgm:prSet presAssocID="{C9E551B2-D0F5-4F86-9810-F872D62C1710}" presName="spacer" presStyleCnt="0"/>
      <dgm:spPr/>
    </dgm:pt>
    <dgm:pt modelId="{4710CEB5-3C92-EE4F-A371-55F70AE1D0D0}" type="pres">
      <dgm:prSet presAssocID="{F3F0C773-37D4-43C1-9568-79E2D6C226B3}" presName="parentText" presStyleLbl="node1" presStyleIdx="4" presStyleCnt="8">
        <dgm:presLayoutVars>
          <dgm:chMax val="0"/>
          <dgm:bulletEnabled val="1"/>
        </dgm:presLayoutVars>
      </dgm:prSet>
      <dgm:spPr/>
    </dgm:pt>
    <dgm:pt modelId="{3CEF01AF-2B2A-F641-929D-0A2DBE91E008}" type="pres">
      <dgm:prSet presAssocID="{B537D099-8BF7-4554-88CC-B962A921BDA7}" presName="spacer" presStyleCnt="0"/>
      <dgm:spPr/>
    </dgm:pt>
    <dgm:pt modelId="{EF1AFAD9-F6A8-BA4C-9146-1E119FE3FF33}" type="pres">
      <dgm:prSet presAssocID="{1D09F4D0-F8BF-4546-8642-7DCE9116F61B}" presName="parentText" presStyleLbl="node1" presStyleIdx="5" presStyleCnt="8">
        <dgm:presLayoutVars>
          <dgm:chMax val="0"/>
          <dgm:bulletEnabled val="1"/>
        </dgm:presLayoutVars>
      </dgm:prSet>
      <dgm:spPr/>
    </dgm:pt>
    <dgm:pt modelId="{B31C7491-26F9-9441-AD97-A706AF5EEA14}" type="pres">
      <dgm:prSet presAssocID="{F3F908E6-EEA9-4ADA-B8A2-4FAA050D63BA}" presName="spacer" presStyleCnt="0"/>
      <dgm:spPr/>
    </dgm:pt>
    <dgm:pt modelId="{5A2FAC87-42F4-FC45-84ED-3E37269907E3}" type="pres">
      <dgm:prSet presAssocID="{C3600B57-FEB7-4FDD-96AF-75E41A57F437}" presName="parentText" presStyleLbl="node1" presStyleIdx="6" presStyleCnt="8">
        <dgm:presLayoutVars>
          <dgm:chMax val="0"/>
          <dgm:bulletEnabled val="1"/>
        </dgm:presLayoutVars>
      </dgm:prSet>
      <dgm:spPr/>
    </dgm:pt>
    <dgm:pt modelId="{5F35EEEA-E58B-9E43-8D70-088601A3BEB0}" type="pres">
      <dgm:prSet presAssocID="{FC175F6E-6D18-42DF-894B-D946CBD44C49}" presName="spacer" presStyleCnt="0"/>
      <dgm:spPr/>
    </dgm:pt>
    <dgm:pt modelId="{4B5A0EA5-E4E7-5D4F-804F-10FEF4A4C971}" type="pres">
      <dgm:prSet presAssocID="{FBC57169-07C0-402B-A9B1-599F51C779F9}" presName="parentText" presStyleLbl="node1" presStyleIdx="7" presStyleCnt="8">
        <dgm:presLayoutVars>
          <dgm:chMax val="0"/>
          <dgm:bulletEnabled val="1"/>
        </dgm:presLayoutVars>
      </dgm:prSet>
      <dgm:spPr/>
    </dgm:pt>
  </dgm:ptLst>
  <dgm:cxnLst>
    <dgm:cxn modelId="{0BDB8125-4CCF-4C8D-8D8F-0AEAB2957790}" srcId="{59F440A4-EB62-4FA3-8131-F8F19B176B39}" destId="{FBC57169-07C0-402B-A9B1-599F51C779F9}" srcOrd="7" destOrd="0" parTransId="{4C925E56-6FAB-4AA3-BA4E-45CA4074E20A}" sibTransId="{B8C854E1-4D4A-4128-BC2E-947392F51523}"/>
    <dgm:cxn modelId="{48E4C532-298B-FD45-82E9-20545F7C80F2}" type="presOf" srcId="{1496DE29-B9AB-4E02-8164-B31591652869}" destId="{4FD33210-F12F-B248-813C-F3C3D218A448}" srcOrd="0" destOrd="0" presId="urn:microsoft.com/office/officeart/2005/8/layout/vList2"/>
    <dgm:cxn modelId="{153DE152-672F-4D8C-B133-B7B51ED2E0EC}" srcId="{59F440A4-EB62-4FA3-8131-F8F19B176B39}" destId="{1D09F4D0-F8BF-4546-8642-7DCE9116F61B}" srcOrd="5" destOrd="0" parTransId="{A645C7CF-AE3C-4CBB-BCCE-1BFD19D48F00}" sibTransId="{F3F908E6-EEA9-4ADA-B8A2-4FAA050D63BA}"/>
    <dgm:cxn modelId="{8AA68255-510C-504F-80F5-7F529529F83C}" type="presOf" srcId="{FBC57169-07C0-402B-A9B1-599F51C779F9}" destId="{4B5A0EA5-E4E7-5D4F-804F-10FEF4A4C971}" srcOrd="0" destOrd="0" presId="urn:microsoft.com/office/officeart/2005/8/layout/vList2"/>
    <dgm:cxn modelId="{5E540863-EA45-47B0-8C90-B4AD76ADCF8F}" srcId="{59F440A4-EB62-4FA3-8131-F8F19B176B39}" destId="{17E76E57-E98A-460C-A7D2-2D6F7C490131}" srcOrd="2" destOrd="0" parTransId="{A87A0AD7-4EF1-42AD-A692-49FF36D0E7C0}" sibTransId="{B7618D2C-823F-4EA8-987B-8AF7F1BFDE35}"/>
    <dgm:cxn modelId="{5E514163-62C4-43B2-88AB-A30354798F91}" srcId="{59F440A4-EB62-4FA3-8131-F8F19B176B39}" destId="{5E5BD4BB-6C79-4949-884A-291A2D4106AB}" srcOrd="3" destOrd="0" parTransId="{B50A9A22-B951-4FA1-96E3-55026A75FEEC}" sibTransId="{C9E551B2-D0F5-4F86-9810-F872D62C1710}"/>
    <dgm:cxn modelId="{04CB926C-A893-4D03-B07E-BFCD1E159341}" srcId="{59F440A4-EB62-4FA3-8131-F8F19B176B39}" destId="{F3F0C773-37D4-43C1-9568-79E2D6C226B3}" srcOrd="4" destOrd="0" parTransId="{E9CA7BC0-2E04-4FDD-AFB9-38E799AEED91}" sibTransId="{B537D099-8BF7-4554-88CC-B962A921BDA7}"/>
    <dgm:cxn modelId="{98CAEC72-72F6-D948-9EA2-98A8F49EF7C9}" type="presOf" srcId="{5E5BD4BB-6C79-4949-884A-291A2D4106AB}" destId="{474C3243-F8E2-1D41-800E-083585330371}" srcOrd="0" destOrd="0" presId="urn:microsoft.com/office/officeart/2005/8/layout/vList2"/>
    <dgm:cxn modelId="{AF297A93-F8F9-45D2-91CC-99463A4926C9}" srcId="{59F440A4-EB62-4FA3-8131-F8F19B176B39}" destId="{F9DA54A5-81F5-40C9-98A8-0736144D1EC7}" srcOrd="0" destOrd="0" parTransId="{508941D2-1425-402D-999C-AD7929A822A7}" sibTransId="{47BEF3A9-D341-4ECE-898E-97626B4C29E2}"/>
    <dgm:cxn modelId="{052D9EB4-DED2-47E6-9639-BFCF0C646A12}" srcId="{59F440A4-EB62-4FA3-8131-F8F19B176B39}" destId="{1496DE29-B9AB-4E02-8164-B31591652869}" srcOrd="1" destOrd="0" parTransId="{9336D93F-627F-4A59-9B1C-4467D609BA78}" sibTransId="{8FEB749D-237F-4D98-A9EA-9408CE2FF3A8}"/>
    <dgm:cxn modelId="{5F3D86B5-3695-C84E-9DAE-60AEBCE5B5EB}" type="presOf" srcId="{59F440A4-EB62-4FA3-8131-F8F19B176B39}" destId="{B030BFB9-AC4E-0D48-95F1-991F4D7595F9}" srcOrd="0" destOrd="0" presId="urn:microsoft.com/office/officeart/2005/8/layout/vList2"/>
    <dgm:cxn modelId="{15DA31B9-A8A1-BE40-9BA1-A0320019A612}" type="presOf" srcId="{C3600B57-FEB7-4FDD-96AF-75E41A57F437}" destId="{5A2FAC87-42F4-FC45-84ED-3E37269907E3}" srcOrd="0" destOrd="0" presId="urn:microsoft.com/office/officeart/2005/8/layout/vList2"/>
    <dgm:cxn modelId="{D7E6A4BF-5740-FA43-909E-6B3E952F9EA4}" type="presOf" srcId="{1D09F4D0-F8BF-4546-8642-7DCE9116F61B}" destId="{EF1AFAD9-F6A8-BA4C-9146-1E119FE3FF33}" srcOrd="0" destOrd="0" presId="urn:microsoft.com/office/officeart/2005/8/layout/vList2"/>
    <dgm:cxn modelId="{95FBC0D0-778E-4867-AADC-F3B4BF0191BA}" srcId="{59F440A4-EB62-4FA3-8131-F8F19B176B39}" destId="{C3600B57-FEB7-4FDD-96AF-75E41A57F437}" srcOrd="6" destOrd="0" parTransId="{2E365D07-1448-4EB6-9E1F-5E56CA48B972}" sibTransId="{FC175F6E-6D18-42DF-894B-D946CBD44C49}"/>
    <dgm:cxn modelId="{91E091D6-EECA-6546-A70E-1AD9E90C59AA}" type="presOf" srcId="{F3F0C773-37D4-43C1-9568-79E2D6C226B3}" destId="{4710CEB5-3C92-EE4F-A371-55F70AE1D0D0}" srcOrd="0" destOrd="0" presId="urn:microsoft.com/office/officeart/2005/8/layout/vList2"/>
    <dgm:cxn modelId="{94F673F3-3164-AE40-AD09-96D7D97C2B46}" type="presOf" srcId="{F9DA54A5-81F5-40C9-98A8-0736144D1EC7}" destId="{04451546-E16F-F64C-BDB1-B812AA036855}" srcOrd="0" destOrd="0" presId="urn:microsoft.com/office/officeart/2005/8/layout/vList2"/>
    <dgm:cxn modelId="{64AF23FC-1C55-4D46-A481-50110A8F2078}" type="presOf" srcId="{17E76E57-E98A-460C-A7D2-2D6F7C490131}" destId="{FB2FC105-CEEB-6148-8283-88BDDDE629FF}" srcOrd="0" destOrd="0" presId="urn:microsoft.com/office/officeart/2005/8/layout/vList2"/>
    <dgm:cxn modelId="{0CDAA85E-5DE0-0D4D-BC08-A1E702AA0D38}" type="presParOf" srcId="{B030BFB9-AC4E-0D48-95F1-991F4D7595F9}" destId="{04451546-E16F-F64C-BDB1-B812AA036855}" srcOrd="0" destOrd="0" presId="urn:microsoft.com/office/officeart/2005/8/layout/vList2"/>
    <dgm:cxn modelId="{AD6A2222-0BFE-034C-BBBE-13006C5D90B1}" type="presParOf" srcId="{B030BFB9-AC4E-0D48-95F1-991F4D7595F9}" destId="{B39D807A-AABC-574F-8CA5-513E66F0B880}" srcOrd="1" destOrd="0" presId="urn:microsoft.com/office/officeart/2005/8/layout/vList2"/>
    <dgm:cxn modelId="{20806038-6806-DC41-A71A-5C3747C86C3B}" type="presParOf" srcId="{B030BFB9-AC4E-0D48-95F1-991F4D7595F9}" destId="{4FD33210-F12F-B248-813C-F3C3D218A448}" srcOrd="2" destOrd="0" presId="urn:microsoft.com/office/officeart/2005/8/layout/vList2"/>
    <dgm:cxn modelId="{61267963-20F2-0145-9492-429DD90ED119}" type="presParOf" srcId="{B030BFB9-AC4E-0D48-95F1-991F4D7595F9}" destId="{8B712150-064F-794A-BA05-999B00D4C96F}" srcOrd="3" destOrd="0" presId="urn:microsoft.com/office/officeart/2005/8/layout/vList2"/>
    <dgm:cxn modelId="{AFF99513-551F-8B42-BB3A-73EFCE1367AE}" type="presParOf" srcId="{B030BFB9-AC4E-0D48-95F1-991F4D7595F9}" destId="{FB2FC105-CEEB-6148-8283-88BDDDE629FF}" srcOrd="4" destOrd="0" presId="urn:microsoft.com/office/officeart/2005/8/layout/vList2"/>
    <dgm:cxn modelId="{6E6B55B6-EA82-BF48-A1A3-3908407DC5E0}" type="presParOf" srcId="{B030BFB9-AC4E-0D48-95F1-991F4D7595F9}" destId="{9495AFCB-40EE-F448-A8C8-0DD3DE79D789}" srcOrd="5" destOrd="0" presId="urn:microsoft.com/office/officeart/2005/8/layout/vList2"/>
    <dgm:cxn modelId="{337579A3-970A-F843-848D-0AAC79F25137}" type="presParOf" srcId="{B030BFB9-AC4E-0D48-95F1-991F4D7595F9}" destId="{474C3243-F8E2-1D41-800E-083585330371}" srcOrd="6" destOrd="0" presId="urn:microsoft.com/office/officeart/2005/8/layout/vList2"/>
    <dgm:cxn modelId="{1DEF3712-84F1-4E47-8E7F-2CCDB85FD4D8}" type="presParOf" srcId="{B030BFB9-AC4E-0D48-95F1-991F4D7595F9}" destId="{2B4B4224-CC78-224B-AAEB-AFDE6C947BD3}" srcOrd="7" destOrd="0" presId="urn:microsoft.com/office/officeart/2005/8/layout/vList2"/>
    <dgm:cxn modelId="{54276C90-7E92-174C-BC65-F1CBB4797BDD}" type="presParOf" srcId="{B030BFB9-AC4E-0D48-95F1-991F4D7595F9}" destId="{4710CEB5-3C92-EE4F-A371-55F70AE1D0D0}" srcOrd="8" destOrd="0" presId="urn:microsoft.com/office/officeart/2005/8/layout/vList2"/>
    <dgm:cxn modelId="{B4F28AA0-B9B5-EF4A-B113-6A3105492079}" type="presParOf" srcId="{B030BFB9-AC4E-0D48-95F1-991F4D7595F9}" destId="{3CEF01AF-2B2A-F641-929D-0A2DBE91E008}" srcOrd="9" destOrd="0" presId="urn:microsoft.com/office/officeart/2005/8/layout/vList2"/>
    <dgm:cxn modelId="{8C525E3D-8017-9F4F-8361-AE775192D676}" type="presParOf" srcId="{B030BFB9-AC4E-0D48-95F1-991F4D7595F9}" destId="{EF1AFAD9-F6A8-BA4C-9146-1E119FE3FF33}" srcOrd="10" destOrd="0" presId="urn:microsoft.com/office/officeart/2005/8/layout/vList2"/>
    <dgm:cxn modelId="{D9B09F74-E4F1-1745-926E-4ECE3BAB94DB}" type="presParOf" srcId="{B030BFB9-AC4E-0D48-95F1-991F4D7595F9}" destId="{B31C7491-26F9-9441-AD97-A706AF5EEA14}" srcOrd="11" destOrd="0" presId="urn:microsoft.com/office/officeart/2005/8/layout/vList2"/>
    <dgm:cxn modelId="{FD15E881-BEDC-2B4D-A680-A53FE6824CA4}" type="presParOf" srcId="{B030BFB9-AC4E-0D48-95F1-991F4D7595F9}" destId="{5A2FAC87-42F4-FC45-84ED-3E37269907E3}" srcOrd="12" destOrd="0" presId="urn:microsoft.com/office/officeart/2005/8/layout/vList2"/>
    <dgm:cxn modelId="{83D3F132-EBD7-E647-87E1-0ED1A995FBEF}" type="presParOf" srcId="{B030BFB9-AC4E-0D48-95F1-991F4D7595F9}" destId="{5F35EEEA-E58B-9E43-8D70-088601A3BEB0}" srcOrd="13" destOrd="0" presId="urn:microsoft.com/office/officeart/2005/8/layout/vList2"/>
    <dgm:cxn modelId="{B53D3A8F-78DF-FE45-8A1F-A425A5570CCD}" type="presParOf" srcId="{B030BFB9-AC4E-0D48-95F1-991F4D7595F9}" destId="{4B5A0EA5-E4E7-5D4F-804F-10FEF4A4C971}" srcOrd="1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2770356-7ECC-4327-A1EB-935CC336F92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4873362-B4D6-4677-AACB-4DE4B874C203}">
      <dgm:prSet/>
      <dgm:spPr/>
      <dgm:t>
        <a:bodyPr/>
        <a:lstStyle/>
        <a:p>
          <a:r>
            <a:rPr lang="en-US"/>
            <a:t>We have listened to our community in 18 school-based meetings and 33 community meetings.</a:t>
          </a:r>
        </a:p>
      </dgm:t>
    </dgm:pt>
    <dgm:pt modelId="{6966294D-B7A5-4A75-A0A7-48FEBF885324}" type="parTrans" cxnId="{C06A9251-8B52-433A-8340-960FE4B4431F}">
      <dgm:prSet/>
      <dgm:spPr/>
      <dgm:t>
        <a:bodyPr/>
        <a:lstStyle/>
        <a:p>
          <a:endParaRPr lang="en-US"/>
        </a:p>
      </dgm:t>
    </dgm:pt>
    <dgm:pt modelId="{1ABB3153-3DCB-48D8-B6B7-8B02B57B624F}" type="sibTrans" cxnId="{C06A9251-8B52-433A-8340-960FE4B4431F}">
      <dgm:prSet/>
      <dgm:spPr/>
      <dgm:t>
        <a:bodyPr/>
        <a:lstStyle/>
        <a:p>
          <a:endParaRPr lang="en-US"/>
        </a:p>
      </dgm:t>
    </dgm:pt>
    <dgm:pt modelId="{D7BF20BB-B46F-4A89-A7F8-9EA602DE9E4A}">
      <dgm:prSet/>
      <dgm:spPr/>
      <dgm:t>
        <a:bodyPr/>
        <a:lstStyle/>
        <a:p>
          <a:r>
            <a:rPr lang="en-US"/>
            <a:t>We have identified spending cuts that avoid layoffs and protect the education happening within our classrooms.</a:t>
          </a:r>
        </a:p>
      </dgm:t>
    </dgm:pt>
    <dgm:pt modelId="{CF0428A2-5C17-4944-80E9-F066A2E72EE5}" type="parTrans" cxnId="{7F436DA4-B7F0-4C7E-9C0C-C9508849EA79}">
      <dgm:prSet/>
      <dgm:spPr/>
      <dgm:t>
        <a:bodyPr/>
        <a:lstStyle/>
        <a:p>
          <a:endParaRPr lang="en-US"/>
        </a:p>
      </dgm:t>
    </dgm:pt>
    <dgm:pt modelId="{5EE37F62-D0DC-4960-AEED-35E0212A1906}" type="sibTrans" cxnId="{7F436DA4-B7F0-4C7E-9C0C-C9508849EA79}">
      <dgm:prSet/>
      <dgm:spPr/>
      <dgm:t>
        <a:bodyPr/>
        <a:lstStyle/>
        <a:p>
          <a:endParaRPr lang="en-US"/>
        </a:p>
      </dgm:t>
    </dgm:pt>
    <dgm:pt modelId="{599CE4F6-10C3-4756-ACFC-D1605F6D7B3B}">
      <dgm:prSet/>
      <dgm:spPr/>
      <dgm:t>
        <a:bodyPr/>
        <a:lstStyle/>
        <a:p>
          <a:r>
            <a:rPr lang="en-US"/>
            <a:t>We have focused on reducing administrative costs and positions.</a:t>
          </a:r>
        </a:p>
      </dgm:t>
    </dgm:pt>
    <dgm:pt modelId="{4F3B4B87-831D-4051-BF62-868EFDB7FEBD}" type="parTrans" cxnId="{4B201E85-42CA-4F5A-9F2E-4DD2A2DE3F66}">
      <dgm:prSet/>
      <dgm:spPr/>
      <dgm:t>
        <a:bodyPr/>
        <a:lstStyle/>
        <a:p>
          <a:endParaRPr lang="en-US"/>
        </a:p>
      </dgm:t>
    </dgm:pt>
    <dgm:pt modelId="{989F145E-8EAA-4174-88D9-9422652D3F17}" type="sibTrans" cxnId="{4B201E85-42CA-4F5A-9F2E-4DD2A2DE3F66}">
      <dgm:prSet/>
      <dgm:spPr/>
      <dgm:t>
        <a:bodyPr/>
        <a:lstStyle/>
        <a:p>
          <a:endParaRPr lang="en-US"/>
        </a:p>
      </dgm:t>
    </dgm:pt>
    <dgm:pt modelId="{4F911759-648C-49BB-93DE-A84BF95B7C11}">
      <dgm:prSet/>
      <dgm:spPr/>
      <dgm:t>
        <a:bodyPr/>
        <a:lstStyle/>
        <a:p>
          <a:r>
            <a:rPr lang="en-US"/>
            <a:t>We propose these cuts occur in three phases--but this is dependent on winning the referendum.</a:t>
          </a:r>
        </a:p>
      </dgm:t>
    </dgm:pt>
    <dgm:pt modelId="{EFBAA692-D8DD-4774-8C19-98728E88F804}" type="parTrans" cxnId="{D6A2C9AC-3EE1-4D12-B2A1-4FF713FFC582}">
      <dgm:prSet/>
      <dgm:spPr/>
      <dgm:t>
        <a:bodyPr/>
        <a:lstStyle/>
        <a:p>
          <a:endParaRPr lang="en-US"/>
        </a:p>
      </dgm:t>
    </dgm:pt>
    <dgm:pt modelId="{AA444D97-E891-444B-ADEF-43EC6AFDF3B6}" type="sibTrans" cxnId="{D6A2C9AC-3EE1-4D12-B2A1-4FF713FFC582}">
      <dgm:prSet/>
      <dgm:spPr/>
      <dgm:t>
        <a:bodyPr/>
        <a:lstStyle/>
        <a:p>
          <a:endParaRPr lang="en-US"/>
        </a:p>
      </dgm:t>
    </dgm:pt>
    <dgm:pt modelId="{C54B5484-874E-4E27-8ADE-ACE412BCD437}" type="pres">
      <dgm:prSet presAssocID="{42770356-7ECC-4327-A1EB-935CC336F92B}" presName="root" presStyleCnt="0">
        <dgm:presLayoutVars>
          <dgm:dir/>
          <dgm:resizeHandles val="exact"/>
        </dgm:presLayoutVars>
      </dgm:prSet>
      <dgm:spPr/>
    </dgm:pt>
    <dgm:pt modelId="{EB45B25C-DB95-42CD-A543-45C000C169FD}" type="pres">
      <dgm:prSet presAssocID="{34873362-B4D6-4677-AACB-4DE4B874C203}" presName="compNode" presStyleCnt="0"/>
      <dgm:spPr/>
    </dgm:pt>
    <dgm:pt modelId="{E833DD1D-0F9B-4F08-BE7D-7852C59B554A}" type="pres">
      <dgm:prSet presAssocID="{34873362-B4D6-4677-AACB-4DE4B874C203}" presName="bgRect" presStyleLbl="bgShp" presStyleIdx="0" presStyleCnt="4"/>
      <dgm:spPr/>
    </dgm:pt>
    <dgm:pt modelId="{6C68349A-6A29-4E56-A2A9-3A5E649EE6F6}" type="pres">
      <dgm:prSet presAssocID="{34873362-B4D6-4677-AACB-4DE4B874C20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1B678A04-09B8-4A40-B115-BD5CB585ED40}" type="pres">
      <dgm:prSet presAssocID="{34873362-B4D6-4677-AACB-4DE4B874C203}" presName="spaceRect" presStyleCnt="0"/>
      <dgm:spPr/>
    </dgm:pt>
    <dgm:pt modelId="{8168D5C8-4FE7-4C57-9DBB-FA60FD3251D7}" type="pres">
      <dgm:prSet presAssocID="{34873362-B4D6-4677-AACB-4DE4B874C203}" presName="parTx" presStyleLbl="revTx" presStyleIdx="0" presStyleCnt="4">
        <dgm:presLayoutVars>
          <dgm:chMax val="0"/>
          <dgm:chPref val="0"/>
        </dgm:presLayoutVars>
      </dgm:prSet>
      <dgm:spPr/>
    </dgm:pt>
    <dgm:pt modelId="{D6CE3533-8A65-4A54-BF78-922873EC4377}" type="pres">
      <dgm:prSet presAssocID="{1ABB3153-3DCB-48D8-B6B7-8B02B57B624F}" presName="sibTrans" presStyleCnt="0"/>
      <dgm:spPr/>
    </dgm:pt>
    <dgm:pt modelId="{DDA895BA-47A6-4C5D-B128-B9D706D7B348}" type="pres">
      <dgm:prSet presAssocID="{D7BF20BB-B46F-4A89-A7F8-9EA602DE9E4A}" presName="compNode" presStyleCnt="0"/>
      <dgm:spPr/>
    </dgm:pt>
    <dgm:pt modelId="{42117CB1-147D-49C5-BEA2-71DAFC7FD69C}" type="pres">
      <dgm:prSet presAssocID="{D7BF20BB-B46F-4A89-A7F8-9EA602DE9E4A}" presName="bgRect" presStyleLbl="bgShp" presStyleIdx="1" presStyleCnt="4"/>
      <dgm:spPr/>
    </dgm:pt>
    <dgm:pt modelId="{598F45F5-E62C-4181-B63E-E49C750719C9}" type="pres">
      <dgm:prSet presAssocID="{D7BF20BB-B46F-4A89-A7F8-9EA602DE9E4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61F816B6-21F4-4F28-941A-546C935D0B2E}" type="pres">
      <dgm:prSet presAssocID="{D7BF20BB-B46F-4A89-A7F8-9EA602DE9E4A}" presName="spaceRect" presStyleCnt="0"/>
      <dgm:spPr/>
    </dgm:pt>
    <dgm:pt modelId="{70C56037-3B32-4972-9C77-7DAEB7FD2703}" type="pres">
      <dgm:prSet presAssocID="{D7BF20BB-B46F-4A89-A7F8-9EA602DE9E4A}" presName="parTx" presStyleLbl="revTx" presStyleIdx="1" presStyleCnt="4">
        <dgm:presLayoutVars>
          <dgm:chMax val="0"/>
          <dgm:chPref val="0"/>
        </dgm:presLayoutVars>
      </dgm:prSet>
      <dgm:spPr/>
    </dgm:pt>
    <dgm:pt modelId="{059D14D9-DB40-4FFF-96CB-20FDBDB4A728}" type="pres">
      <dgm:prSet presAssocID="{5EE37F62-D0DC-4960-AEED-35E0212A1906}" presName="sibTrans" presStyleCnt="0"/>
      <dgm:spPr/>
    </dgm:pt>
    <dgm:pt modelId="{82BF3BCC-5DDD-4579-8FA6-D49501485E4E}" type="pres">
      <dgm:prSet presAssocID="{599CE4F6-10C3-4756-ACFC-D1605F6D7B3B}" presName="compNode" presStyleCnt="0"/>
      <dgm:spPr/>
    </dgm:pt>
    <dgm:pt modelId="{A30A3770-3C99-4372-982D-84A3EE120B18}" type="pres">
      <dgm:prSet presAssocID="{599CE4F6-10C3-4756-ACFC-D1605F6D7B3B}" presName="bgRect" presStyleLbl="bgShp" presStyleIdx="2" presStyleCnt="4"/>
      <dgm:spPr/>
    </dgm:pt>
    <dgm:pt modelId="{06C67684-52BA-4D04-A319-975B6644294D}" type="pres">
      <dgm:prSet presAssocID="{599CE4F6-10C3-4756-ACFC-D1605F6D7B3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F15C5F73-E251-4CEE-BC4E-F85EE3742B2A}" type="pres">
      <dgm:prSet presAssocID="{599CE4F6-10C3-4756-ACFC-D1605F6D7B3B}" presName="spaceRect" presStyleCnt="0"/>
      <dgm:spPr/>
    </dgm:pt>
    <dgm:pt modelId="{FCBD77A5-2D54-47ED-BE3C-CFE3BC1912A8}" type="pres">
      <dgm:prSet presAssocID="{599CE4F6-10C3-4756-ACFC-D1605F6D7B3B}" presName="parTx" presStyleLbl="revTx" presStyleIdx="2" presStyleCnt="4">
        <dgm:presLayoutVars>
          <dgm:chMax val="0"/>
          <dgm:chPref val="0"/>
        </dgm:presLayoutVars>
      </dgm:prSet>
      <dgm:spPr/>
    </dgm:pt>
    <dgm:pt modelId="{4835619E-28D7-4DE6-93B5-4961D7482D31}" type="pres">
      <dgm:prSet presAssocID="{989F145E-8EAA-4174-88D9-9422652D3F17}" presName="sibTrans" presStyleCnt="0"/>
      <dgm:spPr/>
    </dgm:pt>
    <dgm:pt modelId="{17EB703C-6F36-4822-B1E3-D92B8727078F}" type="pres">
      <dgm:prSet presAssocID="{4F911759-648C-49BB-93DE-A84BF95B7C11}" presName="compNode" presStyleCnt="0"/>
      <dgm:spPr/>
    </dgm:pt>
    <dgm:pt modelId="{70E5B90D-3238-4A55-A052-AB53B88D0F41}" type="pres">
      <dgm:prSet presAssocID="{4F911759-648C-49BB-93DE-A84BF95B7C11}" presName="bgRect" presStyleLbl="bgShp" presStyleIdx="3" presStyleCnt="4"/>
      <dgm:spPr/>
    </dgm:pt>
    <dgm:pt modelId="{E3CE700E-3BF2-4A60-B1B0-3FC6C7824C14}" type="pres">
      <dgm:prSet presAssocID="{4F911759-648C-49BB-93DE-A84BF95B7C1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4EEA5BC-C17D-4E07-AF02-CE758718EC5A}" type="pres">
      <dgm:prSet presAssocID="{4F911759-648C-49BB-93DE-A84BF95B7C11}" presName="spaceRect" presStyleCnt="0"/>
      <dgm:spPr/>
    </dgm:pt>
    <dgm:pt modelId="{A806920B-2A9E-4F50-8AA2-359FEA581CB3}" type="pres">
      <dgm:prSet presAssocID="{4F911759-648C-49BB-93DE-A84BF95B7C1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4484913-9BBD-49D9-B7D0-CB6DE3B4C24D}" type="presOf" srcId="{D7BF20BB-B46F-4A89-A7F8-9EA602DE9E4A}" destId="{70C56037-3B32-4972-9C77-7DAEB7FD2703}" srcOrd="0" destOrd="0" presId="urn:microsoft.com/office/officeart/2018/2/layout/IconVerticalSolidList"/>
    <dgm:cxn modelId="{601EEC23-BD4C-4AF2-8223-50CB200776ED}" type="presOf" srcId="{42770356-7ECC-4327-A1EB-935CC336F92B}" destId="{C54B5484-874E-4E27-8ADE-ACE412BCD437}" srcOrd="0" destOrd="0" presId="urn:microsoft.com/office/officeart/2018/2/layout/IconVerticalSolidList"/>
    <dgm:cxn modelId="{74089B36-EBB0-455D-B693-17CF6A17765A}" type="presOf" srcId="{34873362-B4D6-4677-AACB-4DE4B874C203}" destId="{8168D5C8-4FE7-4C57-9DBB-FA60FD3251D7}" srcOrd="0" destOrd="0" presId="urn:microsoft.com/office/officeart/2018/2/layout/IconVerticalSolidList"/>
    <dgm:cxn modelId="{C06A9251-8B52-433A-8340-960FE4B4431F}" srcId="{42770356-7ECC-4327-A1EB-935CC336F92B}" destId="{34873362-B4D6-4677-AACB-4DE4B874C203}" srcOrd="0" destOrd="0" parTransId="{6966294D-B7A5-4A75-A0A7-48FEBF885324}" sibTransId="{1ABB3153-3DCB-48D8-B6B7-8B02B57B624F}"/>
    <dgm:cxn modelId="{8B35DA6E-AEEA-4110-B574-F2E40CFEEAF3}" type="presOf" srcId="{599CE4F6-10C3-4756-ACFC-D1605F6D7B3B}" destId="{FCBD77A5-2D54-47ED-BE3C-CFE3BC1912A8}" srcOrd="0" destOrd="0" presId="urn:microsoft.com/office/officeart/2018/2/layout/IconVerticalSolidList"/>
    <dgm:cxn modelId="{4B201E85-42CA-4F5A-9F2E-4DD2A2DE3F66}" srcId="{42770356-7ECC-4327-A1EB-935CC336F92B}" destId="{599CE4F6-10C3-4756-ACFC-D1605F6D7B3B}" srcOrd="2" destOrd="0" parTransId="{4F3B4B87-831D-4051-BF62-868EFDB7FEBD}" sibTransId="{989F145E-8EAA-4174-88D9-9422652D3F17}"/>
    <dgm:cxn modelId="{7F436DA4-B7F0-4C7E-9C0C-C9508849EA79}" srcId="{42770356-7ECC-4327-A1EB-935CC336F92B}" destId="{D7BF20BB-B46F-4A89-A7F8-9EA602DE9E4A}" srcOrd="1" destOrd="0" parTransId="{CF0428A2-5C17-4944-80E9-F066A2E72EE5}" sibTransId="{5EE37F62-D0DC-4960-AEED-35E0212A1906}"/>
    <dgm:cxn modelId="{D6A2C9AC-3EE1-4D12-B2A1-4FF713FFC582}" srcId="{42770356-7ECC-4327-A1EB-935CC336F92B}" destId="{4F911759-648C-49BB-93DE-A84BF95B7C11}" srcOrd="3" destOrd="0" parTransId="{EFBAA692-D8DD-4774-8C19-98728E88F804}" sibTransId="{AA444D97-E891-444B-ADEF-43EC6AFDF3B6}"/>
    <dgm:cxn modelId="{592731FD-EACD-4070-A204-CBBE510FF48C}" type="presOf" srcId="{4F911759-648C-49BB-93DE-A84BF95B7C11}" destId="{A806920B-2A9E-4F50-8AA2-359FEA581CB3}" srcOrd="0" destOrd="0" presId="urn:microsoft.com/office/officeart/2018/2/layout/IconVerticalSolidList"/>
    <dgm:cxn modelId="{C7AC0FB9-EF35-458A-B3F2-00B2D74FE434}" type="presParOf" srcId="{C54B5484-874E-4E27-8ADE-ACE412BCD437}" destId="{EB45B25C-DB95-42CD-A543-45C000C169FD}" srcOrd="0" destOrd="0" presId="urn:microsoft.com/office/officeart/2018/2/layout/IconVerticalSolidList"/>
    <dgm:cxn modelId="{EB33D3CD-A966-442E-867F-9CB71A645C6E}" type="presParOf" srcId="{EB45B25C-DB95-42CD-A543-45C000C169FD}" destId="{E833DD1D-0F9B-4F08-BE7D-7852C59B554A}" srcOrd="0" destOrd="0" presId="urn:microsoft.com/office/officeart/2018/2/layout/IconVerticalSolidList"/>
    <dgm:cxn modelId="{133CED64-52BE-4147-A23C-C9C2EB9CDF3C}" type="presParOf" srcId="{EB45B25C-DB95-42CD-A543-45C000C169FD}" destId="{6C68349A-6A29-4E56-A2A9-3A5E649EE6F6}" srcOrd="1" destOrd="0" presId="urn:microsoft.com/office/officeart/2018/2/layout/IconVerticalSolidList"/>
    <dgm:cxn modelId="{52DC7166-AD00-4BC4-A1A3-61E805A3FB94}" type="presParOf" srcId="{EB45B25C-DB95-42CD-A543-45C000C169FD}" destId="{1B678A04-09B8-4A40-B115-BD5CB585ED40}" srcOrd="2" destOrd="0" presId="urn:microsoft.com/office/officeart/2018/2/layout/IconVerticalSolidList"/>
    <dgm:cxn modelId="{51F38808-FB91-4DC1-B99E-4278B10A6A74}" type="presParOf" srcId="{EB45B25C-DB95-42CD-A543-45C000C169FD}" destId="{8168D5C8-4FE7-4C57-9DBB-FA60FD3251D7}" srcOrd="3" destOrd="0" presId="urn:microsoft.com/office/officeart/2018/2/layout/IconVerticalSolidList"/>
    <dgm:cxn modelId="{05C22B13-AA2F-4E2B-8628-71E64A52959E}" type="presParOf" srcId="{C54B5484-874E-4E27-8ADE-ACE412BCD437}" destId="{D6CE3533-8A65-4A54-BF78-922873EC4377}" srcOrd="1" destOrd="0" presId="urn:microsoft.com/office/officeart/2018/2/layout/IconVerticalSolidList"/>
    <dgm:cxn modelId="{6E15EC22-33B9-45C7-8CC2-905BB45A3669}" type="presParOf" srcId="{C54B5484-874E-4E27-8ADE-ACE412BCD437}" destId="{DDA895BA-47A6-4C5D-B128-B9D706D7B348}" srcOrd="2" destOrd="0" presId="urn:microsoft.com/office/officeart/2018/2/layout/IconVerticalSolidList"/>
    <dgm:cxn modelId="{9F4F631A-F04D-4975-AD5E-B2251C10FD66}" type="presParOf" srcId="{DDA895BA-47A6-4C5D-B128-B9D706D7B348}" destId="{42117CB1-147D-49C5-BEA2-71DAFC7FD69C}" srcOrd="0" destOrd="0" presId="urn:microsoft.com/office/officeart/2018/2/layout/IconVerticalSolidList"/>
    <dgm:cxn modelId="{B2447E31-D494-4D43-B3E9-2DAE0F41BCAE}" type="presParOf" srcId="{DDA895BA-47A6-4C5D-B128-B9D706D7B348}" destId="{598F45F5-E62C-4181-B63E-E49C750719C9}" srcOrd="1" destOrd="0" presId="urn:microsoft.com/office/officeart/2018/2/layout/IconVerticalSolidList"/>
    <dgm:cxn modelId="{C54CE02F-5EFE-4DE8-9B58-8648095EFE68}" type="presParOf" srcId="{DDA895BA-47A6-4C5D-B128-B9D706D7B348}" destId="{61F816B6-21F4-4F28-941A-546C935D0B2E}" srcOrd="2" destOrd="0" presId="urn:microsoft.com/office/officeart/2018/2/layout/IconVerticalSolidList"/>
    <dgm:cxn modelId="{A7FBEE87-C24B-4E22-A5EE-72229F37A224}" type="presParOf" srcId="{DDA895BA-47A6-4C5D-B128-B9D706D7B348}" destId="{70C56037-3B32-4972-9C77-7DAEB7FD2703}" srcOrd="3" destOrd="0" presId="urn:microsoft.com/office/officeart/2018/2/layout/IconVerticalSolidList"/>
    <dgm:cxn modelId="{496DD832-01D2-4CA8-A8EA-9B6E4BBDC452}" type="presParOf" srcId="{C54B5484-874E-4E27-8ADE-ACE412BCD437}" destId="{059D14D9-DB40-4FFF-96CB-20FDBDB4A728}" srcOrd="3" destOrd="0" presId="urn:microsoft.com/office/officeart/2018/2/layout/IconVerticalSolidList"/>
    <dgm:cxn modelId="{E309173C-D4C5-41C7-9095-0D6864D53FC8}" type="presParOf" srcId="{C54B5484-874E-4E27-8ADE-ACE412BCD437}" destId="{82BF3BCC-5DDD-4579-8FA6-D49501485E4E}" srcOrd="4" destOrd="0" presId="urn:microsoft.com/office/officeart/2018/2/layout/IconVerticalSolidList"/>
    <dgm:cxn modelId="{D5D5044D-02F8-4E00-9A49-64D569296EBA}" type="presParOf" srcId="{82BF3BCC-5DDD-4579-8FA6-D49501485E4E}" destId="{A30A3770-3C99-4372-982D-84A3EE120B18}" srcOrd="0" destOrd="0" presId="urn:microsoft.com/office/officeart/2018/2/layout/IconVerticalSolidList"/>
    <dgm:cxn modelId="{C6F384F1-6286-4FC6-A92C-81FE83B437D8}" type="presParOf" srcId="{82BF3BCC-5DDD-4579-8FA6-D49501485E4E}" destId="{06C67684-52BA-4D04-A319-975B6644294D}" srcOrd="1" destOrd="0" presId="urn:microsoft.com/office/officeart/2018/2/layout/IconVerticalSolidList"/>
    <dgm:cxn modelId="{DF4E77F5-2301-470E-B824-C7DFCD401532}" type="presParOf" srcId="{82BF3BCC-5DDD-4579-8FA6-D49501485E4E}" destId="{F15C5F73-E251-4CEE-BC4E-F85EE3742B2A}" srcOrd="2" destOrd="0" presId="urn:microsoft.com/office/officeart/2018/2/layout/IconVerticalSolidList"/>
    <dgm:cxn modelId="{2A32439E-7C67-4DF9-A83B-F538C31486C2}" type="presParOf" srcId="{82BF3BCC-5DDD-4579-8FA6-D49501485E4E}" destId="{FCBD77A5-2D54-47ED-BE3C-CFE3BC1912A8}" srcOrd="3" destOrd="0" presId="urn:microsoft.com/office/officeart/2018/2/layout/IconVerticalSolidList"/>
    <dgm:cxn modelId="{988CE83E-21E7-42CE-8C4E-D05F4DF00304}" type="presParOf" srcId="{C54B5484-874E-4E27-8ADE-ACE412BCD437}" destId="{4835619E-28D7-4DE6-93B5-4961D7482D31}" srcOrd="5" destOrd="0" presId="urn:microsoft.com/office/officeart/2018/2/layout/IconVerticalSolidList"/>
    <dgm:cxn modelId="{E5B9D1BA-264E-4B6B-BF8D-B18BD0189938}" type="presParOf" srcId="{C54B5484-874E-4E27-8ADE-ACE412BCD437}" destId="{17EB703C-6F36-4822-B1E3-D92B8727078F}" srcOrd="6" destOrd="0" presId="urn:microsoft.com/office/officeart/2018/2/layout/IconVerticalSolidList"/>
    <dgm:cxn modelId="{5603B712-10A8-4007-A4EF-81FBB38F2FF1}" type="presParOf" srcId="{17EB703C-6F36-4822-B1E3-D92B8727078F}" destId="{70E5B90D-3238-4A55-A052-AB53B88D0F41}" srcOrd="0" destOrd="0" presId="urn:microsoft.com/office/officeart/2018/2/layout/IconVerticalSolidList"/>
    <dgm:cxn modelId="{7641DF41-F9D7-4D72-AC4C-10019F6C7539}" type="presParOf" srcId="{17EB703C-6F36-4822-B1E3-D92B8727078F}" destId="{E3CE700E-3BF2-4A60-B1B0-3FC6C7824C14}" srcOrd="1" destOrd="0" presId="urn:microsoft.com/office/officeart/2018/2/layout/IconVerticalSolidList"/>
    <dgm:cxn modelId="{AF401733-FA2A-4695-BE6B-29CC74C897F3}" type="presParOf" srcId="{17EB703C-6F36-4822-B1E3-D92B8727078F}" destId="{B4EEA5BC-C17D-4E07-AF02-CE758718EC5A}" srcOrd="2" destOrd="0" presId="urn:microsoft.com/office/officeart/2018/2/layout/IconVerticalSolidList"/>
    <dgm:cxn modelId="{662AF87D-490D-41AB-A11C-D65ECC69549C}" type="presParOf" srcId="{17EB703C-6F36-4822-B1E3-D92B8727078F}" destId="{A806920B-2A9E-4F50-8AA2-359FEA581CB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BF4DDDE-3BC5-4176-92C4-CD3A707D38B0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951FF59F-6174-4D6B-8A4B-59C77B628F2A}">
      <dgm:prSet/>
      <dgm:spPr/>
      <dgm:t>
        <a:bodyPr/>
        <a:lstStyle/>
        <a:p>
          <a:r>
            <a:rPr lang="en-US"/>
            <a:t>Reduction of administrative costs</a:t>
          </a:r>
        </a:p>
      </dgm:t>
    </dgm:pt>
    <dgm:pt modelId="{68B83A3E-4D6F-4338-BACC-792A084A461F}" type="parTrans" cxnId="{AF03CCA5-7544-4CCE-8AFC-77F6CF9EFB91}">
      <dgm:prSet/>
      <dgm:spPr/>
      <dgm:t>
        <a:bodyPr/>
        <a:lstStyle/>
        <a:p>
          <a:endParaRPr lang="en-US"/>
        </a:p>
      </dgm:t>
    </dgm:pt>
    <dgm:pt modelId="{AFCD38B7-1FC0-4C94-A031-0E775C5EC4CF}" type="sibTrans" cxnId="{AF03CCA5-7544-4CCE-8AFC-77F6CF9EFB91}">
      <dgm:prSet/>
      <dgm:spPr/>
      <dgm:t>
        <a:bodyPr/>
        <a:lstStyle/>
        <a:p>
          <a:endParaRPr lang="en-US"/>
        </a:p>
      </dgm:t>
    </dgm:pt>
    <dgm:pt modelId="{F44365B5-E3D3-4EB1-AA6D-D7B05D32874A}">
      <dgm:prSet/>
      <dgm:spPr/>
      <dgm:t>
        <a:bodyPr/>
        <a:lstStyle/>
        <a:p>
          <a:r>
            <a:rPr lang="en-US"/>
            <a:t>$20,000 cut for superintendent</a:t>
          </a:r>
        </a:p>
      </dgm:t>
    </dgm:pt>
    <dgm:pt modelId="{80F07536-3FA6-4358-A4D5-A286190EFE74}" type="parTrans" cxnId="{D4DCB8A5-ABA5-406D-9301-10EFD498699C}">
      <dgm:prSet/>
      <dgm:spPr/>
      <dgm:t>
        <a:bodyPr/>
        <a:lstStyle/>
        <a:p>
          <a:endParaRPr lang="en-US"/>
        </a:p>
      </dgm:t>
    </dgm:pt>
    <dgm:pt modelId="{3E09432F-723E-4753-91BB-CDE0C8BF17EB}" type="sibTrans" cxnId="{D4DCB8A5-ABA5-406D-9301-10EFD498699C}">
      <dgm:prSet/>
      <dgm:spPr/>
      <dgm:t>
        <a:bodyPr/>
        <a:lstStyle/>
        <a:p>
          <a:endParaRPr lang="en-US"/>
        </a:p>
      </dgm:t>
    </dgm:pt>
    <dgm:pt modelId="{95E35A92-1A3C-4598-BAE9-FDD22C12E334}">
      <dgm:prSet/>
      <dgm:spPr/>
      <dgm:t>
        <a:bodyPr/>
        <a:lstStyle/>
        <a:p>
          <a:r>
            <a:rPr lang="en-US"/>
            <a:t>4.75% salary cut for top central office administrators</a:t>
          </a:r>
        </a:p>
      </dgm:t>
    </dgm:pt>
    <dgm:pt modelId="{D4701910-6A49-423D-B847-F76DF80FF66A}" type="parTrans" cxnId="{8FC50910-8BF7-4EC9-B446-DBDED6D1FEFA}">
      <dgm:prSet/>
      <dgm:spPr/>
      <dgm:t>
        <a:bodyPr/>
        <a:lstStyle/>
        <a:p>
          <a:endParaRPr lang="en-US"/>
        </a:p>
      </dgm:t>
    </dgm:pt>
    <dgm:pt modelId="{75C10870-35A5-4E50-8F78-AFCBFF4BEACF}" type="sibTrans" cxnId="{8FC50910-8BF7-4EC9-B446-DBDED6D1FEFA}">
      <dgm:prSet/>
      <dgm:spPr/>
      <dgm:t>
        <a:bodyPr/>
        <a:lstStyle/>
        <a:p>
          <a:endParaRPr lang="en-US"/>
        </a:p>
      </dgm:t>
    </dgm:pt>
    <dgm:pt modelId="{E7AC45E0-74BE-4ABD-81B2-8C85574F169F}">
      <dgm:prSet/>
      <dgm:spPr/>
      <dgm:t>
        <a:bodyPr/>
        <a:lstStyle/>
        <a:p>
          <a:r>
            <a:rPr lang="en-US"/>
            <a:t>Reduction of administrative positions through retirement/resignation</a:t>
          </a:r>
        </a:p>
      </dgm:t>
    </dgm:pt>
    <dgm:pt modelId="{A960D675-05F0-4BC7-A635-953ED8F84A15}" type="parTrans" cxnId="{A2C2F309-6697-489F-B508-8239A99C89E9}">
      <dgm:prSet/>
      <dgm:spPr/>
      <dgm:t>
        <a:bodyPr/>
        <a:lstStyle/>
        <a:p>
          <a:endParaRPr lang="en-US"/>
        </a:p>
      </dgm:t>
    </dgm:pt>
    <dgm:pt modelId="{1A967F30-0C14-4EEC-9910-3614E614F9E9}" type="sibTrans" cxnId="{A2C2F309-6697-489F-B508-8239A99C89E9}">
      <dgm:prSet/>
      <dgm:spPr/>
      <dgm:t>
        <a:bodyPr/>
        <a:lstStyle/>
        <a:p>
          <a:endParaRPr lang="en-US"/>
        </a:p>
      </dgm:t>
    </dgm:pt>
    <dgm:pt modelId="{CB5E09A6-B1E8-49B7-953D-BFDC1D9C25CB}">
      <dgm:prSet/>
      <dgm:spPr/>
      <dgm:t>
        <a:bodyPr/>
        <a:lstStyle/>
        <a:p>
          <a:r>
            <a:rPr lang="en-US"/>
            <a:t>Elementary school consolidation</a:t>
          </a:r>
        </a:p>
      </dgm:t>
    </dgm:pt>
    <dgm:pt modelId="{91AF4A62-DFF5-4CEC-ADEB-D12C48ABF656}" type="parTrans" cxnId="{7BC572B0-037B-4531-978E-D1445B28FB0D}">
      <dgm:prSet/>
      <dgm:spPr/>
      <dgm:t>
        <a:bodyPr/>
        <a:lstStyle/>
        <a:p>
          <a:endParaRPr lang="en-US"/>
        </a:p>
      </dgm:t>
    </dgm:pt>
    <dgm:pt modelId="{822D66D7-FB85-405C-A803-DB61A9D789AD}" type="sibTrans" cxnId="{7BC572B0-037B-4531-978E-D1445B28FB0D}">
      <dgm:prSet/>
      <dgm:spPr/>
      <dgm:t>
        <a:bodyPr/>
        <a:lstStyle/>
        <a:p>
          <a:endParaRPr lang="en-US"/>
        </a:p>
      </dgm:t>
    </dgm:pt>
    <dgm:pt modelId="{E40DC51A-97C1-4BCC-8A47-DE2ABCA1EFF4}">
      <dgm:prSet/>
      <dgm:spPr/>
      <dgm:t>
        <a:bodyPr/>
        <a:lstStyle/>
        <a:p>
          <a:r>
            <a:rPr lang="en-US"/>
            <a:t>18 to 16 to 15</a:t>
          </a:r>
        </a:p>
      </dgm:t>
    </dgm:pt>
    <dgm:pt modelId="{F7568827-FAAD-43E7-8A8C-AFB63B06A00F}" type="parTrans" cxnId="{7F22D95B-6DBB-4F19-847E-28C7709495F5}">
      <dgm:prSet/>
      <dgm:spPr/>
      <dgm:t>
        <a:bodyPr/>
        <a:lstStyle/>
        <a:p>
          <a:endParaRPr lang="en-US"/>
        </a:p>
      </dgm:t>
    </dgm:pt>
    <dgm:pt modelId="{FACDC3DA-CE13-4235-9164-4EF9FAED5937}" type="sibTrans" cxnId="{7F22D95B-6DBB-4F19-847E-28C7709495F5}">
      <dgm:prSet/>
      <dgm:spPr/>
      <dgm:t>
        <a:bodyPr/>
        <a:lstStyle/>
        <a:p>
          <a:endParaRPr lang="en-US"/>
        </a:p>
      </dgm:t>
    </dgm:pt>
    <dgm:pt modelId="{4FF2480A-002A-454F-8453-179936F2E6DA}">
      <dgm:prSet/>
      <dgm:spPr/>
      <dgm:t>
        <a:bodyPr/>
        <a:lstStyle/>
        <a:p>
          <a:r>
            <a:rPr lang="en-US"/>
            <a:t>Alternative education redesign</a:t>
          </a:r>
        </a:p>
      </dgm:t>
    </dgm:pt>
    <dgm:pt modelId="{F322A5C8-DA1C-424E-9D0A-6E496A6F2B32}" type="parTrans" cxnId="{834F926C-BC08-40CF-9A02-A3B24471E4B7}">
      <dgm:prSet/>
      <dgm:spPr/>
      <dgm:t>
        <a:bodyPr/>
        <a:lstStyle/>
        <a:p>
          <a:endParaRPr lang="en-US"/>
        </a:p>
      </dgm:t>
    </dgm:pt>
    <dgm:pt modelId="{70A28F30-ABE6-45DF-9FB4-3DC2500668A0}" type="sibTrans" cxnId="{834F926C-BC08-40CF-9A02-A3B24471E4B7}">
      <dgm:prSet/>
      <dgm:spPr/>
      <dgm:t>
        <a:bodyPr/>
        <a:lstStyle/>
        <a:p>
          <a:endParaRPr lang="en-US"/>
        </a:p>
      </dgm:t>
    </dgm:pt>
    <dgm:pt modelId="{DF73BF84-598C-4C7E-B16E-BDC7D57B7EFD}">
      <dgm:prSet/>
      <dgm:spPr/>
      <dgm:t>
        <a:bodyPr/>
        <a:lstStyle/>
        <a:p>
          <a:r>
            <a:rPr lang="en-US"/>
            <a:t>One year pause in bus replacement</a:t>
          </a:r>
        </a:p>
      </dgm:t>
    </dgm:pt>
    <dgm:pt modelId="{6CF51EDE-895D-4026-808F-335BD394E5EE}" type="parTrans" cxnId="{6FE3FBB3-0892-46F8-B7A7-DF6DD84AFCD0}">
      <dgm:prSet/>
      <dgm:spPr/>
      <dgm:t>
        <a:bodyPr/>
        <a:lstStyle/>
        <a:p>
          <a:endParaRPr lang="en-US"/>
        </a:p>
      </dgm:t>
    </dgm:pt>
    <dgm:pt modelId="{9B087540-4B86-43C6-9B70-740DEA031062}" type="sibTrans" cxnId="{6FE3FBB3-0892-46F8-B7A7-DF6DD84AFCD0}">
      <dgm:prSet/>
      <dgm:spPr/>
      <dgm:t>
        <a:bodyPr/>
        <a:lstStyle/>
        <a:p>
          <a:endParaRPr lang="en-US"/>
        </a:p>
      </dgm:t>
    </dgm:pt>
    <dgm:pt modelId="{A2741BD7-EFF6-4BDE-AEA5-A87A16205459}">
      <dgm:prSet/>
      <dgm:spPr/>
      <dgm:t>
        <a:bodyPr/>
        <a:lstStyle/>
        <a:p>
          <a:r>
            <a:rPr lang="en-US"/>
            <a:t>Scrutiny of every position upon retirement/resignation</a:t>
          </a:r>
        </a:p>
      </dgm:t>
    </dgm:pt>
    <dgm:pt modelId="{644FADAF-6E1F-4CDE-A52F-08074B1E8D2F}" type="parTrans" cxnId="{A96DD72B-C1DC-47D2-BF56-A1F69A97135A}">
      <dgm:prSet/>
      <dgm:spPr/>
      <dgm:t>
        <a:bodyPr/>
        <a:lstStyle/>
        <a:p>
          <a:endParaRPr lang="en-US"/>
        </a:p>
      </dgm:t>
    </dgm:pt>
    <dgm:pt modelId="{79ECFE16-E18C-404E-A68F-4A8110066E6C}" type="sibTrans" cxnId="{A96DD72B-C1DC-47D2-BF56-A1F69A97135A}">
      <dgm:prSet/>
      <dgm:spPr/>
      <dgm:t>
        <a:bodyPr/>
        <a:lstStyle/>
        <a:p>
          <a:endParaRPr lang="en-US"/>
        </a:p>
      </dgm:t>
    </dgm:pt>
    <dgm:pt modelId="{ADEC927D-8F2B-F744-9502-1C0B89D19BAE}" type="pres">
      <dgm:prSet presAssocID="{0BF4DDDE-3BC5-4176-92C4-CD3A707D38B0}" presName="linear" presStyleCnt="0">
        <dgm:presLayoutVars>
          <dgm:animLvl val="lvl"/>
          <dgm:resizeHandles val="exact"/>
        </dgm:presLayoutVars>
      </dgm:prSet>
      <dgm:spPr/>
    </dgm:pt>
    <dgm:pt modelId="{DF33F407-EC22-A04E-A568-E4CD85E8DF30}" type="pres">
      <dgm:prSet presAssocID="{951FF59F-6174-4D6B-8A4B-59C77B628F2A}" presName="parentText" presStyleLbl="node1" presStyleIdx="0" presStyleCnt="5">
        <dgm:presLayoutVars>
          <dgm:chMax val="0"/>
          <dgm:bulletEnabled val="1"/>
        </dgm:presLayoutVars>
      </dgm:prSet>
      <dgm:spPr/>
    </dgm:pt>
    <dgm:pt modelId="{BE867D41-0DFF-4446-BA0E-4657E65A267C}" type="pres">
      <dgm:prSet presAssocID="{951FF59F-6174-4D6B-8A4B-59C77B628F2A}" presName="childText" presStyleLbl="revTx" presStyleIdx="0" presStyleCnt="2">
        <dgm:presLayoutVars>
          <dgm:bulletEnabled val="1"/>
        </dgm:presLayoutVars>
      </dgm:prSet>
      <dgm:spPr/>
    </dgm:pt>
    <dgm:pt modelId="{F50FA5E2-46F1-FA41-8E95-F8C2EB25B053}" type="pres">
      <dgm:prSet presAssocID="{CB5E09A6-B1E8-49B7-953D-BFDC1D9C25CB}" presName="parentText" presStyleLbl="node1" presStyleIdx="1" presStyleCnt="5">
        <dgm:presLayoutVars>
          <dgm:chMax val="0"/>
          <dgm:bulletEnabled val="1"/>
        </dgm:presLayoutVars>
      </dgm:prSet>
      <dgm:spPr/>
    </dgm:pt>
    <dgm:pt modelId="{A19184A6-14E8-DF43-A051-5CB8F7BB7E5F}" type="pres">
      <dgm:prSet presAssocID="{CB5E09A6-B1E8-49B7-953D-BFDC1D9C25CB}" presName="childText" presStyleLbl="revTx" presStyleIdx="1" presStyleCnt="2">
        <dgm:presLayoutVars>
          <dgm:bulletEnabled val="1"/>
        </dgm:presLayoutVars>
      </dgm:prSet>
      <dgm:spPr/>
    </dgm:pt>
    <dgm:pt modelId="{0726CA3B-F817-A04E-9843-038325B33D38}" type="pres">
      <dgm:prSet presAssocID="{4FF2480A-002A-454F-8453-179936F2E6DA}" presName="parentText" presStyleLbl="node1" presStyleIdx="2" presStyleCnt="5">
        <dgm:presLayoutVars>
          <dgm:chMax val="0"/>
          <dgm:bulletEnabled val="1"/>
        </dgm:presLayoutVars>
      </dgm:prSet>
      <dgm:spPr/>
    </dgm:pt>
    <dgm:pt modelId="{8CC3FB20-0E95-4049-B645-7EE68E5E1AB6}" type="pres">
      <dgm:prSet presAssocID="{70A28F30-ABE6-45DF-9FB4-3DC2500668A0}" presName="spacer" presStyleCnt="0"/>
      <dgm:spPr/>
    </dgm:pt>
    <dgm:pt modelId="{CF37942A-0A64-C349-8A8B-B3A5066BB2F2}" type="pres">
      <dgm:prSet presAssocID="{DF73BF84-598C-4C7E-B16E-BDC7D57B7EFD}" presName="parentText" presStyleLbl="node1" presStyleIdx="3" presStyleCnt="5">
        <dgm:presLayoutVars>
          <dgm:chMax val="0"/>
          <dgm:bulletEnabled val="1"/>
        </dgm:presLayoutVars>
      </dgm:prSet>
      <dgm:spPr/>
    </dgm:pt>
    <dgm:pt modelId="{3C8EE524-DBBC-F147-B4E8-99A388AFDEA8}" type="pres">
      <dgm:prSet presAssocID="{9B087540-4B86-43C6-9B70-740DEA031062}" presName="spacer" presStyleCnt="0"/>
      <dgm:spPr/>
    </dgm:pt>
    <dgm:pt modelId="{249D57E2-760D-C34B-8FAC-7D51B3A12953}" type="pres">
      <dgm:prSet presAssocID="{A2741BD7-EFF6-4BDE-AEA5-A87A16205459}" presName="parentText" presStyleLbl="node1" presStyleIdx="4" presStyleCnt="5">
        <dgm:presLayoutVars>
          <dgm:chMax val="0"/>
          <dgm:bulletEnabled val="1"/>
        </dgm:presLayoutVars>
      </dgm:prSet>
      <dgm:spPr/>
    </dgm:pt>
  </dgm:ptLst>
  <dgm:cxnLst>
    <dgm:cxn modelId="{A2C2F309-6697-489F-B508-8239A99C89E9}" srcId="{951FF59F-6174-4D6B-8A4B-59C77B628F2A}" destId="{E7AC45E0-74BE-4ABD-81B2-8C85574F169F}" srcOrd="2" destOrd="0" parTransId="{A960D675-05F0-4BC7-A635-953ED8F84A15}" sibTransId="{1A967F30-0C14-4EEC-9910-3614E614F9E9}"/>
    <dgm:cxn modelId="{8FC50910-8BF7-4EC9-B446-DBDED6D1FEFA}" srcId="{951FF59F-6174-4D6B-8A4B-59C77B628F2A}" destId="{95E35A92-1A3C-4598-BAE9-FDD22C12E334}" srcOrd="1" destOrd="0" parTransId="{D4701910-6A49-423D-B847-F76DF80FF66A}" sibTransId="{75C10870-35A5-4E50-8F78-AFCBFF4BEACF}"/>
    <dgm:cxn modelId="{A96DD72B-C1DC-47D2-BF56-A1F69A97135A}" srcId="{0BF4DDDE-3BC5-4176-92C4-CD3A707D38B0}" destId="{A2741BD7-EFF6-4BDE-AEA5-A87A16205459}" srcOrd="4" destOrd="0" parTransId="{644FADAF-6E1F-4CDE-A52F-08074B1E8D2F}" sibTransId="{79ECFE16-E18C-404E-A68F-4A8110066E6C}"/>
    <dgm:cxn modelId="{9D5AE947-A7D6-614E-8A6A-F9EE4E6CE976}" type="presOf" srcId="{0BF4DDDE-3BC5-4176-92C4-CD3A707D38B0}" destId="{ADEC927D-8F2B-F744-9502-1C0B89D19BAE}" srcOrd="0" destOrd="0" presId="urn:microsoft.com/office/officeart/2005/8/layout/vList2"/>
    <dgm:cxn modelId="{934AE449-B114-E344-A004-DEDD7712C06F}" type="presOf" srcId="{95E35A92-1A3C-4598-BAE9-FDD22C12E334}" destId="{BE867D41-0DFF-4446-BA0E-4657E65A267C}" srcOrd="0" destOrd="1" presId="urn:microsoft.com/office/officeart/2005/8/layout/vList2"/>
    <dgm:cxn modelId="{84562056-70BF-B743-B827-C3C6AA9922BB}" type="presOf" srcId="{4FF2480A-002A-454F-8453-179936F2E6DA}" destId="{0726CA3B-F817-A04E-9843-038325B33D38}" srcOrd="0" destOrd="0" presId="urn:microsoft.com/office/officeart/2005/8/layout/vList2"/>
    <dgm:cxn modelId="{7F22D95B-6DBB-4F19-847E-28C7709495F5}" srcId="{CB5E09A6-B1E8-49B7-953D-BFDC1D9C25CB}" destId="{E40DC51A-97C1-4BCC-8A47-DE2ABCA1EFF4}" srcOrd="0" destOrd="0" parTransId="{F7568827-FAAD-43E7-8A8C-AFB63B06A00F}" sibTransId="{FACDC3DA-CE13-4235-9164-4EF9FAED5937}"/>
    <dgm:cxn modelId="{AFF74E6C-4C30-2943-8A0D-E0633736B9A4}" type="presOf" srcId="{A2741BD7-EFF6-4BDE-AEA5-A87A16205459}" destId="{249D57E2-760D-C34B-8FAC-7D51B3A12953}" srcOrd="0" destOrd="0" presId="urn:microsoft.com/office/officeart/2005/8/layout/vList2"/>
    <dgm:cxn modelId="{834F926C-BC08-40CF-9A02-A3B24471E4B7}" srcId="{0BF4DDDE-3BC5-4176-92C4-CD3A707D38B0}" destId="{4FF2480A-002A-454F-8453-179936F2E6DA}" srcOrd="2" destOrd="0" parTransId="{F322A5C8-DA1C-424E-9D0A-6E496A6F2B32}" sibTransId="{70A28F30-ABE6-45DF-9FB4-3DC2500668A0}"/>
    <dgm:cxn modelId="{350CA07A-0A5F-8A4B-8B08-C9A92DEB29A7}" type="presOf" srcId="{DF73BF84-598C-4C7E-B16E-BDC7D57B7EFD}" destId="{CF37942A-0A64-C349-8A8B-B3A5066BB2F2}" srcOrd="0" destOrd="0" presId="urn:microsoft.com/office/officeart/2005/8/layout/vList2"/>
    <dgm:cxn modelId="{A53E888E-07ED-704F-9ECE-ADC893D888B1}" type="presOf" srcId="{F44365B5-E3D3-4EB1-AA6D-D7B05D32874A}" destId="{BE867D41-0DFF-4446-BA0E-4657E65A267C}" srcOrd="0" destOrd="0" presId="urn:microsoft.com/office/officeart/2005/8/layout/vList2"/>
    <dgm:cxn modelId="{D4DCB8A5-ABA5-406D-9301-10EFD498699C}" srcId="{951FF59F-6174-4D6B-8A4B-59C77B628F2A}" destId="{F44365B5-E3D3-4EB1-AA6D-D7B05D32874A}" srcOrd="0" destOrd="0" parTransId="{80F07536-3FA6-4358-A4D5-A286190EFE74}" sibTransId="{3E09432F-723E-4753-91BB-CDE0C8BF17EB}"/>
    <dgm:cxn modelId="{AF03CCA5-7544-4CCE-8AFC-77F6CF9EFB91}" srcId="{0BF4DDDE-3BC5-4176-92C4-CD3A707D38B0}" destId="{951FF59F-6174-4D6B-8A4B-59C77B628F2A}" srcOrd="0" destOrd="0" parTransId="{68B83A3E-4D6F-4338-BACC-792A084A461F}" sibTransId="{AFCD38B7-1FC0-4C94-A031-0E775C5EC4CF}"/>
    <dgm:cxn modelId="{7BC572B0-037B-4531-978E-D1445B28FB0D}" srcId="{0BF4DDDE-3BC5-4176-92C4-CD3A707D38B0}" destId="{CB5E09A6-B1E8-49B7-953D-BFDC1D9C25CB}" srcOrd="1" destOrd="0" parTransId="{91AF4A62-DFF5-4CEC-ADEB-D12C48ABF656}" sibTransId="{822D66D7-FB85-405C-A803-DB61A9D789AD}"/>
    <dgm:cxn modelId="{6FE3FBB3-0892-46F8-B7A7-DF6DD84AFCD0}" srcId="{0BF4DDDE-3BC5-4176-92C4-CD3A707D38B0}" destId="{DF73BF84-598C-4C7E-B16E-BDC7D57B7EFD}" srcOrd="3" destOrd="0" parTransId="{6CF51EDE-895D-4026-808F-335BD394E5EE}" sibTransId="{9B087540-4B86-43C6-9B70-740DEA031062}"/>
    <dgm:cxn modelId="{37F394CA-A8BE-1F45-8576-F9C219020A28}" type="presOf" srcId="{E40DC51A-97C1-4BCC-8A47-DE2ABCA1EFF4}" destId="{A19184A6-14E8-DF43-A051-5CB8F7BB7E5F}" srcOrd="0" destOrd="0" presId="urn:microsoft.com/office/officeart/2005/8/layout/vList2"/>
    <dgm:cxn modelId="{ED25A1CD-F6E0-424D-B0C0-4B0160BA6F72}" type="presOf" srcId="{CB5E09A6-B1E8-49B7-953D-BFDC1D9C25CB}" destId="{F50FA5E2-46F1-FA41-8E95-F8C2EB25B053}" srcOrd="0" destOrd="0" presId="urn:microsoft.com/office/officeart/2005/8/layout/vList2"/>
    <dgm:cxn modelId="{757BBFDB-13BC-F44D-BF19-F6AA14B8515E}" type="presOf" srcId="{E7AC45E0-74BE-4ABD-81B2-8C85574F169F}" destId="{BE867D41-0DFF-4446-BA0E-4657E65A267C}" srcOrd="0" destOrd="2" presId="urn:microsoft.com/office/officeart/2005/8/layout/vList2"/>
    <dgm:cxn modelId="{DAB841EF-2E3B-1343-8838-896D56FAB6AA}" type="presOf" srcId="{951FF59F-6174-4D6B-8A4B-59C77B628F2A}" destId="{DF33F407-EC22-A04E-A568-E4CD85E8DF30}" srcOrd="0" destOrd="0" presId="urn:microsoft.com/office/officeart/2005/8/layout/vList2"/>
    <dgm:cxn modelId="{02535178-FE1B-5843-9012-13C177381887}" type="presParOf" srcId="{ADEC927D-8F2B-F744-9502-1C0B89D19BAE}" destId="{DF33F407-EC22-A04E-A568-E4CD85E8DF30}" srcOrd="0" destOrd="0" presId="urn:microsoft.com/office/officeart/2005/8/layout/vList2"/>
    <dgm:cxn modelId="{3AE36CBB-D122-B143-BD28-320BB03108BF}" type="presParOf" srcId="{ADEC927D-8F2B-F744-9502-1C0B89D19BAE}" destId="{BE867D41-0DFF-4446-BA0E-4657E65A267C}" srcOrd="1" destOrd="0" presId="urn:microsoft.com/office/officeart/2005/8/layout/vList2"/>
    <dgm:cxn modelId="{74783851-2941-A442-B879-892A8E4EA29F}" type="presParOf" srcId="{ADEC927D-8F2B-F744-9502-1C0B89D19BAE}" destId="{F50FA5E2-46F1-FA41-8E95-F8C2EB25B053}" srcOrd="2" destOrd="0" presId="urn:microsoft.com/office/officeart/2005/8/layout/vList2"/>
    <dgm:cxn modelId="{1FE1530C-21B9-F042-94A2-54DFA5B7B2DE}" type="presParOf" srcId="{ADEC927D-8F2B-F744-9502-1C0B89D19BAE}" destId="{A19184A6-14E8-DF43-A051-5CB8F7BB7E5F}" srcOrd="3" destOrd="0" presId="urn:microsoft.com/office/officeart/2005/8/layout/vList2"/>
    <dgm:cxn modelId="{1450E7FA-1573-774C-89B6-66550F2E8829}" type="presParOf" srcId="{ADEC927D-8F2B-F744-9502-1C0B89D19BAE}" destId="{0726CA3B-F817-A04E-9843-038325B33D38}" srcOrd="4" destOrd="0" presId="urn:microsoft.com/office/officeart/2005/8/layout/vList2"/>
    <dgm:cxn modelId="{D6E3B2DC-AE53-124A-A1E2-4AB70507B5AF}" type="presParOf" srcId="{ADEC927D-8F2B-F744-9502-1C0B89D19BAE}" destId="{8CC3FB20-0E95-4049-B645-7EE68E5E1AB6}" srcOrd="5" destOrd="0" presId="urn:microsoft.com/office/officeart/2005/8/layout/vList2"/>
    <dgm:cxn modelId="{CAD714F2-CB2E-C044-B34E-31220C63259E}" type="presParOf" srcId="{ADEC927D-8F2B-F744-9502-1C0B89D19BAE}" destId="{CF37942A-0A64-C349-8A8B-B3A5066BB2F2}" srcOrd="6" destOrd="0" presId="urn:microsoft.com/office/officeart/2005/8/layout/vList2"/>
    <dgm:cxn modelId="{2681AEB4-E1B6-DB43-91B6-9A19043010D6}" type="presParOf" srcId="{ADEC927D-8F2B-F744-9502-1C0B89D19BAE}" destId="{3C8EE524-DBBC-F147-B4E8-99A388AFDEA8}" srcOrd="7" destOrd="0" presId="urn:microsoft.com/office/officeart/2005/8/layout/vList2"/>
    <dgm:cxn modelId="{0643050E-292F-C646-A187-9CEB0E32E017}" type="presParOf" srcId="{ADEC927D-8F2B-F744-9502-1C0B89D19BAE}" destId="{249D57E2-760D-C34B-8FAC-7D51B3A12953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032A6785-8B71-4E18-B897-FD9020A75D3A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/>
      <dgm:spPr/>
      <dgm:t>
        <a:bodyPr/>
        <a:lstStyle/>
        <a:p>
          <a:endParaRPr lang="en-US"/>
        </a:p>
      </dgm:t>
    </dgm:pt>
    <dgm:pt modelId="{1865E6AD-1CB3-4A7A-A01C-09832C1F2A76}">
      <dgm:prSet custT="1"/>
      <dgm:spPr/>
      <dgm:t>
        <a:bodyPr/>
        <a:lstStyle/>
        <a:p>
          <a:r>
            <a:rPr lang="en-US" sz="2800" dirty="0"/>
            <a:t>Expansion of Vigo Virtual Success Academy</a:t>
          </a:r>
        </a:p>
      </dgm:t>
    </dgm:pt>
    <dgm:pt modelId="{ED88A600-690B-4433-8CB7-CA3BEAFD54D0}" type="parTrans" cxnId="{824D9D64-59AF-4ECC-AAC9-97F12D294E0F}">
      <dgm:prSet/>
      <dgm:spPr/>
      <dgm:t>
        <a:bodyPr/>
        <a:lstStyle/>
        <a:p>
          <a:endParaRPr lang="en-US"/>
        </a:p>
      </dgm:t>
    </dgm:pt>
    <dgm:pt modelId="{DFF4EBDA-31D7-4A73-8B6A-DD977AFF23FC}" type="sibTrans" cxnId="{824D9D64-59AF-4ECC-AAC9-97F12D294E0F}">
      <dgm:prSet/>
      <dgm:spPr/>
      <dgm:t>
        <a:bodyPr/>
        <a:lstStyle/>
        <a:p>
          <a:endParaRPr lang="en-US"/>
        </a:p>
      </dgm:t>
    </dgm:pt>
    <dgm:pt modelId="{6970872B-FCBF-45C8-AE3F-6FD9DCD673D3}">
      <dgm:prSet custT="1"/>
      <dgm:spPr/>
      <dgm:t>
        <a:bodyPr/>
        <a:lstStyle/>
        <a:p>
          <a:r>
            <a:rPr lang="en-US" sz="2800" dirty="0"/>
            <a:t>International Exchange Program</a:t>
          </a:r>
        </a:p>
      </dgm:t>
    </dgm:pt>
    <dgm:pt modelId="{F6834923-2913-4899-8538-A55F784EA030}" type="parTrans" cxnId="{57918769-CBB2-47E7-BF0D-092B692373FD}">
      <dgm:prSet/>
      <dgm:spPr/>
      <dgm:t>
        <a:bodyPr/>
        <a:lstStyle/>
        <a:p>
          <a:endParaRPr lang="en-US"/>
        </a:p>
      </dgm:t>
    </dgm:pt>
    <dgm:pt modelId="{4C83DAC8-CAF8-423A-AF52-DF1E9F589BEF}" type="sibTrans" cxnId="{57918769-CBB2-47E7-BF0D-092B692373FD}">
      <dgm:prSet/>
      <dgm:spPr/>
      <dgm:t>
        <a:bodyPr/>
        <a:lstStyle/>
        <a:p>
          <a:endParaRPr lang="en-US"/>
        </a:p>
      </dgm:t>
    </dgm:pt>
    <dgm:pt modelId="{2330B26D-EB27-42BA-8F71-B3E8F7BA8C5D}">
      <dgm:prSet custT="1"/>
      <dgm:spPr/>
      <dgm:t>
        <a:bodyPr/>
        <a:lstStyle/>
        <a:p>
          <a:r>
            <a:rPr lang="en-US" sz="2800" dirty="0"/>
            <a:t>For-profit daycare: lease space or VCSC-run</a:t>
          </a:r>
        </a:p>
      </dgm:t>
    </dgm:pt>
    <dgm:pt modelId="{3B09C497-F0AC-49CE-AB9E-F3BC700E837A}" type="parTrans" cxnId="{59C2DE8E-EC90-4CC4-B9A9-899175FADC13}">
      <dgm:prSet/>
      <dgm:spPr/>
      <dgm:t>
        <a:bodyPr/>
        <a:lstStyle/>
        <a:p>
          <a:endParaRPr lang="en-US"/>
        </a:p>
      </dgm:t>
    </dgm:pt>
    <dgm:pt modelId="{08677666-7475-49BC-9D1B-2833A6C35382}" type="sibTrans" cxnId="{59C2DE8E-EC90-4CC4-B9A9-899175FADC13}">
      <dgm:prSet/>
      <dgm:spPr/>
      <dgm:t>
        <a:bodyPr/>
        <a:lstStyle/>
        <a:p>
          <a:endParaRPr lang="en-US"/>
        </a:p>
      </dgm:t>
    </dgm:pt>
    <dgm:pt modelId="{5686B235-12DC-4990-A0BF-FF9B8BFE2B0C}">
      <dgm:prSet custT="1"/>
      <dgm:spPr/>
      <dgm:t>
        <a:bodyPr/>
        <a:lstStyle/>
        <a:p>
          <a:r>
            <a:rPr lang="en-US" sz="2800" dirty="0"/>
            <a:t>Facility rentals</a:t>
          </a:r>
        </a:p>
      </dgm:t>
    </dgm:pt>
    <dgm:pt modelId="{CE6E45AB-AC7E-4191-B4F7-02CCA40061C7}" type="parTrans" cxnId="{F07F09E1-75E0-4F13-B417-A3372D439ECB}">
      <dgm:prSet/>
      <dgm:spPr/>
      <dgm:t>
        <a:bodyPr/>
        <a:lstStyle/>
        <a:p>
          <a:endParaRPr lang="en-US"/>
        </a:p>
      </dgm:t>
    </dgm:pt>
    <dgm:pt modelId="{735FA74D-B21F-48E4-B6F6-6B001939FE59}" type="sibTrans" cxnId="{F07F09E1-75E0-4F13-B417-A3372D439ECB}">
      <dgm:prSet/>
      <dgm:spPr/>
      <dgm:t>
        <a:bodyPr/>
        <a:lstStyle/>
        <a:p>
          <a:endParaRPr lang="en-US"/>
        </a:p>
      </dgm:t>
    </dgm:pt>
    <dgm:pt modelId="{FF7F50A0-CF9D-EA45-84D2-7ED06A8FB244}" type="pres">
      <dgm:prSet presAssocID="{032A6785-8B71-4E18-B897-FD9020A75D3A}" presName="linear" presStyleCnt="0">
        <dgm:presLayoutVars>
          <dgm:animLvl val="lvl"/>
          <dgm:resizeHandles val="exact"/>
        </dgm:presLayoutVars>
      </dgm:prSet>
      <dgm:spPr/>
    </dgm:pt>
    <dgm:pt modelId="{66F596CC-7382-BE41-BBF0-53861B598E8E}" type="pres">
      <dgm:prSet presAssocID="{1865E6AD-1CB3-4A7A-A01C-09832C1F2A76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979DCB05-D436-FB4C-ACC1-ED82C1440048}" type="pres">
      <dgm:prSet presAssocID="{DFF4EBDA-31D7-4A73-8B6A-DD977AFF23FC}" presName="spacer" presStyleCnt="0"/>
      <dgm:spPr/>
    </dgm:pt>
    <dgm:pt modelId="{D5D387E4-32DA-A042-9BC9-6F5C13CEAA04}" type="pres">
      <dgm:prSet presAssocID="{6970872B-FCBF-45C8-AE3F-6FD9DCD673D3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78D49260-E5CF-7948-BE9E-8391055305A3}" type="pres">
      <dgm:prSet presAssocID="{4C83DAC8-CAF8-423A-AF52-DF1E9F589BEF}" presName="spacer" presStyleCnt="0"/>
      <dgm:spPr/>
    </dgm:pt>
    <dgm:pt modelId="{138FC8F3-CD25-5649-884E-3B0F04C69F9C}" type="pres">
      <dgm:prSet presAssocID="{2330B26D-EB27-42BA-8F71-B3E8F7BA8C5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B62CA170-6D0E-084C-8570-2E240F85A234}" type="pres">
      <dgm:prSet presAssocID="{08677666-7475-49BC-9D1B-2833A6C35382}" presName="spacer" presStyleCnt="0"/>
      <dgm:spPr/>
    </dgm:pt>
    <dgm:pt modelId="{6DA8F96C-E890-2744-81C1-FCDF2373BEE9}" type="pres">
      <dgm:prSet presAssocID="{5686B235-12DC-4990-A0BF-FF9B8BFE2B0C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612D9D1B-228B-6942-8EDC-EB1965026316}" type="presOf" srcId="{1865E6AD-1CB3-4A7A-A01C-09832C1F2A76}" destId="{66F596CC-7382-BE41-BBF0-53861B598E8E}" srcOrd="0" destOrd="0" presId="urn:microsoft.com/office/officeart/2005/8/layout/vList2"/>
    <dgm:cxn modelId="{33FEF31F-FB04-1448-B523-6673C61FD337}" type="presOf" srcId="{5686B235-12DC-4990-A0BF-FF9B8BFE2B0C}" destId="{6DA8F96C-E890-2744-81C1-FCDF2373BEE9}" srcOrd="0" destOrd="0" presId="urn:microsoft.com/office/officeart/2005/8/layout/vList2"/>
    <dgm:cxn modelId="{5FF60A21-7FCC-304D-940F-5E981EAA62A1}" type="presOf" srcId="{2330B26D-EB27-42BA-8F71-B3E8F7BA8C5D}" destId="{138FC8F3-CD25-5649-884E-3B0F04C69F9C}" srcOrd="0" destOrd="0" presId="urn:microsoft.com/office/officeart/2005/8/layout/vList2"/>
    <dgm:cxn modelId="{824D9D64-59AF-4ECC-AAC9-97F12D294E0F}" srcId="{032A6785-8B71-4E18-B897-FD9020A75D3A}" destId="{1865E6AD-1CB3-4A7A-A01C-09832C1F2A76}" srcOrd="0" destOrd="0" parTransId="{ED88A600-690B-4433-8CB7-CA3BEAFD54D0}" sibTransId="{DFF4EBDA-31D7-4A73-8B6A-DD977AFF23FC}"/>
    <dgm:cxn modelId="{57918769-CBB2-47E7-BF0D-092B692373FD}" srcId="{032A6785-8B71-4E18-B897-FD9020A75D3A}" destId="{6970872B-FCBF-45C8-AE3F-6FD9DCD673D3}" srcOrd="1" destOrd="0" parTransId="{F6834923-2913-4899-8538-A55F784EA030}" sibTransId="{4C83DAC8-CAF8-423A-AF52-DF1E9F589BEF}"/>
    <dgm:cxn modelId="{59C2DE8E-EC90-4CC4-B9A9-899175FADC13}" srcId="{032A6785-8B71-4E18-B897-FD9020A75D3A}" destId="{2330B26D-EB27-42BA-8F71-B3E8F7BA8C5D}" srcOrd="2" destOrd="0" parTransId="{3B09C497-F0AC-49CE-AB9E-F3BC700E837A}" sibTransId="{08677666-7475-49BC-9D1B-2833A6C35382}"/>
    <dgm:cxn modelId="{F07F09E1-75E0-4F13-B417-A3372D439ECB}" srcId="{032A6785-8B71-4E18-B897-FD9020A75D3A}" destId="{5686B235-12DC-4990-A0BF-FF9B8BFE2B0C}" srcOrd="3" destOrd="0" parTransId="{CE6E45AB-AC7E-4191-B4F7-02CCA40061C7}" sibTransId="{735FA74D-B21F-48E4-B6F6-6B001939FE59}"/>
    <dgm:cxn modelId="{8F66C6F7-C917-5C43-9E89-2DD71D8E9F3C}" type="presOf" srcId="{6970872B-FCBF-45C8-AE3F-6FD9DCD673D3}" destId="{D5D387E4-32DA-A042-9BC9-6F5C13CEAA04}" srcOrd="0" destOrd="0" presId="urn:microsoft.com/office/officeart/2005/8/layout/vList2"/>
    <dgm:cxn modelId="{23B746FA-69F7-384A-A86E-5AC160EEE4C8}" type="presOf" srcId="{032A6785-8B71-4E18-B897-FD9020A75D3A}" destId="{FF7F50A0-CF9D-EA45-84D2-7ED06A8FB244}" srcOrd="0" destOrd="0" presId="urn:microsoft.com/office/officeart/2005/8/layout/vList2"/>
    <dgm:cxn modelId="{00B13465-2571-CA4B-9331-478665BAA99F}" type="presParOf" srcId="{FF7F50A0-CF9D-EA45-84D2-7ED06A8FB244}" destId="{66F596CC-7382-BE41-BBF0-53861B598E8E}" srcOrd="0" destOrd="0" presId="urn:microsoft.com/office/officeart/2005/8/layout/vList2"/>
    <dgm:cxn modelId="{DA570CDF-9A1A-8B4D-AB59-1B22F1F46919}" type="presParOf" srcId="{FF7F50A0-CF9D-EA45-84D2-7ED06A8FB244}" destId="{979DCB05-D436-FB4C-ACC1-ED82C1440048}" srcOrd="1" destOrd="0" presId="urn:microsoft.com/office/officeart/2005/8/layout/vList2"/>
    <dgm:cxn modelId="{FE01125D-2D9F-C64F-B5DE-E3F8A013EDFC}" type="presParOf" srcId="{FF7F50A0-CF9D-EA45-84D2-7ED06A8FB244}" destId="{D5D387E4-32DA-A042-9BC9-6F5C13CEAA04}" srcOrd="2" destOrd="0" presId="urn:microsoft.com/office/officeart/2005/8/layout/vList2"/>
    <dgm:cxn modelId="{D223713E-250E-CF40-95F6-0CFAEE2AE17E}" type="presParOf" srcId="{FF7F50A0-CF9D-EA45-84D2-7ED06A8FB244}" destId="{78D49260-E5CF-7948-BE9E-8391055305A3}" srcOrd="3" destOrd="0" presId="urn:microsoft.com/office/officeart/2005/8/layout/vList2"/>
    <dgm:cxn modelId="{20AEF8F7-46E5-574C-8067-746939D01339}" type="presParOf" srcId="{FF7F50A0-CF9D-EA45-84D2-7ED06A8FB244}" destId="{138FC8F3-CD25-5649-884E-3B0F04C69F9C}" srcOrd="4" destOrd="0" presId="urn:microsoft.com/office/officeart/2005/8/layout/vList2"/>
    <dgm:cxn modelId="{E3E39ADC-78CA-8A4A-852F-20AA6CB36057}" type="presParOf" srcId="{FF7F50A0-CF9D-EA45-84D2-7ED06A8FB244}" destId="{B62CA170-6D0E-084C-8570-2E240F85A234}" srcOrd="5" destOrd="0" presId="urn:microsoft.com/office/officeart/2005/8/layout/vList2"/>
    <dgm:cxn modelId="{F4E855A1-AAF1-7F40-8DC8-2AD10D9E1530}" type="presParOf" srcId="{FF7F50A0-CF9D-EA45-84D2-7ED06A8FB244}" destId="{6DA8F96C-E890-2744-81C1-FCDF2373BEE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2770356-7ECC-4327-A1EB-935CC336F92B}" type="doc">
      <dgm:prSet loTypeId="urn:microsoft.com/office/officeart/2018/2/layout/IconVerticalSolidList" loCatId="icon" qsTypeId="urn:microsoft.com/office/officeart/2005/8/quickstyle/simple1" qsCatId="simple" csTypeId="urn:microsoft.com/office/officeart/2018/5/colors/Iconchunking_neutralicontext_colorful1" csCatId="colorful" phldr="1"/>
      <dgm:spPr/>
      <dgm:t>
        <a:bodyPr/>
        <a:lstStyle/>
        <a:p>
          <a:endParaRPr lang="en-US"/>
        </a:p>
      </dgm:t>
    </dgm:pt>
    <dgm:pt modelId="{34873362-B4D6-4677-AACB-4DE4B874C203}">
      <dgm:prSet/>
      <dgm:spPr/>
      <dgm:t>
        <a:bodyPr/>
        <a:lstStyle/>
        <a:p>
          <a:r>
            <a:rPr lang="en-US"/>
            <a:t>We have listened to our community in 18 school-based meetings and 33 community meetings.</a:t>
          </a:r>
        </a:p>
      </dgm:t>
    </dgm:pt>
    <dgm:pt modelId="{6966294D-B7A5-4A75-A0A7-48FEBF885324}" type="parTrans" cxnId="{C06A9251-8B52-433A-8340-960FE4B4431F}">
      <dgm:prSet/>
      <dgm:spPr/>
      <dgm:t>
        <a:bodyPr/>
        <a:lstStyle/>
        <a:p>
          <a:endParaRPr lang="en-US"/>
        </a:p>
      </dgm:t>
    </dgm:pt>
    <dgm:pt modelId="{1ABB3153-3DCB-48D8-B6B7-8B02B57B624F}" type="sibTrans" cxnId="{C06A9251-8B52-433A-8340-960FE4B4431F}">
      <dgm:prSet/>
      <dgm:spPr/>
      <dgm:t>
        <a:bodyPr/>
        <a:lstStyle/>
        <a:p>
          <a:endParaRPr lang="en-US"/>
        </a:p>
      </dgm:t>
    </dgm:pt>
    <dgm:pt modelId="{D7BF20BB-B46F-4A89-A7F8-9EA602DE9E4A}">
      <dgm:prSet/>
      <dgm:spPr/>
      <dgm:t>
        <a:bodyPr/>
        <a:lstStyle/>
        <a:p>
          <a:r>
            <a:rPr lang="en-US"/>
            <a:t>We have identified spending cuts that avoid layoffs and protect the education happening within our classrooms.</a:t>
          </a:r>
        </a:p>
      </dgm:t>
    </dgm:pt>
    <dgm:pt modelId="{CF0428A2-5C17-4944-80E9-F066A2E72EE5}" type="parTrans" cxnId="{7F436DA4-B7F0-4C7E-9C0C-C9508849EA79}">
      <dgm:prSet/>
      <dgm:spPr/>
      <dgm:t>
        <a:bodyPr/>
        <a:lstStyle/>
        <a:p>
          <a:endParaRPr lang="en-US"/>
        </a:p>
      </dgm:t>
    </dgm:pt>
    <dgm:pt modelId="{5EE37F62-D0DC-4960-AEED-35E0212A1906}" type="sibTrans" cxnId="{7F436DA4-B7F0-4C7E-9C0C-C9508849EA79}">
      <dgm:prSet/>
      <dgm:spPr/>
      <dgm:t>
        <a:bodyPr/>
        <a:lstStyle/>
        <a:p>
          <a:endParaRPr lang="en-US"/>
        </a:p>
      </dgm:t>
    </dgm:pt>
    <dgm:pt modelId="{599CE4F6-10C3-4756-ACFC-D1605F6D7B3B}">
      <dgm:prSet/>
      <dgm:spPr/>
      <dgm:t>
        <a:bodyPr/>
        <a:lstStyle/>
        <a:p>
          <a:r>
            <a:rPr lang="en-US"/>
            <a:t>We have focused on reducing administrative costs and positions.</a:t>
          </a:r>
        </a:p>
      </dgm:t>
    </dgm:pt>
    <dgm:pt modelId="{4F3B4B87-831D-4051-BF62-868EFDB7FEBD}" type="parTrans" cxnId="{4B201E85-42CA-4F5A-9F2E-4DD2A2DE3F66}">
      <dgm:prSet/>
      <dgm:spPr/>
      <dgm:t>
        <a:bodyPr/>
        <a:lstStyle/>
        <a:p>
          <a:endParaRPr lang="en-US"/>
        </a:p>
      </dgm:t>
    </dgm:pt>
    <dgm:pt modelId="{989F145E-8EAA-4174-88D9-9422652D3F17}" type="sibTrans" cxnId="{4B201E85-42CA-4F5A-9F2E-4DD2A2DE3F66}">
      <dgm:prSet/>
      <dgm:spPr/>
      <dgm:t>
        <a:bodyPr/>
        <a:lstStyle/>
        <a:p>
          <a:endParaRPr lang="en-US"/>
        </a:p>
      </dgm:t>
    </dgm:pt>
    <dgm:pt modelId="{4F911759-648C-49BB-93DE-A84BF95B7C11}">
      <dgm:prSet/>
      <dgm:spPr/>
      <dgm:t>
        <a:bodyPr/>
        <a:lstStyle/>
        <a:p>
          <a:r>
            <a:rPr lang="en-US"/>
            <a:t>We propose these cuts occur in three phases--but this is dependent on winning the referendum.</a:t>
          </a:r>
        </a:p>
      </dgm:t>
    </dgm:pt>
    <dgm:pt modelId="{EFBAA692-D8DD-4774-8C19-98728E88F804}" type="parTrans" cxnId="{D6A2C9AC-3EE1-4D12-B2A1-4FF713FFC582}">
      <dgm:prSet/>
      <dgm:spPr/>
      <dgm:t>
        <a:bodyPr/>
        <a:lstStyle/>
        <a:p>
          <a:endParaRPr lang="en-US"/>
        </a:p>
      </dgm:t>
    </dgm:pt>
    <dgm:pt modelId="{AA444D97-E891-444B-ADEF-43EC6AFDF3B6}" type="sibTrans" cxnId="{D6A2C9AC-3EE1-4D12-B2A1-4FF713FFC582}">
      <dgm:prSet/>
      <dgm:spPr/>
      <dgm:t>
        <a:bodyPr/>
        <a:lstStyle/>
        <a:p>
          <a:endParaRPr lang="en-US"/>
        </a:p>
      </dgm:t>
    </dgm:pt>
    <dgm:pt modelId="{C54B5484-874E-4E27-8ADE-ACE412BCD437}" type="pres">
      <dgm:prSet presAssocID="{42770356-7ECC-4327-A1EB-935CC336F92B}" presName="root" presStyleCnt="0">
        <dgm:presLayoutVars>
          <dgm:dir/>
          <dgm:resizeHandles val="exact"/>
        </dgm:presLayoutVars>
      </dgm:prSet>
      <dgm:spPr/>
    </dgm:pt>
    <dgm:pt modelId="{EB45B25C-DB95-42CD-A543-45C000C169FD}" type="pres">
      <dgm:prSet presAssocID="{34873362-B4D6-4677-AACB-4DE4B874C203}" presName="compNode" presStyleCnt="0"/>
      <dgm:spPr/>
    </dgm:pt>
    <dgm:pt modelId="{E833DD1D-0F9B-4F08-BE7D-7852C59B554A}" type="pres">
      <dgm:prSet presAssocID="{34873362-B4D6-4677-AACB-4DE4B874C203}" presName="bgRect" presStyleLbl="bgShp" presStyleIdx="0" presStyleCnt="4"/>
      <dgm:spPr/>
    </dgm:pt>
    <dgm:pt modelId="{6C68349A-6A29-4E56-A2A9-3A5E649EE6F6}" type="pres">
      <dgm:prSet presAssocID="{34873362-B4D6-4677-AACB-4DE4B874C203}" presName="iconRect" presStyleLbl="nod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Group"/>
        </a:ext>
      </dgm:extLst>
    </dgm:pt>
    <dgm:pt modelId="{1B678A04-09B8-4A40-B115-BD5CB585ED40}" type="pres">
      <dgm:prSet presAssocID="{34873362-B4D6-4677-AACB-4DE4B874C203}" presName="spaceRect" presStyleCnt="0"/>
      <dgm:spPr/>
    </dgm:pt>
    <dgm:pt modelId="{8168D5C8-4FE7-4C57-9DBB-FA60FD3251D7}" type="pres">
      <dgm:prSet presAssocID="{34873362-B4D6-4677-AACB-4DE4B874C203}" presName="parTx" presStyleLbl="revTx" presStyleIdx="0" presStyleCnt="4">
        <dgm:presLayoutVars>
          <dgm:chMax val="0"/>
          <dgm:chPref val="0"/>
        </dgm:presLayoutVars>
      </dgm:prSet>
      <dgm:spPr/>
    </dgm:pt>
    <dgm:pt modelId="{D6CE3533-8A65-4A54-BF78-922873EC4377}" type="pres">
      <dgm:prSet presAssocID="{1ABB3153-3DCB-48D8-B6B7-8B02B57B624F}" presName="sibTrans" presStyleCnt="0"/>
      <dgm:spPr/>
    </dgm:pt>
    <dgm:pt modelId="{DDA895BA-47A6-4C5D-B128-B9D706D7B348}" type="pres">
      <dgm:prSet presAssocID="{D7BF20BB-B46F-4A89-A7F8-9EA602DE9E4A}" presName="compNode" presStyleCnt="0"/>
      <dgm:spPr/>
    </dgm:pt>
    <dgm:pt modelId="{42117CB1-147D-49C5-BEA2-71DAFC7FD69C}" type="pres">
      <dgm:prSet presAssocID="{D7BF20BB-B46F-4A89-A7F8-9EA602DE9E4A}" presName="bgRect" presStyleLbl="bgShp" presStyleIdx="1" presStyleCnt="4"/>
      <dgm:spPr/>
    </dgm:pt>
    <dgm:pt modelId="{598F45F5-E62C-4181-B63E-E49C750719C9}" type="pres">
      <dgm:prSet presAssocID="{D7BF20BB-B46F-4A89-A7F8-9EA602DE9E4A}" presName="iconRect" presStyleLbl="node1" presStyleIdx="1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lassroom"/>
        </a:ext>
      </dgm:extLst>
    </dgm:pt>
    <dgm:pt modelId="{61F816B6-21F4-4F28-941A-546C935D0B2E}" type="pres">
      <dgm:prSet presAssocID="{D7BF20BB-B46F-4A89-A7F8-9EA602DE9E4A}" presName="spaceRect" presStyleCnt="0"/>
      <dgm:spPr/>
    </dgm:pt>
    <dgm:pt modelId="{70C56037-3B32-4972-9C77-7DAEB7FD2703}" type="pres">
      <dgm:prSet presAssocID="{D7BF20BB-B46F-4A89-A7F8-9EA602DE9E4A}" presName="parTx" presStyleLbl="revTx" presStyleIdx="1" presStyleCnt="4">
        <dgm:presLayoutVars>
          <dgm:chMax val="0"/>
          <dgm:chPref val="0"/>
        </dgm:presLayoutVars>
      </dgm:prSet>
      <dgm:spPr/>
    </dgm:pt>
    <dgm:pt modelId="{059D14D9-DB40-4FFF-96CB-20FDBDB4A728}" type="pres">
      <dgm:prSet presAssocID="{5EE37F62-D0DC-4960-AEED-35E0212A1906}" presName="sibTrans" presStyleCnt="0"/>
      <dgm:spPr/>
    </dgm:pt>
    <dgm:pt modelId="{82BF3BCC-5DDD-4579-8FA6-D49501485E4E}" type="pres">
      <dgm:prSet presAssocID="{599CE4F6-10C3-4756-ACFC-D1605F6D7B3B}" presName="compNode" presStyleCnt="0"/>
      <dgm:spPr/>
    </dgm:pt>
    <dgm:pt modelId="{A30A3770-3C99-4372-982D-84A3EE120B18}" type="pres">
      <dgm:prSet presAssocID="{599CE4F6-10C3-4756-ACFC-D1605F6D7B3B}" presName="bgRect" presStyleLbl="bgShp" presStyleIdx="2" presStyleCnt="4"/>
      <dgm:spPr/>
    </dgm:pt>
    <dgm:pt modelId="{06C67684-52BA-4D04-A319-975B6644294D}" type="pres">
      <dgm:prSet presAssocID="{599CE4F6-10C3-4756-ACFC-D1605F6D7B3B}" presName="iconRect" presStyleLbl="node1" presStyleIdx="2" presStyleCnt="4"/>
      <dgm:spPr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Dollar"/>
        </a:ext>
      </dgm:extLst>
    </dgm:pt>
    <dgm:pt modelId="{F15C5F73-E251-4CEE-BC4E-F85EE3742B2A}" type="pres">
      <dgm:prSet presAssocID="{599CE4F6-10C3-4756-ACFC-D1605F6D7B3B}" presName="spaceRect" presStyleCnt="0"/>
      <dgm:spPr/>
    </dgm:pt>
    <dgm:pt modelId="{FCBD77A5-2D54-47ED-BE3C-CFE3BC1912A8}" type="pres">
      <dgm:prSet presAssocID="{599CE4F6-10C3-4756-ACFC-D1605F6D7B3B}" presName="parTx" presStyleLbl="revTx" presStyleIdx="2" presStyleCnt="4">
        <dgm:presLayoutVars>
          <dgm:chMax val="0"/>
          <dgm:chPref val="0"/>
        </dgm:presLayoutVars>
      </dgm:prSet>
      <dgm:spPr/>
    </dgm:pt>
    <dgm:pt modelId="{4835619E-28D7-4DE6-93B5-4961D7482D31}" type="pres">
      <dgm:prSet presAssocID="{989F145E-8EAA-4174-88D9-9422652D3F17}" presName="sibTrans" presStyleCnt="0"/>
      <dgm:spPr/>
    </dgm:pt>
    <dgm:pt modelId="{17EB703C-6F36-4822-B1E3-D92B8727078F}" type="pres">
      <dgm:prSet presAssocID="{4F911759-648C-49BB-93DE-A84BF95B7C11}" presName="compNode" presStyleCnt="0"/>
      <dgm:spPr/>
    </dgm:pt>
    <dgm:pt modelId="{70E5B90D-3238-4A55-A052-AB53B88D0F41}" type="pres">
      <dgm:prSet presAssocID="{4F911759-648C-49BB-93DE-A84BF95B7C11}" presName="bgRect" presStyleLbl="bgShp" presStyleIdx="3" presStyleCnt="4"/>
      <dgm:spPr/>
    </dgm:pt>
    <dgm:pt modelId="{E3CE700E-3BF2-4A60-B1B0-3FC6C7824C14}" type="pres">
      <dgm:prSet presAssocID="{4F911759-648C-49BB-93DE-A84BF95B7C11}" presName="iconRect" presStyleLbl="node1" presStyleIdx="3" presStyleCnt="4"/>
      <dgm:spPr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>
          <a:noFill/>
        </a:ln>
      </dgm:spPr>
      <dgm:extLst>
        <a:ext uri="{E40237B7-FDA0-4F09-8148-C483321AD2D9}">
          <dgm14:cNvPr xmlns:dgm14="http://schemas.microsoft.com/office/drawing/2010/diagram" id="0" name="" descr="Checkmark"/>
        </a:ext>
      </dgm:extLst>
    </dgm:pt>
    <dgm:pt modelId="{B4EEA5BC-C17D-4E07-AF02-CE758718EC5A}" type="pres">
      <dgm:prSet presAssocID="{4F911759-648C-49BB-93DE-A84BF95B7C11}" presName="spaceRect" presStyleCnt="0"/>
      <dgm:spPr/>
    </dgm:pt>
    <dgm:pt modelId="{A806920B-2A9E-4F50-8AA2-359FEA581CB3}" type="pres">
      <dgm:prSet presAssocID="{4F911759-648C-49BB-93DE-A84BF95B7C11}" presName="parTx" presStyleLbl="revTx" presStyleIdx="3" presStyleCnt="4">
        <dgm:presLayoutVars>
          <dgm:chMax val="0"/>
          <dgm:chPref val="0"/>
        </dgm:presLayoutVars>
      </dgm:prSet>
      <dgm:spPr/>
    </dgm:pt>
  </dgm:ptLst>
  <dgm:cxnLst>
    <dgm:cxn modelId="{C4484913-9BBD-49D9-B7D0-CB6DE3B4C24D}" type="presOf" srcId="{D7BF20BB-B46F-4A89-A7F8-9EA602DE9E4A}" destId="{70C56037-3B32-4972-9C77-7DAEB7FD2703}" srcOrd="0" destOrd="0" presId="urn:microsoft.com/office/officeart/2018/2/layout/IconVerticalSolidList"/>
    <dgm:cxn modelId="{601EEC23-BD4C-4AF2-8223-50CB200776ED}" type="presOf" srcId="{42770356-7ECC-4327-A1EB-935CC336F92B}" destId="{C54B5484-874E-4E27-8ADE-ACE412BCD437}" srcOrd="0" destOrd="0" presId="urn:microsoft.com/office/officeart/2018/2/layout/IconVerticalSolidList"/>
    <dgm:cxn modelId="{74089B36-EBB0-455D-B693-17CF6A17765A}" type="presOf" srcId="{34873362-B4D6-4677-AACB-4DE4B874C203}" destId="{8168D5C8-4FE7-4C57-9DBB-FA60FD3251D7}" srcOrd="0" destOrd="0" presId="urn:microsoft.com/office/officeart/2018/2/layout/IconVerticalSolidList"/>
    <dgm:cxn modelId="{C06A9251-8B52-433A-8340-960FE4B4431F}" srcId="{42770356-7ECC-4327-A1EB-935CC336F92B}" destId="{34873362-B4D6-4677-AACB-4DE4B874C203}" srcOrd="0" destOrd="0" parTransId="{6966294D-B7A5-4A75-A0A7-48FEBF885324}" sibTransId="{1ABB3153-3DCB-48D8-B6B7-8B02B57B624F}"/>
    <dgm:cxn modelId="{8B35DA6E-AEEA-4110-B574-F2E40CFEEAF3}" type="presOf" srcId="{599CE4F6-10C3-4756-ACFC-D1605F6D7B3B}" destId="{FCBD77A5-2D54-47ED-BE3C-CFE3BC1912A8}" srcOrd="0" destOrd="0" presId="urn:microsoft.com/office/officeart/2018/2/layout/IconVerticalSolidList"/>
    <dgm:cxn modelId="{4B201E85-42CA-4F5A-9F2E-4DD2A2DE3F66}" srcId="{42770356-7ECC-4327-A1EB-935CC336F92B}" destId="{599CE4F6-10C3-4756-ACFC-D1605F6D7B3B}" srcOrd="2" destOrd="0" parTransId="{4F3B4B87-831D-4051-BF62-868EFDB7FEBD}" sibTransId="{989F145E-8EAA-4174-88D9-9422652D3F17}"/>
    <dgm:cxn modelId="{7F436DA4-B7F0-4C7E-9C0C-C9508849EA79}" srcId="{42770356-7ECC-4327-A1EB-935CC336F92B}" destId="{D7BF20BB-B46F-4A89-A7F8-9EA602DE9E4A}" srcOrd="1" destOrd="0" parTransId="{CF0428A2-5C17-4944-80E9-F066A2E72EE5}" sibTransId="{5EE37F62-D0DC-4960-AEED-35E0212A1906}"/>
    <dgm:cxn modelId="{D6A2C9AC-3EE1-4D12-B2A1-4FF713FFC582}" srcId="{42770356-7ECC-4327-A1EB-935CC336F92B}" destId="{4F911759-648C-49BB-93DE-A84BF95B7C11}" srcOrd="3" destOrd="0" parTransId="{EFBAA692-D8DD-4774-8C19-98728E88F804}" sibTransId="{AA444D97-E891-444B-ADEF-43EC6AFDF3B6}"/>
    <dgm:cxn modelId="{592731FD-EACD-4070-A204-CBBE510FF48C}" type="presOf" srcId="{4F911759-648C-49BB-93DE-A84BF95B7C11}" destId="{A806920B-2A9E-4F50-8AA2-359FEA581CB3}" srcOrd="0" destOrd="0" presId="urn:microsoft.com/office/officeart/2018/2/layout/IconVerticalSolidList"/>
    <dgm:cxn modelId="{C7AC0FB9-EF35-458A-B3F2-00B2D74FE434}" type="presParOf" srcId="{C54B5484-874E-4E27-8ADE-ACE412BCD437}" destId="{EB45B25C-DB95-42CD-A543-45C000C169FD}" srcOrd="0" destOrd="0" presId="urn:microsoft.com/office/officeart/2018/2/layout/IconVerticalSolidList"/>
    <dgm:cxn modelId="{EB33D3CD-A966-442E-867F-9CB71A645C6E}" type="presParOf" srcId="{EB45B25C-DB95-42CD-A543-45C000C169FD}" destId="{E833DD1D-0F9B-4F08-BE7D-7852C59B554A}" srcOrd="0" destOrd="0" presId="urn:microsoft.com/office/officeart/2018/2/layout/IconVerticalSolidList"/>
    <dgm:cxn modelId="{133CED64-52BE-4147-A23C-C9C2EB9CDF3C}" type="presParOf" srcId="{EB45B25C-DB95-42CD-A543-45C000C169FD}" destId="{6C68349A-6A29-4E56-A2A9-3A5E649EE6F6}" srcOrd="1" destOrd="0" presId="urn:microsoft.com/office/officeart/2018/2/layout/IconVerticalSolidList"/>
    <dgm:cxn modelId="{52DC7166-AD00-4BC4-A1A3-61E805A3FB94}" type="presParOf" srcId="{EB45B25C-DB95-42CD-A543-45C000C169FD}" destId="{1B678A04-09B8-4A40-B115-BD5CB585ED40}" srcOrd="2" destOrd="0" presId="urn:microsoft.com/office/officeart/2018/2/layout/IconVerticalSolidList"/>
    <dgm:cxn modelId="{51F38808-FB91-4DC1-B99E-4278B10A6A74}" type="presParOf" srcId="{EB45B25C-DB95-42CD-A543-45C000C169FD}" destId="{8168D5C8-4FE7-4C57-9DBB-FA60FD3251D7}" srcOrd="3" destOrd="0" presId="urn:microsoft.com/office/officeart/2018/2/layout/IconVerticalSolidList"/>
    <dgm:cxn modelId="{05C22B13-AA2F-4E2B-8628-71E64A52959E}" type="presParOf" srcId="{C54B5484-874E-4E27-8ADE-ACE412BCD437}" destId="{D6CE3533-8A65-4A54-BF78-922873EC4377}" srcOrd="1" destOrd="0" presId="urn:microsoft.com/office/officeart/2018/2/layout/IconVerticalSolidList"/>
    <dgm:cxn modelId="{6E15EC22-33B9-45C7-8CC2-905BB45A3669}" type="presParOf" srcId="{C54B5484-874E-4E27-8ADE-ACE412BCD437}" destId="{DDA895BA-47A6-4C5D-B128-B9D706D7B348}" srcOrd="2" destOrd="0" presId="urn:microsoft.com/office/officeart/2018/2/layout/IconVerticalSolidList"/>
    <dgm:cxn modelId="{9F4F631A-F04D-4975-AD5E-B2251C10FD66}" type="presParOf" srcId="{DDA895BA-47A6-4C5D-B128-B9D706D7B348}" destId="{42117CB1-147D-49C5-BEA2-71DAFC7FD69C}" srcOrd="0" destOrd="0" presId="urn:microsoft.com/office/officeart/2018/2/layout/IconVerticalSolidList"/>
    <dgm:cxn modelId="{B2447E31-D494-4D43-B3E9-2DAE0F41BCAE}" type="presParOf" srcId="{DDA895BA-47A6-4C5D-B128-B9D706D7B348}" destId="{598F45F5-E62C-4181-B63E-E49C750719C9}" srcOrd="1" destOrd="0" presId="urn:microsoft.com/office/officeart/2018/2/layout/IconVerticalSolidList"/>
    <dgm:cxn modelId="{C54CE02F-5EFE-4DE8-9B58-8648095EFE68}" type="presParOf" srcId="{DDA895BA-47A6-4C5D-B128-B9D706D7B348}" destId="{61F816B6-21F4-4F28-941A-546C935D0B2E}" srcOrd="2" destOrd="0" presId="urn:microsoft.com/office/officeart/2018/2/layout/IconVerticalSolidList"/>
    <dgm:cxn modelId="{A7FBEE87-C24B-4E22-A5EE-72229F37A224}" type="presParOf" srcId="{DDA895BA-47A6-4C5D-B128-B9D706D7B348}" destId="{70C56037-3B32-4972-9C77-7DAEB7FD2703}" srcOrd="3" destOrd="0" presId="urn:microsoft.com/office/officeart/2018/2/layout/IconVerticalSolidList"/>
    <dgm:cxn modelId="{496DD832-01D2-4CA8-A8EA-9B6E4BBDC452}" type="presParOf" srcId="{C54B5484-874E-4E27-8ADE-ACE412BCD437}" destId="{059D14D9-DB40-4FFF-96CB-20FDBDB4A728}" srcOrd="3" destOrd="0" presId="urn:microsoft.com/office/officeart/2018/2/layout/IconVerticalSolidList"/>
    <dgm:cxn modelId="{E309173C-D4C5-41C7-9095-0D6864D53FC8}" type="presParOf" srcId="{C54B5484-874E-4E27-8ADE-ACE412BCD437}" destId="{82BF3BCC-5DDD-4579-8FA6-D49501485E4E}" srcOrd="4" destOrd="0" presId="urn:microsoft.com/office/officeart/2018/2/layout/IconVerticalSolidList"/>
    <dgm:cxn modelId="{D5D5044D-02F8-4E00-9A49-64D569296EBA}" type="presParOf" srcId="{82BF3BCC-5DDD-4579-8FA6-D49501485E4E}" destId="{A30A3770-3C99-4372-982D-84A3EE120B18}" srcOrd="0" destOrd="0" presId="urn:microsoft.com/office/officeart/2018/2/layout/IconVerticalSolidList"/>
    <dgm:cxn modelId="{C6F384F1-6286-4FC6-A92C-81FE83B437D8}" type="presParOf" srcId="{82BF3BCC-5DDD-4579-8FA6-D49501485E4E}" destId="{06C67684-52BA-4D04-A319-975B6644294D}" srcOrd="1" destOrd="0" presId="urn:microsoft.com/office/officeart/2018/2/layout/IconVerticalSolidList"/>
    <dgm:cxn modelId="{DF4E77F5-2301-470E-B824-C7DFCD401532}" type="presParOf" srcId="{82BF3BCC-5DDD-4579-8FA6-D49501485E4E}" destId="{F15C5F73-E251-4CEE-BC4E-F85EE3742B2A}" srcOrd="2" destOrd="0" presId="urn:microsoft.com/office/officeart/2018/2/layout/IconVerticalSolidList"/>
    <dgm:cxn modelId="{2A32439E-7C67-4DF9-A83B-F538C31486C2}" type="presParOf" srcId="{82BF3BCC-5DDD-4579-8FA6-D49501485E4E}" destId="{FCBD77A5-2D54-47ED-BE3C-CFE3BC1912A8}" srcOrd="3" destOrd="0" presId="urn:microsoft.com/office/officeart/2018/2/layout/IconVerticalSolidList"/>
    <dgm:cxn modelId="{988CE83E-21E7-42CE-8C4E-D05F4DF00304}" type="presParOf" srcId="{C54B5484-874E-4E27-8ADE-ACE412BCD437}" destId="{4835619E-28D7-4DE6-93B5-4961D7482D31}" srcOrd="5" destOrd="0" presId="urn:microsoft.com/office/officeart/2018/2/layout/IconVerticalSolidList"/>
    <dgm:cxn modelId="{E5B9D1BA-264E-4B6B-BF8D-B18BD0189938}" type="presParOf" srcId="{C54B5484-874E-4E27-8ADE-ACE412BCD437}" destId="{17EB703C-6F36-4822-B1E3-D92B8727078F}" srcOrd="6" destOrd="0" presId="urn:microsoft.com/office/officeart/2018/2/layout/IconVerticalSolidList"/>
    <dgm:cxn modelId="{5603B712-10A8-4007-A4EF-81FBB38F2FF1}" type="presParOf" srcId="{17EB703C-6F36-4822-B1E3-D92B8727078F}" destId="{70E5B90D-3238-4A55-A052-AB53B88D0F41}" srcOrd="0" destOrd="0" presId="urn:microsoft.com/office/officeart/2018/2/layout/IconVerticalSolidList"/>
    <dgm:cxn modelId="{7641DF41-F9D7-4D72-AC4C-10019F6C7539}" type="presParOf" srcId="{17EB703C-6F36-4822-B1E3-D92B8727078F}" destId="{E3CE700E-3BF2-4A60-B1B0-3FC6C7824C14}" srcOrd="1" destOrd="0" presId="urn:microsoft.com/office/officeart/2018/2/layout/IconVerticalSolidList"/>
    <dgm:cxn modelId="{AF401733-FA2A-4695-BE6B-29CC74C897F3}" type="presParOf" srcId="{17EB703C-6F36-4822-B1E3-D92B8727078F}" destId="{B4EEA5BC-C17D-4E07-AF02-CE758718EC5A}" srcOrd="2" destOrd="0" presId="urn:microsoft.com/office/officeart/2018/2/layout/IconVerticalSolidList"/>
    <dgm:cxn modelId="{662AF87D-490D-41AB-A11C-D65ECC69549C}" type="presParOf" srcId="{17EB703C-6F36-4822-B1E3-D92B8727078F}" destId="{A806920B-2A9E-4F50-8AA2-359FEA581CB3}" srcOrd="3" destOrd="0" presId="urn:microsoft.com/office/officeart/2018/2/layout/IconVerticalSoli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451546-E16F-F64C-BDB1-B812AA036855}">
      <dsp:nvSpPr>
        <dsp:cNvPr id="0" name=""/>
        <dsp:cNvSpPr/>
      </dsp:nvSpPr>
      <dsp:spPr>
        <a:xfrm>
          <a:off x="0" y="610272"/>
          <a:ext cx="6513603" cy="5276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Student enrollment trends</a:t>
          </a:r>
        </a:p>
      </dsp:txBody>
      <dsp:txXfrm>
        <a:off x="25759" y="636031"/>
        <a:ext cx="6462085" cy="476152"/>
      </dsp:txXfrm>
    </dsp:sp>
    <dsp:sp modelId="{4FD33210-F12F-B248-813C-F3C3D218A448}">
      <dsp:nvSpPr>
        <dsp:cNvPr id="0" name=""/>
        <dsp:cNvSpPr/>
      </dsp:nvSpPr>
      <dsp:spPr>
        <a:xfrm>
          <a:off x="0" y="1201302"/>
          <a:ext cx="6513603" cy="527670"/>
        </a:xfrm>
        <a:prstGeom prst="roundRect">
          <a:avLst/>
        </a:prstGeom>
        <a:solidFill>
          <a:schemeClr val="accent2">
            <a:hueOff val="-207909"/>
            <a:satOff val="-11990"/>
            <a:lumOff val="123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School fund balances</a:t>
          </a:r>
        </a:p>
      </dsp:txBody>
      <dsp:txXfrm>
        <a:off x="25759" y="1227061"/>
        <a:ext cx="6462085" cy="476152"/>
      </dsp:txXfrm>
    </dsp:sp>
    <dsp:sp modelId="{FB2FC105-CEEB-6148-8283-88BDDDE629FF}">
      <dsp:nvSpPr>
        <dsp:cNvPr id="0" name=""/>
        <dsp:cNvSpPr/>
      </dsp:nvSpPr>
      <dsp:spPr>
        <a:xfrm>
          <a:off x="0" y="1792332"/>
          <a:ext cx="6513603" cy="527670"/>
        </a:xfrm>
        <a:prstGeom prst="roundRect">
          <a:avLst/>
        </a:prstGeom>
        <a:solidFill>
          <a:schemeClr val="accent2">
            <a:hueOff val="-415818"/>
            <a:satOff val="-23979"/>
            <a:lumOff val="246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Annual deficit/surplus</a:t>
          </a:r>
        </a:p>
      </dsp:txBody>
      <dsp:txXfrm>
        <a:off x="25759" y="1818091"/>
        <a:ext cx="6462085" cy="476152"/>
      </dsp:txXfrm>
    </dsp:sp>
    <dsp:sp modelId="{474C3243-F8E2-1D41-800E-083585330371}">
      <dsp:nvSpPr>
        <dsp:cNvPr id="0" name=""/>
        <dsp:cNvSpPr/>
      </dsp:nvSpPr>
      <dsp:spPr>
        <a:xfrm>
          <a:off x="0" y="2383362"/>
          <a:ext cx="6513603" cy="527670"/>
        </a:xfrm>
        <a:prstGeom prst="roundRect">
          <a:avLst/>
        </a:prstGeom>
        <a:solidFill>
          <a:schemeClr val="accent2">
            <a:hueOff val="-623727"/>
            <a:satOff val="-35969"/>
            <a:lumOff val="369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Fund balances as % of expenditures</a:t>
          </a:r>
        </a:p>
      </dsp:txBody>
      <dsp:txXfrm>
        <a:off x="25759" y="2409121"/>
        <a:ext cx="6462085" cy="476152"/>
      </dsp:txXfrm>
    </dsp:sp>
    <dsp:sp modelId="{4710CEB5-3C92-EE4F-A371-55F70AE1D0D0}">
      <dsp:nvSpPr>
        <dsp:cNvPr id="0" name=""/>
        <dsp:cNvSpPr/>
      </dsp:nvSpPr>
      <dsp:spPr>
        <a:xfrm>
          <a:off x="0" y="2974393"/>
          <a:ext cx="6513603" cy="527670"/>
        </a:xfrm>
        <a:prstGeom prst="roundRect">
          <a:avLst/>
        </a:prstGeom>
        <a:solidFill>
          <a:schemeClr val="accent2">
            <a:hueOff val="-831636"/>
            <a:satOff val="-47959"/>
            <a:lumOff val="493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Tuition support vs. gen. fund expenditures per ADM</a:t>
          </a:r>
        </a:p>
      </dsp:txBody>
      <dsp:txXfrm>
        <a:off x="25759" y="3000152"/>
        <a:ext cx="6462085" cy="476152"/>
      </dsp:txXfrm>
    </dsp:sp>
    <dsp:sp modelId="{EF1AFAD9-F6A8-BA4C-9146-1E119FE3FF33}">
      <dsp:nvSpPr>
        <dsp:cNvPr id="0" name=""/>
        <dsp:cNvSpPr/>
      </dsp:nvSpPr>
      <dsp:spPr>
        <a:xfrm>
          <a:off x="0" y="3565423"/>
          <a:ext cx="6513603" cy="527670"/>
        </a:xfrm>
        <a:prstGeom prst="roundRect">
          <a:avLst/>
        </a:prstGeom>
        <a:solidFill>
          <a:schemeClr val="accent2">
            <a:hueOff val="-1039545"/>
            <a:satOff val="-59949"/>
            <a:lumOff val="61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Revenue by type</a:t>
          </a:r>
        </a:p>
      </dsp:txBody>
      <dsp:txXfrm>
        <a:off x="25759" y="3591182"/>
        <a:ext cx="6462085" cy="476152"/>
      </dsp:txXfrm>
    </dsp:sp>
    <dsp:sp modelId="{5A2FAC87-42F4-FC45-84ED-3E37269907E3}">
      <dsp:nvSpPr>
        <dsp:cNvPr id="0" name=""/>
        <dsp:cNvSpPr/>
      </dsp:nvSpPr>
      <dsp:spPr>
        <a:xfrm>
          <a:off x="0" y="4156453"/>
          <a:ext cx="6513603" cy="527670"/>
        </a:xfrm>
        <a:prstGeom prst="roundRect">
          <a:avLst/>
        </a:prstGeom>
        <a:solidFill>
          <a:schemeClr val="accent2">
            <a:hueOff val="-1247454"/>
            <a:satOff val="-71938"/>
            <a:lumOff val="739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Operating referendum revenue as % of total revenue</a:t>
          </a:r>
        </a:p>
      </dsp:txBody>
      <dsp:txXfrm>
        <a:off x="25759" y="4182212"/>
        <a:ext cx="6462085" cy="476152"/>
      </dsp:txXfrm>
    </dsp:sp>
    <dsp:sp modelId="{4B5A0EA5-E4E7-5D4F-804F-10FEF4A4C971}">
      <dsp:nvSpPr>
        <dsp:cNvPr id="0" name=""/>
        <dsp:cNvSpPr/>
      </dsp:nvSpPr>
      <dsp:spPr>
        <a:xfrm>
          <a:off x="0" y="4747483"/>
          <a:ext cx="6513603" cy="52767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Share of general fund spending tied to salaries/benefits</a:t>
          </a:r>
        </a:p>
      </dsp:txBody>
      <dsp:txXfrm>
        <a:off x="25759" y="4773242"/>
        <a:ext cx="6462085" cy="4761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33DD1D-0F9B-4F08-BE7D-7852C59B554A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68349A-6A29-4E56-A2A9-3A5E649EE6F6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8D5C8-4FE7-4C57-9DBB-FA60FD3251D7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have listened to our community in 18 school-based meetings and 33 community meetings.</a:t>
          </a:r>
        </a:p>
      </dsp:txBody>
      <dsp:txXfrm>
        <a:off x="1429899" y="2442"/>
        <a:ext cx="5083704" cy="1238008"/>
      </dsp:txXfrm>
    </dsp:sp>
    <dsp:sp modelId="{42117CB1-147D-49C5-BEA2-71DAFC7FD69C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8F45F5-E62C-4181-B63E-E49C750719C9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C56037-3B32-4972-9C77-7DAEB7FD2703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have identified spending cuts that avoid layoffs and protect the education happening within our classrooms.</a:t>
          </a:r>
        </a:p>
      </dsp:txBody>
      <dsp:txXfrm>
        <a:off x="1429899" y="1549953"/>
        <a:ext cx="5083704" cy="1238008"/>
      </dsp:txXfrm>
    </dsp:sp>
    <dsp:sp modelId="{A30A3770-3C99-4372-982D-84A3EE120B18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C67684-52BA-4D04-A319-975B6644294D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D77A5-2D54-47ED-BE3C-CFE3BC1912A8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have focused on reducing administrative costs and positions.</a:t>
          </a:r>
        </a:p>
      </dsp:txBody>
      <dsp:txXfrm>
        <a:off x="1429899" y="3097464"/>
        <a:ext cx="5083704" cy="1238008"/>
      </dsp:txXfrm>
    </dsp:sp>
    <dsp:sp modelId="{70E5B90D-3238-4A55-A052-AB53B88D0F41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CE700E-3BF2-4A60-B1B0-3FC6C7824C14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06920B-2A9E-4F50-8AA2-359FEA581CB3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propose these cuts occur in three phases--but this is dependent on winning the referendum.</a:t>
          </a:r>
        </a:p>
      </dsp:txBody>
      <dsp:txXfrm>
        <a:off x="1429899" y="4644974"/>
        <a:ext cx="5083704" cy="1238008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F33F407-EC22-A04E-A568-E4CD85E8DF30}">
      <dsp:nvSpPr>
        <dsp:cNvPr id="0" name=""/>
        <dsp:cNvSpPr/>
      </dsp:nvSpPr>
      <dsp:spPr>
        <a:xfrm>
          <a:off x="0" y="820152"/>
          <a:ext cx="6513603" cy="52767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Reduction of administrative costs</a:t>
          </a:r>
        </a:p>
      </dsp:txBody>
      <dsp:txXfrm>
        <a:off x="25759" y="845911"/>
        <a:ext cx="6462085" cy="476152"/>
      </dsp:txXfrm>
    </dsp:sp>
    <dsp:sp modelId="{BE867D41-0DFF-4446-BA0E-4657E65A267C}">
      <dsp:nvSpPr>
        <dsp:cNvPr id="0" name=""/>
        <dsp:cNvSpPr/>
      </dsp:nvSpPr>
      <dsp:spPr>
        <a:xfrm>
          <a:off x="0" y="1347823"/>
          <a:ext cx="6513603" cy="111573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80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$20,000 cut for superintendent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4.75% salary cut for top central office administrators</a:t>
          </a:r>
        </a:p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Reduction of administrative positions through retirement/resignation</a:t>
          </a:r>
        </a:p>
      </dsp:txBody>
      <dsp:txXfrm>
        <a:off x="0" y="1347823"/>
        <a:ext cx="6513603" cy="1115730"/>
      </dsp:txXfrm>
    </dsp:sp>
    <dsp:sp modelId="{F50FA5E2-46F1-FA41-8E95-F8C2EB25B053}">
      <dsp:nvSpPr>
        <dsp:cNvPr id="0" name=""/>
        <dsp:cNvSpPr/>
      </dsp:nvSpPr>
      <dsp:spPr>
        <a:xfrm>
          <a:off x="0" y="2463553"/>
          <a:ext cx="6513603" cy="5276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Elementary school consolidation</a:t>
          </a:r>
        </a:p>
      </dsp:txBody>
      <dsp:txXfrm>
        <a:off x="25759" y="2489312"/>
        <a:ext cx="6462085" cy="476152"/>
      </dsp:txXfrm>
    </dsp:sp>
    <dsp:sp modelId="{A19184A6-14E8-DF43-A051-5CB8F7BB7E5F}">
      <dsp:nvSpPr>
        <dsp:cNvPr id="0" name=""/>
        <dsp:cNvSpPr/>
      </dsp:nvSpPr>
      <dsp:spPr>
        <a:xfrm>
          <a:off x="0" y="2991223"/>
          <a:ext cx="6513603" cy="3643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807" tIns="27940" rIns="156464" bIns="27940" numCol="1" spcCol="1270" anchor="t" anchorCtr="0">
          <a:noAutofit/>
        </a:bodyPr>
        <a:lstStyle/>
        <a:p>
          <a:pPr marL="171450" lvl="1" indent="-171450" algn="l" defTabSz="75565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en-US" sz="1700" kern="1200"/>
            <a:t>18 to 16 to 15</a:t>
          </a:r>
        </a:p>
      </dsp:txBody>
      <dsp:txXfrm>
        <a:off x="0" y="2991223"/>
        <a:ext cx="6513603" cy="364320"/>
      </dsp:txXfrm>
    </dsp:sp>
    <dsp:sp modelId="{0726CA3B-F817-A04E-9843-038325B33D38}">
      <dsp:nvSpPr>
        <dsp:cNvPr id="0" name=""/>
        <dsp:cNvSpPr/>
      </dsp:nvSpPr>
      <dsp:spPr>
        <a:xfrm>
          <a:off x="0" y="3355543"/>
          <a:ext cx="6513603" cy="52767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Alternative education redesign</a:t>
          </a:r>
        </a:p>
      </dsp:txBody>
      <dsp:txXfrm>
        <a:off x="25759" y="3381302"/>
        <a:ext cx="6462085" cy="476152"/>
      </dsp:txXfrm>
    </dsp:sp>
    <dsp:sp modelId="{CF37942A-0A64-C349-8A8B-B3A5066BB2F2}">
      <dsp:nvSpPr>
        <dsp:cNvPr id="0" name=""/>
        <dsp:cNvSpPr/>
      </dsp:nvSpPr>
      <dsp:spPr>
        <a:xfrm>
          <a:off x="0" y="3946573"/>
          <a:ext cx="6513603" cy="52767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One year pause in bus replacement</a:t>
          </a:r>
        </a:p>
      </dsp:txBody>
      <dsp:txXfrm>
        <a:off x="25759" y="3972332"/>
        <a:ext cx="6462085" cy="476152"/>
      </dsp:txXfrm>
    </dsp:sp>
    <dsp:sp modelId="{249D57E2-760D-C34B-8FAC-7D51B3A12953}">
      <dsp:nvSpPr>
        <dsp:cNvPr id="0" name=""/>
        <dsp:cNvSpPr/>
      </dsp:nvSpPr>
      <dsp:spPr>
        <a:xfrm>
          <a:off x="0" y="4537603"/>
          <a:ext cx="6513603" cy="527670"/>
        </a:xfrm>
        <a:prstGeom prst="round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Scrutiny of every position upon retirement/resignation</a:t>
          </a:r>
        </a:p>
      </dsp:txBody>
      <dsp:txXfrm>
        <a:off x="25759" y="4563362"/>
        <a:ext cx="6462085" cy="47615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6F596CC-7382-BE41-BBF0-53861B598E8E}">
      <dsp:nvSpPr>
        <dsp:cNvPr id="0" name=""/>
        <dsp:cNvSpPr/>
      </dsp:nvSpPr>
      <dsp:spPr>
        <a:xfrm>
          <a:off x="0" y="228312"/>
          <a:ext cx="6513603" cy="121680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Expansion of Vigo Virtual Success Academy</a:t>
          </a:r>
        </a:p>
      </dsp:txBody>
      <dsp:txXfrm>
        <a:off x="59399" y="287711"/>
        <a:ext cx="6394805" cy="1098002"/>
      </dsp:txXfrm>
    </dsp:sp>
    <dsp:sp modelId="{D5D387E4-32DA-A042-9BC9-6F5C13CEAA04}">
      <dsp:nvSpPr>
        <dsp:cNvPr id="0" name=""/>
        <dsp:cNvSpPr/>
      </dsp:nvSpPr>
      <dsp:spPr>
        <a:xfrm>
          <a:off x="0" y="1632313"/>
          <a:ext cx="6513603" cy="121680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International Exchange Program</a:t>
          </a:r>
        </a:p>
      </dsp:txBody>
      <dsp:txXfrm>
        <a:off x="59399" y="1691712"/>
        <a:ext cx="6394805" cy="1098002"/>
      </dsp:txXfrm>
    </dsp:sp>
    <dsp:sp modelId="{138FC8F3-CD25-5649-884E-3B0F04C69F9C}">
      <dsp:nvSpPr>
        <dsp:cNvPr id="0" name=""/>
        <dsp:cNvSpPr/>
      </dsp:nvSpPr>
      <dsp:spPr>
        <a:xfrm>
          <a:off x="0" y="3036313"/>
          <a:ext cx="6513603" cy="121680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For-profit daycare: lease space or VCSC-run</a:t>
          </a:r>
        </a:p>
      </dsp:txBody>
      <dsp:txXfrm>
        <a:off x="59399" y="3095712"/>
        <a:ext cx="6394805" cy="1098002"/>
      </dsp:txXfrm>
    </dsp:sp>
    <dsp:sp modelId="{6DA8F96C-E890-2744-81C1-FCDF2373BEE9}">
      <dsp:nvSpPr>
        <dsp:cNvPr id="0" name=""/>
        <dsp:cNvSpPr/>
      </dsp:nvSpPr>
      <dsp:spPr>
        <a:xfrm>
          <a:off x="0" y="4440313"/>
          <a:ext cx="6513603" cy="12168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Facility rentals</a:t>
          </a:r>
        </a:p>
      </dsp:txBody>
      <dsp:txXfrm>
        <a:off x="59399" y="4499712"/>
        <a:ext cx="6394805" cy="1098002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33DD1D-0F9B-4F08-BE7D-7852C59B554A}">
      <dsp:nvSpPr>
        <dsp:cNvPr id="0" name=""/>
        <dsp:cNvSpPr/>
      </dsp:nvSpPr>
      <dsp:spPr>
        <a:xfrm>
          <a:off x="0" y="2442"/>
          <a:ext cx="6513603" cy="123800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C68349A-6A29-4E56-A2A9-3A5E649EE6F6}">
      <dsp:nvSpPr>
        <dsp:cNvPr id="0" name=""/>
        <dsp:cNvSpPr/>
      </dsp:nvSpPr>
      <dsp:spPr>
        <a:xfrm>
          <a:off x="374497" y="280994"/>
          <a:ext cx="680904" cy="680904"/>
        </a:xfrm>
        <a:prstGeom prst="rect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2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68D5C8-4FE7-4C57-9DBB-FA60FD3251D7}">
      <dsp:nvSpPr>
        <dsp:cNvPr id="0" name=""/>
        <dsp:cNvSpPr/>
      </dsp:nvSpPr>
      <dsp:spPr>
        <a:xfrm>
          <a:off x="1429899" y="2442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have listened to our community in 18 school-based meetings and 33 community meetings.</a:t>
          </a:r>
        </a:p>
      </dsp:txBody>
      <dsp:txXfrm>
        <a:off x="1429899" y="2442"/>
        <a:ext cx="5083704" cy="1238008"/>
      </dsp:txXfrm>
    </dsp:sp>
    <dsp:sp modelId="{42117CB1-147D-49C5-BEA2-71DAFC7FD69C}">
      <dsp:nvSpPr>
        <dsp:cNvPr id="0" name=""/>
        <dsp:cNvSpPr/>
      </dsp:nvSpPr>
      <dsp:spPr>
        <a:xfrm>
          <a:off x="0" y="1549953"/>
          <a:ext cx="6513603" cy="123800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98F45F5-E62C-4181-B63E-E49C750719C9}">
      <dsp:nvSpPr>
        <dsp:cNvPr id="0" name=""/>
        <dsp:cNvSpPr/>
      </dsp:nvSpPr>
      <dsp:spPr>
        <a:xfrm>
          <a:off x="374497" y="1828505"/>
          <a:ext cx="680904" cy="680904"/>
        </a:xfrm>
        <a:prstGeom prst="rect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0C56037-3B32-4972-9C77-7DAEB7FD2703}">
      <dsp:nvSpPr>
        <dsp:cNvPr id="0" name=""/>
        <dsp:cNvSpPr/>
      </dsp:nvSpPr>
      <dsp:spPr>
        <a:xfrm>
          <a:off x="1429899" y="1549953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have identified spending cuts that avoid layoffs and protect the education happening within our classrooms.</a:t>
          </a:r>
        </a:p>
      </dsp:txBody>
      <dsp:txXfrm>
        <a:off x="1429899" y="1549953"/>
        <a:ext cx="5083704" cy="1238008"/>
      </dsp:txXfrm>
    </dsp:sp>
    <dsp:sp modelId="{A30A3770-3C99-4372-982D-84A3EE120B18}">
      <dsp:nvSpPr>
        <dsp:cNvPr id="0" name=""/>
        <dsp:cNvSpPr/>
      </dsp:nvSpPr>
      <dsp:spPr>
        <a:xfrm>
          <a:off x="0" y="3097464"/>
          <a:ext cx="6513603" cy="1238008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06C67684-52BA-4D04-A319-975B6644294D}">
      <dsp:nvSpPr>
        <dsp:cNvPr id="0" name=""/>
        <dsp:cNvSpPr/>
      </dsp:nvSpPr>
      <dsp:spPr>
        <a:xfrm>
          <a:off x="374497" y="3376015"/>
          <a:ext cx="680904" cy="680904"/>
        </a:xfrm>
        <a:prstGeom prst="rect">
          <a:avLst/>
        </a:prstGeom>
        <a:blipFill>
          <a:blip xmlns:r="http://schemas.openxmlformats.org/officeDocument/2006/relationships"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CBD77A5-2D54-47ED-BE3C-CFE3BC1912A8}">
      <dsp:nvSpPr>
        <dsp:cNvPr id="0" name=""/>
        <dsp:cNvSpPr/>
      </dsp:nvSpPr>
      <dsp:spPr>
        <a:xfrm>
          <a:off x="1429899" y="309746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have focused on reducing administrative costs and positions.</a:t>
          </a:r>
        </a:p>
      </dsp:txBody>
      <dsp:txXfrm>
        <a:off x="1429899" y="3097464"/>
        <a:ext cx="5083704" cy="1238008"/>
      </dsp:txXfrm>
    </dsp:sp>
    <dsp:sp modelId="{70E5B90D-3238-4A55-A052-AB53B88D0F41}">
      <dsp:nvSpPr>
        <dsp:cNvPr id="0" name=""/>
        <dsp:cNvSpPr/>
      </dsp:nvSpPr>
      <dsp:spPr>
        <a:xfrm>
          <a:off x="0" y="4644974"/>
          <a:ext cx="6513603" cy="1238008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3CE700E-3BF2-4A60-B1B0-3FC6C7824C14}">
      <dsp:nvSpPr>
        <dsp:cNvPr id="0" name=""/>
        <dsp:cNvSpPr/>
      </dsp:nvSpPr>
      <dsp:spPr>
        <a:xfrm>
          <a:off x="374497" y="4923526"/>
          <a:ext cx="680904" cy="680904"/>
        </a:xfrm>
        <a:prstGeom prst="rect">
          <a:avLst/>
        </a:prstGeom>
        <a:blipFill>
          <a:blip xmlns:r="http://schemas.openxmlformats.org/officeDocument/2006/relationships"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a:blip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06920B-2A9E-4F50-8AA2-359FEA581CB3}">
      <dsp:nvSpPr>
        <dsp:cNvPr id="0" name=""/>
        <dsp:cNvSpPr/>
      </dsp:nvSpPr>
      <dsp:spPr>
        <a:xfrm>
          <a:off x="1429899" y="4644974"/>
          <a:ext cx="5083704" cy="123800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1023" tIns="131023" rIns="131023" bIns="131023" numCol="1" spcCol="1270" anchor="ctr" anchorCtr="0">
          <a:noAutofit/>
        </a:bodyPr>
        <a:lstStyle/>
        <a:p>
          <a:pPr marL="0" lvl="0" indent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/>
            <a:t>We propose these cuts occur in three phases--but this is dependent on winning the referendum.</a:t>
          </a:r>
        </a:p>
      </dsp:txBody>
      <dsp:txXfrm>
        <a:off x="1429899" y="4644974"/>
        <a:ext cx="5083704" cy="12380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18/2/layout/IconVerticalSolidList">
  <dgm:title val="Icon Vertical Solid List"/>
  <dgm:desc val="Use to show a series of visuals from top to bottom with Level 1 or Level 1 and Level 2 text grouped in a shape. Works best with icons or small pictures with lengthier descriptions."/>
  <dgm:catLst>
    <dgm:cat type="icon" pri="5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root">
    <dgm:varLst>
      <dgm:dir/>
      <dgm:resizeHandles val="exact"/>
    </dgm:varLst>
    <dgm:choose name="Name0">
      <dgm:if name="Name1" axis="self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hoose name="Name3">
      <dgm:if name="Name4" axis="ch" ptType="node" func="cnt" op="lte" val="3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5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5" axis="ch" ptType="node" func="cnt" op="lte" val="4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22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if name="Name6" axis="ch" ptType="node" func="cnt" op="lte" val="6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9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if>
      <dgm:else name="Name7">
        <dgm:constrLst>
          <dgm:constr type="h" for="ch" forName="compNode" refType="h" fact="0.3"/>
          <dgm:constr type="w" for="ch" forName="compNode" refType="w"/>
          <dgm:constr type="h" for="ch" forName="sibTrans" refType="h" refFor="ch" refForName="compNode" fact="0.25"/>
          <dgm:constr type="primFontSz" for="des" forName="parTx" val="16"/>
          <dgm:constr type="primFontSz" for="des" forName="desTx" refType="primFontSz" refFor="des" refForName="parTx" op="lte" fact="0.75"/>
          <dgm:constr type="h" for="des" forName="compNode" op="equ"/>
          <dgm:constr type="h" for="des" forName="bgRect" op="equ"/>
          <dgm:constr type="h" for="des" forName="iconRect" op="equ"/>
          <dgm:constr type="w" for="des" forName="iconRect" op="equ"/>
          <dgm:constr type="h" for="des" forName="spaceRect" op="equ"/>
          <dgm:constr type="h" for="des" forName="parTx" op="equ"/>
          <dgm:constr type="h" for="des" forName="desTx" op="equ"/>
        </dgm:constrLst>
      </dgm:else>
    </dgm:choose>
    <dgm:ruleLst>
      <dgm:rule type="h" for="ch" forName="compNode" val="0" fact="NaN" max="NaN"/>
    </dgm:ruleLst>
    <dgm:forEach name="Name8" axis="ch" ptType="node">
      <dgm:layoutNode name="compNode">
        <dgm:alg type="composite"/>
        <dgm:shape xmlns:r="http://schemas.openxmlformats.org/officeDocument/2006/relationships" r:blip="">
          <dgm:adjLst/>
        </dgm:shape>
        <dgm:presOf axis="self"/>
        <dgm:choose name="Name9">
          <dgm:if name="Name10" axis="ch" ptType="node" func="cnt" op="gte" val="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w" for="ch" forName="parTx" refType="w" fact="0.45"/>
              <dgm:constr type="h" for="ch" forName="parTx" refType="h"/>
              <dgm:constr type="l" for="ch" forName="parTx" refType="r" refFor="ch" refForName="spaceRect"/>
              <dgm:constr type="t" for="ch" forName="parTx"/>
              <dgm:constr type="h" for="ch" forName="desTx" refType="h"/>
              <dgm:constr type="l" for="ch" forName="desTx" refType="r" refFor="ch" refForName="parTx"/>
              <dgm:constr type="t" for="ch" forName="desTx"/>
            </dgm:constrLst>
          </dgm:if>
          <dgm:else name="Name11">
            <dgm:constrLst>
              <dgm:constr type="w" for="ch" forName="bgRect" refType="w"/>
              <dgm:constr type="h" for="ch" forName="bgRect" refType="h"/>
              <dgm:constr type="l" for="ch" forName="bgRect"/>
              <dgm:constr type="t" for="ch" forName="bgRect"/>
              <dgm:constr type="h" for="ch" forName="iconRect" refType="h" fact="0.55"/>
              <dgm:constr type="w" for="ch" forName="iconRect" refType="h" refFor="ch" refForName="iconRect"/>
              <dgm:constr type="l" for="ch" forName="iconRect" refType="h" refFor="ch" refForName="iconRect" fact="0.55"/>
              <dgm:constr type="ctrY" for="ch" forName="iconRect" refType="ctrY" refFor="ch" refForName="bgRect"/>
              <dgm:constr type="w" for="ch" forName="spaceRect" refType="l" refFor="ch" refForName="iconRect"/>
              <dgm:constr type="h" for="ch" forName="spaceRect" refType="h"/>
              <dgm:constr type="l" for="ch" forName="spaceRect" refType="r" refFor="ch" refForName="iconRect"/>
              <dgm:constr type="t" for="ch" forName="spaceRect"/>
              <dgm:constr type="h" for="ch" forName="parTx" refType="h"/>
              <dgm:constr type="l" for="ch" forName="parTx" refType="r" refFor="ch" refForName="spaceRect"/>
              <dgm:constr type="t" for="ch" forName="parTx"/>
            </dgm:constrLst>
          </dgm:else>
        </dgm:choose>
        <dgm:ruleLst>
          <dgm:rule type="h" val="INF" fact="NaN" max="NaN"/>
        </dgm:ruleLst>
        <dgm:layoutNode name="bgRect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iconRect" styleLbl="node1">
          <dgm:alg type="sp"/>
          <dgm:shape xmlns:r="http://schemas.openxmlformats.org/officeDocument/2006/relationships" type="rect" r:blip="" blipPhldr="1">
            <dgm:adjLst/>
          </dgm:shape>
          <dgm:presOf/>
          <dgm:constrLst/>
          <dgm:ruleLst/>
        </dgm:layoutNode>
        <dgm:layoutNode name="spaceRect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parTx" styleLbl="revTx">
          <dgm:varLst>
            <dgm:chMax val="0"/>
            <dgm:chPref val="0"/>
          </dgm:varLst>
          <dgm:alg type="tx">
            <dgm:param type="txAnchorVert" val="mid"/>
            <dgm:param type="parTxLTRAlign" val="l"/>
            <dgm:param type="shpTxLTRAlignCh" val="l"/>
            <dgm:param type="parTxRTLAlign" val="r"/>
            <dgm:param type="shpTxRTLAlignCh" val="r"/>
          </dgm:alg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h" fact="0.3"/>
            <dgm:constr type="rMarg" refType="h" fact="0.3"/>
            <dgm:constr type="tMarg" refType="h" fact="0.3"/>
            <dgm:constr type="bMarg" refType="h" fact="0.3"/>
          </dgm:constrLst>
          <dgm:ruleLst>
            <dgm:rule type="primFontSz" val="14" fact="NaN" max="NaN"/>
            <dgm:rule type="h" val="INF" fact="NaN" max="NaN"/>
          </dgm:ruleLst>
        </dgm:layoutNode>
        <dgm:choose name="Name12">
          <dgm:if name="Name13" axis="ch" ptType="node" func="cnt" op="gte" val="1">
            <dgm:layoutNode name="desTx" styleLbl="revTx">
              <dgm:varLst/>
              <dgm:alg type="tx">
                <dgm:param type="txAnchorVertCh" val="mid"/>
                <dgm:param type="parTxLTRAlign" val="l"/>
                <dgm:param type="shpTxLTRAlignCh" val="l"/>
                <dgm:param type="parTxRTLAlign" val="r"/>
                <dgm:param type="shpTxRTLAlignCh" val="r"/>
                <dgm:param type="stBulletLvl" val="0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primFontSz" val="18"/>
                <dgm:constr type="secFontSz" refType="primFontSz"/>
                <dgm:constr type="lMarg" refType="h" fact="0.3"/>
                <dgm:constr type="rMarg" refType="h" fact="0.3"/>
                <dgm:constr type="tMarg" refType="h" fact="0.3"/>
                <dgm:constr type="bMarg" refType="h" fact="0.3"/>
              </dgm:constrLst>
              <dgm:ruleLst>
                <dgm:rule type="primFontSz" val="11" fact="NaN" max="NaN"/>
              </dgm:ruleLst>
            </dgm:layoutNode>
          </dgm:if>
          <dgm:else name="Name14"/>
        </dgm:choose>
      </dgm:layoutNode>
      <dgm:forEach name="Name15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  <dgm:extLst>
    <a:ext uri="{68A01E43-0DF5-4B5B-8FA6-DAF915123BFB}">
      <dgm1612:lstStyle xmlns:dgm1612="http://schemas.microsoft.com/office/drawing/2016/12/diagram">
        <a:lvl1pPr>
          <a:lnSpc>
            <a:spcPct val="100000"/>
          </a:lnSpc>
        </a:lvl1pPr>
        <a:lvl2pPr>
          <a:lnSpc>
            <a:spcPct val="100000"/>
          </a:lnSpc>
        </a:lvl2pPr>
      </dgm1612:lstStyle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8A3612-FF97-404C-AC46-69845C11173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90BB32-FBE9-A043-A79B-CDD9622FB40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4450164-7C9B-C944-B8F3-DEA720927F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4712BA-0458-784B-9CFE-062DE49148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956F6-DEF2-F447-814A-EEE19A412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8163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722D72-AB89-E144-9DB7-83A93C6700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984307-7BD0-3D4B-8B80-AFEC6779DE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F031F5-8E28-ED45-8F0F-71100C6913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2A279-0833-481D-8C56-F67FD0AC6C50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0718BD-F0CC-934A-90DD-E8B24B01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2A7A0E-9491-F346-8382-4111A9A0A6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04120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41087CE-BD56-A344-8871-24EFFA53C76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6725BD-B26B-424F-8BA3-B2FBB59BE8C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A9021E-618F-3D45-AC84-016E66A6A6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7DA83-5663-4C9C-B9AA-0B40A3DAFF81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7D0AF9-0DD5-0240-BE6E-82DFFE10E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1DC74F-3368-2945-A8C1-643243F468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7310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8124FE-0044-9A46-819A-B57DE9677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BFBB1E-7296-E440-B07F-9FC0446E3BD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7C2AC5-FCBD-5741-B9DD-A197859A1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6C02D2-F91B-FC43-A15F-76DEA7E35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5637BA-3457-8D44-88AE-21C4A6A533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532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EBD38-BB33-414A-B72C-45B7EF24A2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636091-CB12-1141-957B-F04BE5C92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7D8C843-4422-DD45-85BB-708B0D9A33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1BABB4-EA11-F641-A165-CCDC05EEAF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5DF7A5-E4E4-6846-9C56-2988FBC6F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7364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21FAE7-C0DA-4443-907D-8A2D59473E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0E22A-0C36-3344-A6AD-4BBA9DECD84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4F62F9C-41BD-AA4E-963C-E9F80E1B70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31DFCF6-CE0B-404F-BAD6-CA10BA3EE6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8306F95-41AA-5A4F-B3BB-2D24513855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2E99D99-621D-524D-AB49-09E6D6D1B1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1536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00756E-38BD-9649-876A-B3A12634F3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52B259-A391-9147-B2B5-F9C73E47C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1D6FC01-3DE2-BD40-9CB2-1F17F077FE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B41A3F5-FEFD-3F49-83AB-2B34AE0FEB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A3D83A6-4105-1F47-9E5C-0D041C6D178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3DA48CD-552F-AE49-8592-1910E93A19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1E3DFB-A644-D740-8AD9-9C260FC36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7F89E07-77DD-7644-9431-6294737CD1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91901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FA3C7A-7B4F-474B-B6C3-130315E67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A38664-9E12-814C-938D-886014D55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23D9FD5-FFAD-5C46-8CC4-969D1AC460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EE7FDEA-B0D6-5341-B859-050CDF5C45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778083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760C600-1133-CA43-A71D-67158E9B45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709D5F5-9AFA-0F4E-A0CF-B93DBBB35E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2EC23EA-5C98-864D-803B-59642CEB1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1589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77B092-1D64-FA41-8D06-FE97C98134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67EDCC-9B09-124C-BA9C-88E7E7BE4B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C27789-26EF-9D40-B6DD-E4154DAC728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BBE770-AA38-1842-9447-DAEF732215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BEA474-078D-4E9B-9B14-09A87B19DC46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19AFEC-4647-1043-A92E-4FC0A36189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FE7C56C-FDA9-E049-B4D0-5E1BD4F8E7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01087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645F93-3F42-1848-A759-01681DCA06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61EDB73-2DB8-7744-ABD2-19F9D968E8D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CADD9A-872E-5A4A-886C-B67FAF3957C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3694568-61BD-5841-AC1F-0D530DDB52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07D986-8816-4272-A432-0437A28A9828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F60AD20-B2BB-D94D-A858-9AFDEB9A98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C015E7-C8D4-AD43-B2ED-F5EB856904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8009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56324F6-FC52-6147-852A-A9EAE518A4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93423DD-6B05-DA48-9E36-4EF545FABE8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337B559-5181-6C46-B9CE-D6C6A59513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D6E202-B606-4609-B914-27C9371A1F6D}" type="datetime1">
              <a:rPr lang="en-US" smtClean="0"/>
              <a:t>10/21/19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810A56-8257-5944-A7F2-E75578DB1F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E1BD0E-33F0-F148-8C73-63DA4DA79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2735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04291-9189-ED46-B22F-E173B0295C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3136" y="5091762"/>
            <a:ext cx="7834193" cy="1264588"/>
          </a:xfrm>
        </p:spPr>
        <p:txBody>
          <a:bodyPr anchor="ctr">
            <a:normAutofit/>
          </a:bodyPr>
          <a:lstStyle/>
          <a:p>
            <a:pPr algn="r"/>
            <a:r>
              <a:rPr lang="en-US" sz="4200"/>
              <a:t>Proposed Spending Cuts and Revenue Enhancement Strategy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49486B8-EB08-8B4A-8126-6BDE619DCA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99107" y="5091763"/>
            <a:ext cx="2974207" cy="1264587"/>
          </a:xfrm>
        </p:spPr>
        <p:txBody>
          <a:bodyPr anchor="ctr">
            <a:normAutofit/>
          </a:bodyPr>
          <a:lstStyle/>
          <a:p>
            <a:pPr algn="l"/>
            <a:r>
              <a:rPr lang="en-US" sz="2000"/>
              <a:t>Presentation to the School Board of Trustees</a:t>
            </a:r>
          </a:p>
          <a:p>
            <a:pPr algn="l"/>
            <a:r>
              <a:rPr lang="en-US" sz="2000"/>
              <a:t>10.21.19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56C64D8-5A6B-4AA2-852D-B1B550BB6D92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1910" b="21910"/>
          <a:stretch/>
        </p:blipFill>
        <p:spPr>
          <a:xfrm>
            <a:off x="-3983" y="10"/>
            <a:ext cx="12192000" cy="4571990"/>
          </a:xfrm>
          <a:prstGeom prst="rect">
            <a:avLst/>
          </a:prstGeom>
        </p:spPr>
      </p:pic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E126E481-B945-4179-BD79-05E96E9B29E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rgbClr val="FFFFFF">
                <a:alpha val="8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9289014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Phase One: $3,765,000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Personnel Savings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Reduce FTEs by $175,000 (resignation and retirement)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Reduce contracted services by $150,000 (in-house staff completes work)</a:t>
            </a:r>
          </a:p>
          <a:p>
            <a:r>
              <a:rPr lang="en-US" sz="2000" dirty="0">
                <a:solidFill>
                  <a:srgbClr val="000000"/>
                </a:solidFill>
              </a:rPr>
              <a:t>Process-based Strategies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Textbook accounting accuracy ($85,000)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Lock in fuel/natural gas prices ($80,000)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Paper usage ($30,000)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Improve procurement ($100,000)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Bus route efficiency ($200,000)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Adjust pre-K fees to ensure all costs covered by Title I ($100,000)</a:t>
            </a:r>
          </a:p>
        </p:txBody>
      </p:sp>
    </p:spTree>
    <p:extLst>
      <p:ext uri="{BB962C8B-B14F-4D97-AF65-F5344CB8AC3E}">
        <p14:creationId xmlns:p14="http://schemas.microsoft.com/office/powerpoint/2010/main" val="35527589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Phase One: $3,765,000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Revenue Enhancement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Expand Vigo Virtual Success Academy to K-12 for Vigo County Students ($100,000)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Market facility rental options in buildings ($15,000)</a:t>
            </a:r>
          </a:p>
        </p:txBody>
      </p:sp>
    </p:spTree>
    <p:extLst>
      <p:ext uri="{BB962C8B-B14F-4D97-AF65-F5344CB8AC3E}">
        <p14:creationId xmlns:p14="http://schemas.microsoft.com/office/powerpoint/2010/main" val="22371828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rgbClr val="00B0F0">
                  <a:lumMod val="90000"/>
                </a:srgbClr>
              </a:gs>
              <a:gs pos="25000">
                <a:srgbClr val="00B0F0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Phase Two: $1,690,000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Since Phase 1’s bus replacement strategy is meant to be one year only, Phase 2 is intended to cover the costs of reintroducing bus replacement</a:t>
            </a:r>
          </a:p>
          <a:p>
            <a:r>
              <a:rPr lang="en-US" sz="2400" dirty="0">
                <a:solidFill>
                  <a:srgbClr val="000000"/>
                </a:solidFill>
              </a:rPr>
              <a:t>Alternative Education Transition Plan savings of $250,000 realized in this phase (second six months of savings)</a:t>
            </a:r>
          </a:p>
        </p:txBody>
      </p:sp>
    </p:spTree>
    <p:extLst>
      <p:ext uri="{BB962C8B-B14F-4D97-AF65-F5344CB8AC3E}">
        <p14:creationId xmlns:p14="http://schemas.microsoft.com/office/powerpoint/2010/main" val="86814718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rgbClr val="00B0F0">
                  <a:lumMod val="90000"/>
                </a:srgbClr>
              </a:gs>
              <a:gs pos="25000">
                <a:srgbClr val="00B0F0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Phase Two: $1,690,000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Elementary School Consolidation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Consolidate 18 elementary schools into 16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Consolidated buildings proposed by task force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Vacated space: office space, for-profit daycares, other board-identified uses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$350,000 of 6 month cost savings realized in Phase 2 per school, $700,000 total </a:t>
            </a:r>
          </a:p>
        </p:txBody>
      </p:sp>
    </p:spTree>
    <p:extLst>
      <p:ext uri="{BB962C8B-B14F-4D97-AF65-F5344CB8AC3E}">
        <p14:creationId xmlns:p14="http://schemas.microsoft.com/office/powerpoint/2010/main" val="11662898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rgbClr val="00B0F0">
                  <a:lumMod val="90000"/>
                </a:srgbClr>
              </a:gs>
              <a:gs pos="25000">
                <a:srgbClr val="00B0F0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Phase Two: $1,690,000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Central Administrative Office Relocation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Sale of building used to renovate existing building space into central office and special education office space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$70,000 in utilities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Personnel-based Strategies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Reduction of </a:t>
            </a:r>
            <a:r>
              <a:rPr lang="en-US" dirty="0" err="1">
                <a:solidFill>
                  <a:srgbClr val="000000"/>
                </a:solidFill>
              </a:rPr>
              <a:t>adminstrators</a:t>
            </a:r>
            <a:r>
              <a:rPr lang="en-US" dirty="0">
                <a:solidFill>
                  <a:srgbClr val="000000"/>
                </a:solidFill>
              </a:rPr>
              <a:t> based on school consolidation ($170,000 for 6 months/phase 2, full cost savings of $340,000)</a:t>
            </a:r>
          </a:p>
        </p:txBody>
      </p:sp>
    </p:spTree>
    <p:extLst>
      <p:ext uri="{BB962C8B-B14F-4D97-AF65-F5344CB8AC3E}">
        <p14:creationId xmlns:p14="http://schemas.microsoft.com/office/powerpoint/2010/main" val="4872560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rgbClr val="00B0F0">
                  <a:lumMod val="90000"/>
                </a:srgbClr>
              </a:gs>
              <a:gs pos="25000">
                <a:srgbClr val="00B0F0">
                  <a:lumMod val="90000"/>
                </a:srgb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Phase Two: $1,690,000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Process-based Strategies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Energy consumption </a:t>
            </a:r>
            <a:r>
              <a:rPr lang="en-US" sz="2000" dirty="0" err="1">
                <a:solidFill>
                  <a:srgbClr val="000000"/>
                </a:solidFill>
              </a:rPr>
              <a:t>reducation</a:t>
            </a:r>
            <a:r>
              <a:rPr lang="en-US" sz="2000" dirty="0">
                <a:solidFill>
                  <a:srgbClr val="000000"/>
                </a:solidFill>
              </a:rPr>
              <a:t> ($100,000)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Paper usage ($10,000)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Transportation efficiency ($100,000)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Procurement strategies ($25,000)</a:t>
            </a:r>
          </a:p>
          <a:p>
            <a:r>
              <a:rPr lang="en-US" sz="2000" dirty="0">
                <a:solidFill>
                  <a:srgbClr val="000000"/>
                </a:solidFill>
              </a:rPr>
              <a:t>Revenue Enhancement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Launch of International Residency Program ($200,000 in first year)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Expand Vigo Virtual Success Academy beyond Vigo County ($400,000)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Continue to market facility rental options ($15,000)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Expand for-profit daycares: lease space to existing providers and/or run our own</a:t>
            </a:r>
          </a:p>
        </p:txBody>
      </p:sp>
    </p:spTree>
    <p:extLst>
      <p:ext uri="{BB962C8B-B14F-4D97-AF65-F5344CB8AC3E}">
        <p14:creationId xmlns:p14="http://schemas.microsoft.com/office/powerpoint/2010/main" val="131488258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Phase Three: $1,555,000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Elementary School Consolidation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Second $350,000 from Phase 2 consolidation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Consolidate 16 elementary schools into 15 ($350,000)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Displaced staff fill open positions from retirement/resignations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Covered Bridge Relocation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Upon end of 2021 lease, Covered Bridge moves into VCSC-owned space ($150,000)</a:t>
            </a:r>
          </a:p>
        </p:txBody>
      </p:sp>
    </p:spTree>
    <p:extLst>
      <p:ext uri="{BB962C8B-B14F-4D97-AF65-F5344CB8AC3E}">
        <p14:creationId xmlns:p14="http://schemas.microsoft.com/office/powerpoint/2010/main" val="269545049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Phase Three: $1,555,000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Administrative Costs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Reduce administrators through retirement/resignation ($100,000)</a:t>
            </a:r>
          </a:p>
          <a:p>
            <a:r>
              <a:rPr lang="en-US" sz="2400" dirty="0">
                <a:solidFill>
                  <a:srgbClr val="000000"/>
                </a:solidFill>
              </a:rPr>
              <a:t>Process-based Strategies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Continued reduction of energy, paper ($55,000)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Continued enhancement of procurement, transportation ($35,000)</a:t>
            </a:r>
          </a:p>
        </p:txBody>
      </p:sp>
    </p:spTree>
    <p:extLst>
      <p:ext uri="{BB962C8B-B14F-4D97-AF65-F5344CB8AC3E}">
        <p14:creationId xmlns:p14="http://schemas.microsoft.com/office/powerpoint/2010/main" val="214675169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1">
                  <a:lumMod val="90000"/>
                </a:schemeClr>
              </a:gs>
              <a:gs pos="25000">
                <a:schemeClr val="accent1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3" name="Picture 32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 dirty="0">
                <a:solidFill>
                  <a:srgbClr val="FFFFFF"/>
                </a:solidFill>
              </a:rPr>
              <a:t>Phase Three: $1,555,000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Revenue Enhancement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Expansion of International Residency Program (+$400,000)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Growth of Vigo Virtual Success Academy ($100,000)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Continued marketing of facility rentals ($15,000)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Expansion of for-profit daycares</a:t>
            </a:r>
          </a:p>
          <a:p>
            <a:r>
              <a:rPr lang="en-US" sz="2400" dirty="0">
                <a:solidFill>
                  <a:srgbClr val="000000"/>
                </a:solidFill>
              </a:rPr>
              <a:t>Other considerations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Exploration of alternative energy for school buses and buildings</a:t>
            </a:r>
          </a:p>
        </p:txBody>
      </p:sp>
    </p:spTree>
    <p:extLst>
      <p:ext uri="{BB962C8B-B14F-4D97-AF65-F5344CB8AC3E}">
        <p14:creationId xmlns:p14="http://schemas.microsoft.com/office/powerpoint/2010/main" val="333185021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AA26E94-DE19-0E42-A153-699E05CDB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Summary of Key Spending Cuts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62194CD0-382D-443C-9051-C18BEC99FB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67806094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744852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0166A6B-57E6-664D-870F-03760A95C9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 sz="3700">
                <a:solidFill>
                  <a:srgbClr val="FFFFFF"/>
                </a:solidFill>
              </a:rPr>
              <a:t>House Enrolled Act 1315 directed the Distressed Unit Appeals Board to establish fiscal and qualitative indicators </a:t>
            </a:r>
          </a:p>
        </p:txBody>
      </p:sp>
      <p:graphicFrame>
        <p:nvGraphicFramePr>
          <p:cNvPr id="12" name="Content Placeholder 2">
            <a:extLst>
              <a:ext uri="{FF2B5EF4-FFF2-40B4-BE49-F238E27FC236}">
                <a16:creationId xmlns:a16="http://schemas.microsoft.com/office/drawing/2014/main" id="{952F0F19-4A06-4F12-B533-8528C13E8EB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9675626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1799218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8F3D68-E001-224A-B4E4-C2E67F938A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Summary of Key Revenue Enhancement</a:t>
            </a:r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8C467E9-A21C-4BAB-AFB6-7836BABB6CB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65178320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33566076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47C3B5-53E1-784A-9C77-914FB341D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Spending Cut Philosophy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221AA67-FA98-4D22-A292-AAAB2D4ECE5C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754906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46C2E80F-49A6-4372-B103-219D417A55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4096" y="470925"/>
            <a:ext cx="4381009" cy="5892104"/>
          </a:xfrm>
          <a:custGeom>
            <a:avLst/>
            <a:gdLst>
              <a:gd name="connsiteX0" fmla="*/ 0 w 4381009"/>
              <a:gd name="connsiteY0" fmla="*/ 0 h 5892104"/>
              <a:gd name="connsiteX1" fmla="*/ 4157628 w 4381009"/>
              <a:gd name="connsiteY1" fmla="*/ 0 h 5892104"/>
              <a:gd name="connsiteX2" fmla="*/ 4169302 w 4381009"/>
              <a:gd name="connsiteY2" fmla="*/ 68659 h 5892104"/>
              <a:gd name="connsiteX3" fmla="*/ 4191571 w 4381009"/>
              <a:gd name="connsiteY3" fmla="*/ 205472 h 5892104"/>
              <a:gd name="connsiteX4" fmla="*/ 4213368 w 4381009"/>
              <a:gd name="connsiteY4" fmla="*/ 342890 h 5892104"/>
              <a:gd name="connsiteX5" fmla="*/ 4232030 w 4381009"/>
              <a:gd name="connsiteY5" fmla="*/ 480913 h 5892104"/>
              <a:gd name="connsiteX6" fmla="*/ 4250848 w 4381009"/>
              <a:gd name="connsiteY6" fmla="*/ 618332 h 5892104"/>
              <a:gd name="connsiteX7" fmla="*/ 4268412 w 4381009"/>
              <a:gd name="connsiteY7" fmla="*/ 756355 h 5892104"/>
              <a:gd name="connsiteX8" fmla="*/ 4283467 w 4381009"/>
              <a:gd name="connsiteY8" fmla="*/ 892563 h 5892104"/>
              <a:gd name="connsiteX9" fmla="*/ 4297737 w 4381009"/>
              <a:gd name="connsiteY9" fmla="*/ 1030587 h 5892104"/>
              <a:gd name="connsiteX10" fmla="*/ 4310754 w 4381009"/>
              <a:gd name="connsiteY10" fmla="*/ 1168005 h 5892104"/>
              <a:gd name="connsiteX11" fmla="*/ 4322045 w 4381009"/>
              <a:gd name="connsiteY11" fmla="*/ 1303002 h 5892104"/>
              <a:gd name="connsiteX12" fmla="*/ 4333336 w 4381009"/>
              <a:gd name="connsiteY12" fmla="*/ 1439815 h 5892104"/>
              <a:gd name="connsiteX13" fmla="*/ 4342745 w 4381009"/>
              <a:gd name="connsiteY13" fmla="*/ 1574812 h 5892104"/>
              <a:gd name="connsiteX14" fmla="*/ 4350115 w 4381009"/>
              <a:gd name="connsiteY14" fmla="*/ 1709808 h 5892104"/>
              <a:gd name="connsiteX15" fmla="*/ 4357799 w 4381009"/>
              <a:gd name="connsiteY15" fmla="*/ 1844200 h 5892104"/>
              <a:gd name="connsiteX16" fmla="*/ 4364229 w 4381009"/>
              <a:gd name="connsiteY16" fmla="*/ 1977381 h 5892104"/>
              <a:gd name="connsiteX17" fmla="*/ 4368777 w 4381009"/>
              <a:gd name="connsiteY17" fmla="*/ 2109351 h 5892104"/>
              <a:gd name="connsiteX18" fmla="*/ 4372697 w 4381009"/>
              <a:gd name="connsiteY18" fmla="*/ 2241321 h 5892104"/>
              <a:gd name="connsiteX19" fmla="*/ 4376461 w 4381009"/>
              <a:gd name="connsiteY19" fmla="*/ 2372080 h 5892104"/>
              <a:gd name="connsiteX20" fmla="*/ 4378186 w 4381009"/>
              <a:gd name="connsiteY20" fmla="*/ 2501023 h 5892104"/>
              <a:gd name="connsiteX21" fmla="*/ 4380068 w 4381009"/>
              <a:gd name="connsiteY21" fmla="*/ 2629966 h 5892104"/>
              <a:gd name="connsiteX22" fmla="*/ 4381009 w 4381009"/>
              <a:gd name="connsiteY22" fmla="*/ 2757093 h 5892104"/>
              <a:gd name="connsiteX23" fmla="*/ 4380068 w 4381009"/>
              <a:gd name="connsiteY23" fmla="*/ 2883010 h 5892104"/>
              <a:gd name="connsiteX24" fmla="*/ 4380068 w 4381009"/>
              <a:gd name="connsiteY24" fmla="*/ 3007715 h 5892104"/>
              <a:gd name="connsiteX25" fmla="*/ 4378186 w 4381009"/>
              <a:gd name="connsiteY25" fmla="*/ 3131210 h 5892104"/>
              <a:gd name="connsiteX26" fmla="*/ 4375363 w 4381009"/>
              <a:gd name="connsiteY26" fmla="*/ 3252283 h 5892104"/>
              <a:gd name="connsiteX27" fmla="*/ 4372697 w 4381009"/>
              <a:gd name="connsiteY27" fmla="*/ 3372146 h 5892104"/>
              <a:gd name="connsiteX28" fmla="*/ 4369718 w 4381009"/>
              <a:gd name="connsiteY28" fmla="*/ 3489587 h 5892104"/>
              <a:gd name="connsiteX29" fmla="*/ 4365170 w 4381009"/>
              <a:gd name="connsiteY29" fmla="*/ 3606423 h 5892104"/>
              <a:gd name="connsiteX30" fmla="*/ 4360309 w 4381009"/>
              <a:gd name="connsiteY30" fmla="*/ 3721443 h 5892104"/>
              <a:gd name="connsiteX31" fmla="*/ 4355918 w 4381009"/>
              <a:gd name="connsiteY31" fmla="*/ 3834041 h 5892104"/>
              <a:gd name="connsiteX32" fmla="*/ 4343529 w 4381009"/>
              <a:gd name="connsiteY32" fmla="*/ 4053789 h 5892104"/>
              <a:gd name="connsiteX33" fmla="*/ 4330356 w 4381009"/>
              <a:gd name="connsiteY33" fmla="*/ 4264457 h 5892104"/>
              <a:gd name="connsiteX34" fmla="*/ 4316556 w 4381009"/>
              <a:gd name="connsiteY34" fmla="*/ 4466650 h 5892104"/>
              <a:gd name="connsiteX35" fmla="*/ 4301344 w 4381009"/>
              <a:gd name="connsiteY35" fmla="*/ 4657946 h 5892104"/>
              <a:gd name="connsiteX36" fmla="*/ 4285506 w 4381009"/>
              <a:gd name="connsiteY36" fmla="*/ 4840767 h 5892104"/>
              <a:gd name="connsiteX37" fmla="*/ 4268412 w 4381009"/>
              <a:gd name="connsiteY37" fmla="*/ 5010269 h 5892104"/>
              <a:gd name="connsiteX38" fmla="*/ 4251633 w 4381009"/>
              <a:gd name="connsiteY38" fmla="*/ 5169481 h 5892104"/>
              <a:gd name="connsiteX39" fmla="*/ 4234853 w 4381009"/>
              <a:gd name="connsiteY39" fmla="*/ 5315980 h 5892104"/>
              <a:gd name="connsiteX40" fmla="*/ 4219014 w 4381009"/>
              <a:gd name="connsiteY40" fmla="*/ 5450371 h 5892104"/>
              <a:gd name="connsiteX41" fmla="*/ 4203959 w 4381009"/>
              <a:gd name="connsiteY41" fmla="*/ 5569628 h 5892104"/>
              <a:gd name="connsiteX42" fmla="*/ 4189689 w 4381009"/>
              <a:gd name="connsiteY42" fmla="*/ 5677384 h 5892104"/>
              <a:gd name="connsiteX43" fmla="*/ 4177770 w 4381009"/>
              <a:gd name="connsiteY43" fmla="*/ 5768189 h 5892104"/>
              <a:gd name="connsiteX44" fmla="*/ 4166479 w 4381009"/>
              <a:gd name="connsiteY44" fmla="*/ 5844465 h 5892104"/>
              <a:gd name="connsiteX45" fmla="*/ 4159132 w 4381009"/>
              <a:gd name="connsiteY45" fmla="*/ 5892104 h 5892104"/>
              <a:gd name="connsiteX46" fmla="*/ 0 w 4381009"/>
              <a:gd name="connsiteY46" fmla="*/ 5892104 h 589210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</a:cxnLst>
            <a:rect l="l" t="t" r="r" b="b"/>
            <a:pathLst>
              <a:path w="4381009" h="5892104">
                <a:moveTo>
                  <a:pt x="0" y="0"/>
                </a:moveTo>
                <a:lnTo>
                  <a:pt x="4157628" y="0"/>
                </a:lnTo>
                <a:lnTo>
                  <a:pt x="4169302" y="68659"/>
                </a:lnTo>
                <a:lnTo>
                  <a:pt x="4191571" y="205472"/>
                </a:lnTo>
                <a:lnTo>
                  <a:pt x="4213368" y="342890"/>
                </a:lnTo>
                <a:lnTo>
                  <a:pt x="4232030" y="480913"/>
                </a:lnTo>
                <a:lnTo>
                  <a:pt x="4250848" y="618332"/>
                </a:lnTo>
                <a:lnTo>
                  <a:pt x="4268412" y="756355"/>
                </a:lnTo>
                <a:lnTo>
                  <a:pt x="4283467" y="892563"/>
                </a:lnTo>
                <a:lnTo>
                  <a:pt x="4297737" y="1030587"/>
                </a:lnTo>
                <a:lnTo>
                  <a:pt x="4310754" y="1168005"/>
                </a:lnTo>
                <a:lnTo>
                  <a:pt x="4322045" y="1303002"/>
                </a:lnTo>
                <a:lnTo>
                  <a:pt x="4333336" y="1439815"/>
                </a:lnTo>
                <a:lnTo>
                  <a:pt x="4342745" y="1574812"/>
                </a:lnTo>
                <a:lnTo>
                  <a:pt x="4350115" y="1709808"/>
                </a:lnTo>
                <a:lnTo>
                  <a:pt x="4357799" y="1844200"/>
                </a:lnTo>
                <a:lnTo>
                  <a:pt x="4364229" y="1977381"/>
                </a:lnTo>
                <a:lnTo>
                  <a:pt x="4368777" y="2109351"/>
                </a:lnTo>
                <a:lnTo>
                  <a:pt x="4372697" y="2241321"/>
                </a:lnTo>
                <a:lnTo>
                  <a:pt x="4376461" y="2372080"/>
                </a:lnTo>
                <a:lnTo>
                  <a:pt x="4378186" y="2501023"/>
                </a:lnTo>
                <a:lnTo>
                  <a:pt x="4380068" y="2629966"/>
                </a:lnTo>
                <a:lnTo>
                  <a:pt x="4381009" y="2757093"/>
                </a:lnTo>
                <a:lnTo>
                  <a:pt x="4380068" y="2883010"/>
                </a:lnTo>
                <a:lnTo>
                  <a:pt x="4380068" y="3007715"/>
                </a:lnTo>
                <a:lnTo>
                  <a:pt x="4378186" y="3131210"/>
                </a:lnTo>
                <a:lnTo>
                  <a:pt x="4375363" y="3252283"/>
                </a:lnTo>
                <a:lnTo>
                  <a:pt x="4372697" y="3372146"/>
                </a:lnTo>
                <a:lnTo>
                  <a:pt x="4369718" y="3489587"/>
                </a:lnTo>
                <a:lnTo>
                  <a:pt x="4365170" y="3606423"/>
                </a:lnTo>
                <a:lnTo>
                  <a:pt x="4360309" y="3721443"/>
                </a:lnTo>
                <a:lnTo>
                  <a:pt x="4355918" y="3834041"/>
                </a:lnTo>
                <a:lnTo>
                  <a:pt x="4343529" y="4053789"/>
                </a:lnTo>
                <a:lnTo>
                  <a:pt x="4330356" y="4264457"/>
                </a:lnTo>
                <a:lnTo>
                  <a:pt x="4316556" y="4466650"/>
                </a:lnTo>
                <a:lnTo>
                  <a:pt x="4301344" y="4657946"/>
                </a:lnTo>
                <a:lnTo>
                  <a:pt x="4285506" y="4840767"/>
                </a:lnTo>
                <a:lnTo>
                  <a:pt x="4268412" y="5010269"/>
                </a:lnTo>
                <a:lnTo>
                  <a:pt x="4251633" y="5169481"/>
                </a:lnTo>
                <a:lnTo>
                  <a:pt x="4234853" y="5315980"/>
                </a:lnTo>
                <a:lnTo>
                  <a:pt x="4219014" y="5450371"/>
                </a:lnTo>
                <a:lnTo>
                  <a:pt x="4203959" y="5569628"/>
                </a:lnTo>
                <a:lnTo>
                  <a:pt x="4189689" y="5677384"/>
                </a:lnTo>
                <a:lnTo>
                  <a:pt x="4177770" y="5768189"/>
                </a:lnTo>
                <a:lnTo>
                  <a:pt x="4166479" y="5844465"/>
                </a:lnTo>
                <a:lnTo>
                  <a:pt x="4159132" y="5892104"/>
                </a:lnTo>
                <a:lnTo>
                  <a:pt x="0" y="5892104"/>
                </a:lnTo>
                <a:close/>
              </a:path>
            </a:pathLst>
          </a:custGeom>
          <a:solidFill>
            <a:srgbClr val="40404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B47C3B5-53E1-784A-9C77-914FB341DF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3029" y="1012004"/>
            <a:ext cx="3416158" cy="479540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Spending Cut Philosophy</a:t>
            </a:r>
          </a:p>
        </p:txBody>
      </p:sp>
      <p:graphicFrame>
        <p:nvGraphicFramePr>
          <p:cNvPr id="6" name="Content Placeholder 2">
            <a:extLst>
              <a:ext uri="{FF2B5EF4-FFF2-40B4-BE49-F238E27FC236}">
                <a16:creationId xmlns:a16="http://schemas.microsoft.com/office/drawing/2014/main" id="{B221AA67-FA98-4D22-A292-AAAB2D4ECE5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72642344"/>
              </p:ext>
            </p:extLst>
          </p:nvPr>
        </p:nvGraphicFramePr>
        <p:xfrm>
          <a:off x="5194300" y="470924"/>
          <a:ext cx="6513604" cy="588542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027872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911E3A-C35B-4EF7-A355-B84E9A14AF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1"/>
            <a:ext cx="12192000" cy="685800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E21ADB3D-AD65-44B4-847D-5E90E90A5D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-417513" y="0"/>
            <a:ext cx="12584114" cy="6853238"/>
            <a:chOff x="-417513" y="0"/>
            <a:chExt cx="12584114" cy="6853238"/>
          </a:xfrm>
        </p:grpSpPr>
        <p:sp>
          <p:nvSpPr>
            <p:cNvPr id="11" name="Freeform 5">
              <a:extLst>
                <a:ext uri="{FF2B5EF4-FFF2-40B4-BE49-F238E27FC236}">
                  <a16:creationId xmlns:a16="http://schemas.microsoft.com/office/drawing/2014/main" id="{CF580C70-814C-4845-B645-919BFFBD16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306513" y="0"/>
              <a:ext cx="3862388" cy="6843713"/>
            </a:xfrm>
            <a:custGeom>
              <a:avLst/>
              <a:gdLst/>
              <a:ahLst/>
              <a:cxnLst/>
              <a:rect l="0" t="0" r="r" b="b"/>
              <a:pathLst>
                <a:path w="813" h="1440">
                  <a:moveTo>
                    <a:pt x="813" y="0"/>
                  </a:moveTo>
                  <a:cubicBezTo>
                    <a:pt x="331" y="221"/>
                    <a:pt x="0" y="1039"/>
                    <a:pt x="43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2" name="Freeform 6">
              <a:extLst>
                <a:ext uri="{FF2B5EF4-FFF2-40B4-BE49-F238E27FC236}">
                  <a16:creationId xmlns:a16="http://schemas.microsoft.com/office/drawing/2014/main" id="{34D7BF57-4CAA-45B2-9EF0-0AA1FCF70B1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26725" y="9525"/>
              <a:ext cx="1539875" cy="555625"/>
            </a:xfrm>
            <a:custGeom>
              <a:avLst/>
              <a:gdLst/>
              <a:ahLst/>
              <a:cxnLst/>
              <a:rect l="0" t="0" r="r" b="b"/>
              <a:pathLst>
                <a:path w="324" h="117">
                  <a:moveTo>
                    <a:pt x="324" y="117"/>
                  </a:moveTo>
                  <a:cubicBezTo>
                    <a:pt x="223" y="64"/>
                    <a:pt x="107" y="28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3" name="Freeform 7">
              <a:extLst>
                <a:ext uri="{FF2B5EF4-FFF2-40B4-BE49-F238E27FC236}">
                  <a16:creationId xmlns:a16="http://schemas.microsoft.com/office/drawing/2014/main" id="{7886F306-C03A-40C6-8FD5-DCE3D4595D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247313" y="5013325"/>
              <a:ext cx="1919288" cy="1830388"/>
            </a:xfrm>
            <a:custGeom>
              <a:avLst/>
              <a:gdLst/>
              <a:ahLst/>
              <a:cxnLst/>
              <a:rect l="0" t="0" r="r" b="b"/>
              <a:pathLst>
                <a:path w="404" h="385">
                  <a:moveTo>
                    <a:pt x="0" y="385"/>
                  </a:moveTo>
                  <a:cubicBezTo>
                    <a:pt x="146" y="272"/>
                    <a:pt x="285" y="142"/>
                    <a:pt x="404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4" name="Freeform 8">
              <a:extLst>
                <a:ext uri="{FF2B5EF4-FFF2-40B4-BE49-F238E27FC236}">
                  <a16:creationId xmlns:a16="http://schemas.microsoft.com/office/drawing/2014/main" id="{2FDC9A36-C7C3-47D7-A64E-ED25C47EC7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775" y="0"/>
              <a:ext cx="3676650" cy="6843713"/>
            </a:xfrm>
            <a:custGeom>
              <a:avLst/>
              <a:gdLst/>
              <a:ahLst/>
              <a:cxnLst/>
              <a:rect l="0" t="0" r="r" b="b"/>
              <a:pathLst>
                <a:path w="774" h="1440">
                  <a:moveTo>
                    <a:pt x="774" y="0"/>
                  </a:moveTo>
                  <a:cubicBezTo>
                    <a:pt x="312" y="240"/>
                    <a:pt x="0" y="1034"/>
                    <a:pt x="41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5" name="Freeform 9">
              <a:extLst>
                <a:ext uri="{FF2B5EF4-FFF2-40B4-BE49-F238E27FC236}">
                  <a16:creationId xmlns:a16="http://schemas.microsoft.com/office/drawing/2014/main" id="{BB19BC37-158A-43DC-9A9E-E45CC71954D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02988" y="9525"/>
              <a:ext cx="963613" cy="366713"/>
            </a:xfrm>
            <a:custGeom>
              <a:avLst/>
              <a:gdLst/>
              <a:ahLst/>
              <a:cxnLst/>
              <a:rect l="0" t="0" r="r" b="b"/>
              <a:pathLst>
                <a:path w="203" h="77">
                  <a:moveTo>
                    <a:pt x="203" y="77"/>
                  </a:moveTo>
                  <a:cubicBezTo>
                    <a:pt x="138" y="46"/>
                    <a:pt x="68" y="21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6" name="Freeform 10">
              <a:extLst>
                <a:ext uri="{FF2B5EF4-FFF2-40B4-BE49-F238E27FC236}">
                  <a16:creationId xmlns:a16="http://schemas.microsoft.com/office/drawing/2014/main" id="{077654CC-108F-48D5-B5E9-437F164F52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494963" y="5275263"/>
              <a:ext cx="1666875" cy="1577975"/>
            </a:xfrm>
            <a:custGeom>
              <a:avLst/>
              <a:gdLst/>
              <a:ahLst/>
              <a:cxnLst/>
              <a:rect l="0" t="0" r="r" b="b"/>
              <a:pathLst>
                <a:path w="351" h="332">
                  <a:moveTo>
                    <a:pt x="0" y="332"/>
                  </a:moveTo>
                  <a:cubicBezTo>
                    <a:pt x="125" y="232"/>
                    <a:pt x="245" y="121"/>
                    <a:pt x="35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7" name="Freeform 11">
              <a:extLst>
                <a:ext uri="{FF2B5EF4-FFF2-40B4-BE49-F238E27FC236}">
                  <a16:creationId xmlns:a16="http://schemas.microsoft.com/office/drawing/2014/main" id="{A3CF3A63-1C1E-4E85-A78A-FDC16431E3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621088" cy="6843713"/>
            </a:xfrm>
            <a:custGeom>
              <a:avLst/>
              <a:gdLst/>
              <a:ahLst/>
              <a:cxnLst/>
              <a:rect l="0" t="0" r="r" b="b"/>
              <a:pathLst>
                <a:path w="762" h="1440">
                  <a:moveTo>
                    <a:pt x="762" y="0"/>
                  </a:moveTo>
                  <a:cubicBezTo>
                    <a:pt x="308" y="245"/>
                    <a:pt x="0" y="1033"/>
                    <a:pt x="403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8" name="Freeform 12">
              <a:extLst>
                <a:ext uri="{FF2B5EF4-FFF2-40B4-BE49-F238E27FC236}">
                  <a16:creationId xmlns:a16="http://schemas.microsoft.com/office/drawing/2014/main" id="{8740FC9A-72DD-4D9B-BA25-1CCED13524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501438" y="9525"/>
              <a:ext cx="665163" cy="257175"/>
            </a:xfrm>
            <a:custGeom>
              <a:avLst/>
              <a:gdLst/>
              <a:ahLst/>
              <a:cxnLst/>
              <a:rect l="0" t="0" r="r" b="b"/>
              <a:pathLst>
                <a:path w="140" h="54">
                  <a:moveTo>
                    <a:pt x="140" y="54"/>
                  </a:moveTo>
                  <a:cubicBezTo>
                    <a:pt x="95" y="34"/>
                    <a:pt x="48" y="16"/>
                    <a:pt x="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7FBF5743-F2AE-4D0D-BCD1-01F7686D012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641013" y="5408613"/>
              <a:ext cx="1525588" cy="1435100"/>
            </a:xfrm>
            <a:custGeom>
              <a:avLst/>
              <a:gdLst/>
              <a:ahLst/>
              <a:cxnLst/>
              <a:rect l="0" t="0" r="r" b="b"/>
              <a:pathLst>
                <a:path w="321" h="302">
                  <a:moveTo>
                    <a:pt x="0" y="302"/>
                  </a:moveTo>
                  <a:cubicBezTo>
                    <a:pt x="114" y="210"/>
                    <a:pt x="223" y="109"/>
                    <a:pt x="321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0" name="Freeform 14">
              <a:extLst>
                <a:ext uri="{FF2B5EF4-FFF2-40B4-BE49-F238E27FC236}">
                  <a16:creationId xmlns:a16="http://schemas.microsoft.com/office/drawing/2014/main" id="{CED32316-D4F7-4795-BBE0-DEBB60E27CE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01713" y="0"/>
              <a:ext cx="3244850" cy="6843713"/>
            </a:xfrm>
            <a:custGeom>
              <a:avLst/>
              <a:gdLst/>
              <a:ahLst/>
              <a:cxnLst/>
              <a:rect l="0" t="0" r="r" b="b"/>
              <a:pathLst>
                <a:path w="683" h="1440">
                  <a:moveTo>
                    <a:pt x="683" y="0"/>
                  </a:moveTo>
                  <a:cubicBezTo>
                    <a:pt x="258" y="256"/>
                    <a:pt x="0" y="1041"/>
                    <a:pt x="355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1" name="Freeform 15">
              <a:extLst>
                <a:ext uri="{FF2B5EF4-FFF2-40B4-BE49-F238E27FC236}">
                  <a16:creationId xmlns:a16="http://schemas.microsoft.com/office/drawing/2014/main" id="{583B23C9-B9B7-4E93-9538-CBE316F83FD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802938" y="5518150"/>
              <a:ext cx="1363663" cy="1325563"/>
            </a:xfrm>
            <a:custGeom>
              <a:avLst/>
              <a:gdLst/>
              <a:ahLst/>
              <a:cxnLst/>
              <a:rect l="0" t="0" r="r" b="b"/>
              <a:pathLst>
                <a:path w="287" h="279">
                  <a:moveTo>
                    <a:pt x="0" y="279"/>
                  </a:moveTo>
                  <a:cubicBezTo>
                    <a:pt x="101" y="193"/>
                    <a:pt x="198" y="100"/>
                    <a:pt x="287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2" name="Freeform 16">
              <a:extLst>
                <a:ext uri="{FF2B5EF4-FFF2-40B4-BE49-F238E27FC236}">
                  <a16:creationId xmlns:a16="http://schemas.microsoft.com/office/drawing/2014/main" id="{5B144260-9F2C-4ADB-A37C-1CFB4B428B1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889000" y="0"/>
              <a:ext cx="3230563" cy="6843713"/>
            </a:xfrm>
            <a:custGeom>
              <a:avLst/>
              <a:gdLst/>
              <a:ahLst/>
              <a:cxnLst/>
              <a:rect l="0" t="0" r="r" b="b"/>
              <a:pathLst>
                <a:path w="680" h="1440">
                  <a:moveTo>
                    <a:pt x="680" y="0"/>
                  </a:moveTo>
                  <a:cubicBezTo>
                    <a:pt x="257" y="265"/>
                    <a:pt x="0" y="1026"/>
                    <a:pt x="337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3" name="Freeform 17">
              <a:extLst>
                <a:ext uri="{FF2B5EF4-FFF2-40B4-BE49-F238E27FC236}">
                  <a16:creationId xmlns:a16="http://schemas.microsoft.com/office/drawing/2014/main" id="{53FF918D-79D3-4F55-A68C-0DD5880DABD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0979150" y="5694363"/>
              <a:ext cx="1187450" cy="1149350"/>
            </a:xfrm>
            <a:custGeom>
              <a:avLst/>
              <a:gdLst/>
              <a:ahLst/>
              <a:cxnLst/>
              <a:rect l="0" t="0" r="r" b="b"/>
              <a:pathLst>
                <a:path w="250" h="242">
                  <a:moveTo>
                    <a:pt x="0" y="242"/>
                  </a:moveTo>
                  <a:cubicBezTo>
                    <a:pt x="88" y="166"/>
                    <a:pt x="172" y="85"/>
                    <a:pt x="250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4" name="Freeform 18">
              <a:extLst>
                <a:ext uri="{FF2B5EF4-FFF2-40B4-BE49-F238E27FC236}">
                  <a16:creationId xmlns:a16="http://schemas.microsoft.com/office/drawing/2014/main" id="{B9FC1440-933F-44FE-8D77-4827DD0F99A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84188" y="0"/>
              <a:ext cx="3421063" cy="6843713"/>
            </a:xfrm>
            <a:custGeom>
              <a:avLst/>
              <a:gdLst/>
              <a:ahLst/>
              <a:cxnLst/>
              <a:rect l="0" t="0" r="r" b="b"/>
              <a:pathLst>
                <a:path w="720" h="1440">
                  <a:moveTo>
                    <a:pt x="720" y="0"/>
                  </a:moveTo>
                  <a:cubicBezTo>
                    <a:pt x="316" y="282"/>
                    <a:pt x="0" y="1018"/>
                    <a:pt x="362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5" name="Freeform 19">
              <a:extLst>
                <a:ext uri="{FF2B5EF4-FFF2-40B4-BE49-F238E27FC236}">
                  <a16:creationId xmlns:a16="http://schemas.microsoft.com/office/drawing/2014/main" id="{0F67F308-A67C-4D2E-B081-59BB31D8EC5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1287125" y="6049963"/>
              <a:ext cx="879475" cy="793750"/>
            </a:xfrm>
            <a:custGeom>
              <a:avLst/>
              <a:gdLst/>
              <a:ahLst/>
              <a:cxnLst/>
              <a:rect l="0" t="0" r="r" b="b"/>
              <a:pathLst>
                <a:path w="185" h="167">
                  <a:moveTo>
                    <a:pt x="0" y="167"/>
                  </a:moveTo>
                  <a:cubicBezTo>
                    <a:pt x="63" y="114"/>
                    <a:pt x="125" y="58"/>
                    <a:pt x="185" y="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6" name="Freeform 20">
              <a:extLst>
                <a:ext uri="{FF2B5EF4-FFF2-40B4-BE49-F238E27FC236}">
                  <a16:creationId xmlns:a16="http://schemas.microsoft.com/office/drawing/2014/main" id="{80112F01-90EB-4AEC-A39C-5C6875FFB99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598488" y="0"/>
              <a:ext cx="2717800" cy="6843713"/>
            </a:xfrm>
            <a:custGeom>
              <a:avLst/>
              <a:gdLst/>
              <a:ahLst/>
              <a:cxnLst/>
              <a:rect l="0" t="0" r="r" b="b"/>
              <a:pathLst>
                <a:path w="572" h="1440">
                  <a:moveTo>
                    <a:pt x="572" y="0"/>
                  </a:moveTo>
                  <a:cubicBezTo>
                    <a:pt x="213" y="320"/>
                    <a:pt x="0" y="979"/>
                    <a:pt x="164" y="1440"/>
                  </a:cubicBezTo>
                </a:path>
              </a:pathLst>
            </a:custGeom>
            <a:noFill/>
            <a:ln w="12700" cap="flat">
              <a:solidFill>
                <a:schemeClr val="tx1">
                  <a:alpha val="20000"/>
                </a:schemeClr>
              </a:solidFill>
              <a:prstDash val="dashDot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7" name="Freeform 21">
              <a:extLst>
                <a:ext uri="{FF2B5EF4-FFF2-40B4-BE49-F238E27FC236}">
                  <a16:creationId xmlns:a16="http://schemas.microsoft.com/office/drawing/2014/main" id="{893F6B05-90EB-4C75-A0F0-C7247553BD8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61938" y="0"/>
              <a:ext cx="2944813" cy="6843713"/>
            </a:xfrm>
            <a:custGeom>
              <a:avLst/>
              <a:gdLst/>
              <a:ahLst/>
              <a:cxnLst/>
              <a:rect l="0" t="0" r="r" b="b"/>
              <a:pathLst>
                <a:path w="620" h="1440">
                  <a:moveTo>
                    <a:pt x="620" y="0"/>
                  </a:moveTo>
                  <a:cubicBezTo>
                    <a:pt x="248" y="325"/>
                    <a:pt x="0" y="960"/>
                    <a:pt x="186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lgDash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8" name="Freeform 22">
              <a:extLst>
                <a:ext uri="{FF2B5EF4-FFF2-40B4-BE49-F238E27FC236}">
                  <a16:creationId xmlns:a16="http://schemas.microsoft.com/office/drawing/2014/main" id="{227B563B-E0C0-4D81-966D-B5E2DBAAE8B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-417513" y="0"/>
              <a:ext cx="2403475" cy="6843713"/>
            </a:xfrm>
            <a:custGeom>
              <a:avLst/>
              <a:gdLst/>
              <a:ahLst/>
              <a:cxnLst/>
              <a:rect l="0" t="0" r="r" b="b"/>
              <a:pathLst>
                <a:path w="506" h="1440">
                  <a:moveTo>
                    <a:pt x="506" y="0"/>
                  </a:moveTo>
                  <a:cubicBezTo>
                    <a:pt x="109" y="356"/>
                    <a:pt x="0" y="943"/>
                    <a:pt x="171" y="1440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29" name="Freeform 23">
              <a:extLst>
                <a:ext uri="{FF2B5EF4-FFF2-40B4-BE49-F238E27FC236}">
                  <a16:creationId xmlns:a16="http://schemas.microsoft.com/office/drawing/2014/main" id="{130DF93D-D1FF-477A-BDCE-C8B01C3B476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9525"/>
              <a:ext cx="1771650" cy="3198813"/>
            </a:xfrm>
            <a:custGeom>
              <a:avLst/>
              <a:gdLst/>
              <a:ahLst/>
              <a:cxnLst/>
              <a:rect l="0" t="0" r="r" b="b"/>
              <a:pathLst>
                <a:path w="373" h="673">
                  <a:moveTo>
                    <a:pt x="373" y="0"/>
                  </a:moveTo>
                  <a:cubicBezTo>
                    <a:pt x="175" y="183"/>
                    <a:pt x="51" y="409"/>
                    <a:pt x="0" y="673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0" name="Freeform 24">
              <a:extLst>
                <a:ext uri="{FF2B5EF4-FFF2-40B4-BE49-F238E27FC236}">
                  <a16:creationId xmlns:a16="http://schemas.microsoft.com/office/drawing/2014/main" id="{44ED67A1-C6FE-4AC8-8473-11DAC03DCD3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4763" y="6016625"/>
              <a:ext cx="214313" cy="827088"/>
            </a:xfrm>
            <a:custGeom>
              <a:avLst/>
              <a:gdLst/>
              <a:ahLst/>
              <a:cxnLst/>
              <a:rect l="0" t="0" r="r" b="b"/>
              <a:pathLst>
                <a:path w="45" h="174">
                  <a:moveTo>
                    <a:pt x="0" y="0"/>
                  </a:moveTo>
                  <a:cubicBezTo>
                    <a:pt x="11" y="59"/>
                    <a:pt x="26" y="118"/>
                    <a:pt x="45" y="174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  <p:sp>
          <p:nvSpPr>
            <p:cNvPr id="31" name="Freeform 25">
              <a:extLst>
                <a:ext uri="{FF2B5EF4-FFF2-40B4-BE49-F238E27FC236}">
                  <a16:creationId xmlns:a16="http://schemas.microsoft.com/office/drawing/2014/main" id="{213A54F3-15FA-4C8F-8ABF-CE77E721965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14288" y="0"/>
              <a:ext cx="1562100" cy="2228850"/>
            </a:xfrm>
            <a:custGeom>
              <a:avLst/>
              <a:gdLst/>
              <a:ahLst/>
              <a:cxnLst/>
              <a:rect l="0" t="0" r="r" b="b"/>
              <a:pathLst>
                <a:path w="329" h="469">
                  <a:moveTo>
                    <a:pt x="329" y="0"/>
                  </a:moveTo>
                  <a:cubicBezTo>
                    <a:pt x="189" y="133"/>
                    <a:pt x="69" y="288"/>
                    <a:pt x="0" y="469"/>
                  </a:cubicBezTo>
                </a:path>
              </a:pathLst>
            </a:custGeom>
            <a:noFill/>
            <a:ln w="9525" cap="flat">
              <a:solidFill>
                <a:schemeClr val="tx1">
                  <a:alpha val="20000"/>
                </a:schemeClr>
              </a:solidFill>
              <a:prstDash val="solid"/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5F8A7F7F-DD1A-4F41-98AC-B9CE2A620C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800144" y="1699589"/>
            <a:ext cx="3674476" cy="3470421"/>
            <a:chOff x="697883" y="1816768"/>
            <a:chExt cx="3674476" cy="3470421"/>
          </a:xfrm>
        </p:grpSpPr>
        <p:sp>
          <p:nvSpPr>
            <p:cNvPr id="34" name="Rectangle 33">
              <a:extLst>
                <a:ext uri="{FF2B5EF4-FFF2-40B4-BE49-F238E27FC236}">
                  <a16:creationId xmlns:a16="http://schemas.microsoft.com/office/drawing/2014/main" id="{CEF47228-EB7C-4EBA-BE01-DA6CB241028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697883" y="1816768"/>
              <a:ext cx="3674476" cy="50292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5" name="Isosceles Triangle 22">
              <a:extLst>
                <a:ext uri="{FF2B5EF4-FFF2-40B4-BE49-F238E27FC236}">
                  <a16:creationId xmlns:a16="http://schemas.microsoft.com/office/drawing/2014/main" id="{3D2FD25A-EFFD-4F5C-9258-981F5907DE2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0800000">
              <a:off x="2380224" y="5014786"/>
              <a:ext cx="315988" cy="272403"/>
            </a:xfrm>
            <a:prstGeom prst="triangl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6" name="Rectangle 35">
              <a:extLst>
                <a:ext uri="{FF2B5EF4-FFF2-40B4-BE49-F238E27FC236}">
                  <a16:creationId xmlns:a16="http://schemas.microsoft.com/office/drawing/2014/main" id="{DCF573BC-A06F-4036-A3A8-9D07DDE6225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704075" y="2392840"/>
              <a:ext cx="3668284" cy="2624327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3388652-8742-1F4E-9FEC-0C93124B7B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877" y="2415322"/>
            <a:ext cx="3451730" cy="2399869"/>
          </a:xfrm>
        </p:spPr>
        <p:txBody>
          <a:bodyPr>
            <a:normAutofit/>
          </a:bodyPr>
          <a:lstStyle/>
          <a:p>
            <a:pPr algn="ctr"/>
            <a:r>
              <a:rPr lang="en-US" sz="4000">
                <a:solidFill>
                  <a:srgbClr val="FFFFFF"/>
                </a:solidFill>
              </a:rPr>
              <a:t>Top spending cut </a:t>
            </a:r>
            <a:r>
              <a:rPr lang="en-US" sz="4000" dirty="0">
                <a:solidFill>
                  <a:srgbClr val="FFFFFF"/>
                </a:solidFill>
              </a:rPr>
              <a:t>suggestions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20741D-AFCE-3B4D-94A5-0085529EBBB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20640" y="804672"/>
            <a:ext cx="6281928" cy="5248656"/>
          </a:xfrm>
        </p:spPr>
        <p:txBody>
          <a:bodyPr anchor="ctr">
            <a:no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400" dirty="0"/>
              <a:t>Redistrict/consolidate schools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Four-day week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Retirement incentive/buyout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Relocate central office/sell building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Improve bus maintenance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Stagger start times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Combine bus routes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Reevaluate administrative positions/combine jobs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Reduce paper/use technology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Maximize building capabilities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Utility usage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400" dirty="0"/>
              <a:t>Administrator salary freeze</a:t>
            </a:r>
          </a:p>
        </p:txBody>
      </p:sp>
    </p:spTree>
    <p:extLst>
      <p:ext uri="{BB962C8B-B14F-4D97-AF65-F5344CB8AC3E}">
        <p14:creationId xmlns:p14="http://schemas.microsoft.com/office/powerpoint/2010/main" val="42534953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51C8D1AD-7D9A-8245-96B1-681DBEAEF8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Phase One: $3,765,000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A71765-84E3-904D-8418-BF0255ACDF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Administrative costs: $450,000 total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$20,000 reduction in superintendent compensation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4.75% reduction in top central office administrators’ compensation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Realignment/absorption of administrative positions due to retirement, including reduction of four administrative positions</a:t>
            </a:r>
          </a:p>
          <a:p>
            <a:pPr marL="0" indent="0">
              <a:buNone/>
            </a:pPr>
            <a:endParaRPr lang="en-US" sz="24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712638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Phase One: $3,765,000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000" dirty="0">
                <a:solidFill>
                  <a:srgbClr val="000000"/>
                </a:solidFill>
              </a:rPr>
              <a:t>Alternative Education Transition Plan: $250,000 ($500,000 total savings, other half realized in Phase 2)</a:t>
            </a:r>
          </a:p>
          <a:p>
            <a:pPr lvl="1"/>
            <a:r>
              <a:rPr lang="en-US" sz="2000" dirty="0">
                <a:solidFill>
                  <a:srgbClr val="000000"/>
                </a:solidFill>
              </a:rPr>
              <a:t>Booker T. Washington High School and Vigo Virtual Success Academy hosts future alternative education programs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McLean Education Center staff will not lose their jobs—they will fill open positions</a:t>
            </a:r>
          </a:p>
          <a:p>
            <a:pPr lvl="2"/>
            <a:r>
              <a:rPr lang="en-US" dirty="0">
                <a:solidFill>
                  <a:srgbClr val="000000"/>
                </a:solidFill>
              </a:rPr>
              <a:t>McLean repurposed for IT, vacated space potentially used for office space, for-profit daycare, other uses as identified by board</a:t>
            </a:r>
          </a:p>
        </p:txBody>
      </p:sp>
    </p:spTree>
    <p:extLst>
      <p:ext uri="{BB962C8B-B14F-4D97-AF65-F5344CB8AC3E}">
        <p14:creationId xmlns:p14="http://schemas.microsoft.com/office/powerpoint/2010/main" val="7360005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Phase One: $3,765,000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Asset-based strategies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Eliminate take-home cars ($5,000)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Forego planned purchase of new truck/equipment ($75,000)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Reduce capital projects by $250,000</a:t>
            </a:r>
          </a:p>
          <a:p>
            <a:r>
              <a:rPr lang="en-US" sz="2400" dirty="0">
                <a:solidFill>
                  <a:srgbClr val="000000"/>
                </a:solidFill>
              </a:rPr>
              <a:t>Bus Replacement Plan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One year only: extend current replacement timetable and forego purchase next year ($1,500,000)</a:t>
            </a:r>
          </a:p>
          <a:p>
            <a:r>
              <a:rPr lang="en-US" sz="2400" dirty="0">
                <a:solidFill>
                  <a:srgbClr val="000000"/>
                </a:solidFill>
              </a:rPr>
              <a:t>Energy Conservation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District-level </a:t>
            </a:r>
            <a:r>
              <a:rPr lang="en-US" dirty="0" err="1">
                <a:solidFill>
                  <a:srgbClr val="000000"/>
                </a:solidFill>
              </a:rPr>
              <a:t>adminstrators</a:t>
            </a:r>
            <a:r>
              <a:rPr lang="en-US" dirty="0">
                <a:solidFill>
                  <a:srgbClr val="000000"/>
                </a:solidFill>
              </a:rPr>
              <a:t> audit building energy, prepare comparative report ($200,000)</a:t>
            </a:r>
          </a:p>
        </p:txBody>
      </p:sp>
    </p:spTree>
    <p:extLst>
      <p:ext uri="{BB962C8B-B14F-4D97-AF65-F5344CB8AC3E}">
        <p14:creationId xmlns:p14="http://schemas.microsoft.com/office/powerpoint/2010/main" val="4061561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90572" cy="6858000"/>
          </a:xfrm>
          <a:prstGeom prst="rect">
            <a:avLst/>
          </a:prstGeom>
          <a:gradFill>
            <a:gsLst>
              <a:gs pos="0">
                <a:schemeClr val="accent6">
                  <a:lumMod val="90000"/>
                </a:schemeClr>
              </a:gs>
              <a:gs pos="25000">
                <a:schemeClr val="accent6">
                  <a:lumMod val="90000"/>
                </a:schemeClr>
              </a:gs>
              <a:gs pos="94000">
                <a:schemeClr val="bg2">
                  <a:lumMod val="25000"/>
                </a:schemeClr>
              </a:gs>
              <a:gs pos="100000">
                <a:schemeClr val="bg2">
                  <a:lumMod val="25000"/>
                </a:schemeClr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445C9E4-ABF3-4C44-8EAE-2F39EA20C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US">
                <a:solidFill>
                  <a:srgbClr val="FFFFFF"/>
                </a:solidFill>
              </a:rPr>
              <a:t>Phase One: $3,765,000 (continued)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B05053-DFBA-A34E-ACA0-F9D4F9D807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US" sz="2400" dirty="0">
                <a:solidFill>
                  <a:srgbClr val="000000"/>
                </a:solidFill>
              </a:rPr>
              <a:t>Elementary School Consolidation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Create Elementary School Reduction Task Force (teachers, staff, administrators, residents)</a:t>
            </a:r>
          </a:p>
          <a:p>
            <a:pPr lvl="1"/>
            <a:r>
              <a:rPr lang="en-US" dirty="0">
                <a:solidFill>
                  <a:srgbClr val="000000"/>
                </a:solidFill>
              </a:rPr>
              <a:t>Consolidation in Phases 2 and 3</a:t>
            </a:r>
          </a:p>
        </p:txBody>
      </p:sp>
    </p:spTree>
    <p:extLst>
      <p:ext uri="{BB962C8B-B14F-4D97-AF65-F5344CB8AC3E}">
        <p14:creationId xmlns:p14="http://schemas.microsoft.com/office/powerpoint/2010/main" val="42733538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8E4880-5B26-EF4F-967E-63A56AA4B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While our land-based footprint is larger than our peers, we operate more elementary schools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70CFCD5C-BA87-964B-A29F-A06FC1FFB19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57219226"/>
              </p:ext>
            </p:extLst>
          </p:nvPr>
        </p:nvGraphicFramePr>
        <p:xfrm>
          <a:off x="838200" y="1825625"/>
          <a:ext cx="10515600" cy="4348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2103120">
                  <a:extLst>
                    <a:ext uri="{9D8B030D-6E8A-4147-A177-3AD203B41FA5}">
                      <a16:colId xmlns:a16="http://schemas.microsoft.com/office/drawing/2014/main" val="3050996767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3282487602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42849796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470929783"/>
                    </a:ext>
                  </a:extLst>
                </a:gridCol>
                <a:gridCol w="2103120">
                  <a:extLst>
                    <a:ext uri="{9D8B030D-6E8A-4147-A177-3AD203B41FA5}">
                      <a16:colId xmlns:a16="http://schemas.microsoft.com/office/drawing/2014/main" val="208133009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School Corporation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K-12 Enrollment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K-5 Enrollment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Students per Elem Building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Elementary School Buildings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3644378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Fort Wayne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28,488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13,735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429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3281903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IPS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25,428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14,077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565809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Evansville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21,995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10,106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628266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Hamilton 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21,599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9,611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565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6601502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South Bend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16,538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7,822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489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3675579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Perry </a:t>
                      </a:r>
                      <a:r>
                        <a:rPr lang="en-US" dirty="0" err="1"/>
                        <a:t>Twp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16,328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8,079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734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529853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MSD Wayne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16,406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7,460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678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679494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Carmel Clay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16,240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6,953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632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81724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MSD Lawrence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15,505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6,836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233413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Vigo County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14,341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6,880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382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8422454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2105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1115</Words>
  <Application>Microsoft Macintosh PowerPoint</Application>
  <PresentationFormat>Widescreen</PresentationFormat>
  <Paragraphs>191</Paragraphs>
  <Slides>21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5" baseType="lpstr">
      <vt:lpstr>Arial</vt:lpstr>
      <vt:lpstr>Calibri</vt:lpstr>
      <vt:lpstr>Calibri Light</vt:lpstr>
      <vt:lpstr>Office Theme</vt:lpstr>
      <vt:lpstr>Proposed Spending Cuts and Revenue Enhancement Strategy</vt:lpstr>
      <vt:lpstr>House Enrolled Act 1315 directed the Distressed Unit Appeals Board to establish fiscal and qualitative indicators </vt:lpstr>
      <vt:lpstr>Spending Cut Philosophy</vt:lpstr>
      <vt:lpstr>Top spending cut suggestions</vt:lpstr>
      <vt:lpstr>Phase One: $3,765,000</vt:lpstr>
      <vt:lpstr>Phase One: $3,765,000 (continued)</vt:lpstr>
      <vt:lpstr>Phase One: $3,765,000 (continued)</vt:lpstr>
      <vt:lpstr>Phase One: $3,765,000 (continued)</vt:lpstr>
      <vt:lpstr>While our land-based footprint is larger than our peers, we operate more elementary schools</vt:lpstr>
      <vt:lpstr>Phase One: $3,765,000 (continued)</vt:lpstr>
      <vt:lpstr>Phase One: $3,765,000 (continued)</vt:lpstr>
      <vt:lpstr>Phase Two: $1,690,000</vt:lpstr>
      <vt:lpstr>Phase Two: $1,690,000</vt:lpstr>
      <vt:lpstr>Phase Two: $1,690,000</vt:lpstr>
      <vt:lpstr>Phase Two: $1,690,000</vt:lpstr>
      <vt:lpstr>Phase Three: $1,555,000</vt:lpstr>
      <vt:lpstr>Phase Three: $1,555,000</vt:lpstr>
      <vt:lpstr>Phase Three: $1,555,000</vt:lpstr>
      <vt:lpstr>Summary of Key Spending Cuts</vt:lpstr>
      <vt:lpstr>Summary of Key Revenue Enhancement</vt:lpstr>
      <vt:lpstr>Spending Cut Philosophy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Proposed Spending Cuts and Revenue Enhancement Strategy</dc:title>
  <dc:creator>William Riley</dc:creator>
  <cp:lastModifiedBy>William Riley</cp:lastModifiedBy>
  <cp:revision>2</cp:revision>
  <cp:lastPrinted>2019-10-21T19:51:23Z</cp:lastPrinted>
  <dcterms:created xsi:type="dcterms:W3CDTF">2019-10-21T19:12:21Z</dcterms:created>
  <dcterms:modified xsi:type="dcterms:W3CDTF">2019-10-21T20:13:08Z</dcterms:modified>
</cp:coreProperties>
</file>