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8" r:id="rId12"/>
    <p:sldId id="266" r:id="rId13"/>
    <p:sldId id="267" r:id="rId14"/>
    <p:sldId id="268" r:id="rId15"/>
    <p:sldId id="269" r:id="rId16"/>
    <p:sldId id="270" r:id="rId17"/>
    <p:sldId id="271" r:id="rId18"/>
    <p:sldId id="274" r:id="rId19"/>
    <p:sldId id="275" r:id="rId20"/>
    <p:sldId id="276" r:id="rId21"/>
    <p:sldId id="277" r:id="rId22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111" d="100"/>
          <a:sy n="111" d="100"/>
        </p:scale>
        <p:origin x="55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705792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0CE6E4-5E58-0299-587B-0BAC1F213E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9476E88-11D0-A911-B1CF-98F1C3D177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0DB0506-0500-57AA-C782-66AD31D2DC9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293526-69D1-8D5A-20AD-120CF79F118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96705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052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366760" y="0"/>
            <a:ext cx="3822192" cy="6858000"/>
          </a:xfrm>
          <a:prstGeom prst="rect">
            <a:avLst/>
          </a:prstGeom>
          <a:solidFill>
            <a:srgbClr val="089B9B"/>
          </a:solidFill>
          <a:ln w="1270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6528816"/>
            <a:ext cx="8366760" cy="329184"/>
          </a:xfrm>
          <a:prstGeom prst="rect">
            <a:avLst/>
          </a:prstGeom>
          <a:solidFill>
            <a:srgbClr val="F5A42D"/>
          </a:solidFill>
          <a:ln w="12700">
            <a:solidFill>
              <a:srgbClr val="F5A42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 txBox="1"/>
          <p:nvPr/>
        </p:nvSpPr>
        <p:spPr>
          <a:xfrm>
            <a:off x="640080" y="868680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089B9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MONTGOMERY HOUSING PARTNERSHIP</a:t>
            </a:r>
            <a:endParaRPr lang="en-US" sz="1300" dirty="0"/>
          </a:p>
        </p:txBody>
      </p:sp>
      <p:sp>
        <p:nvSpPr>
          <p:cNvPr id="5" name="Text 3"/>
          <p:cNvSpPr txBox="1"/>
          <p:nvPr/>
        </p:nvSpPr>
        <p:spPr>
          <a:xfrm>
            <a:off x="640080" y="1874520"/>
            <a:ext cx="749808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5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Edinburgh House</a:t>
            </a:r>
            <a:endParaRPr lang="en-US" sz="5200" dirty="0"/>
          </a:p>
        </p:txBody>
      </p:sp>
      <p:sp>
        <p:nvSpPr>
          <p:cNvPr id="6" name="Text 4"/>
          <p:cNvSpPr txBox="1"/>
          <p:nvPr/>
        </p:nvSpPr>
        <p:spPr>
          <a:xfrm>
            <a:off x="640080" y="2697480"/>
            <a:ext cx="749808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5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Redevelopment</a:t>
            </a:r>
            <a:endParaRPr lang="en-US" sz="5200" dirty="0"/>
          </a:p>
        </p:txBody>
      </p:sp>
      <p:sp>
        <p:nvSpPr>
          <p:cNvPr id="7" name="Text 5"/>
          <p:cNvSpPr txBox="1"/>
          <p:nvPr/>
        </p:nvSpPr>
        <p:spPr>
          <a:xfrm>
            <a:off x="658368" y="3703320"/>
            <a:ext cx="7315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dirty="0">
                <a:solidFill>
                  <a:srgbClr val="CADDE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Community Meeting</a:t>
            </a:r>
            <a:endParaRPr lang="en-US" sz="2200" dirty="0"/>
          </a:p>
        </p:txBody>
      </p:sp>
      <p:sp>
        <p:nvSpPr>
          <p:cNvPr id="8" name="Text 6"/>
          <p:cNvSpPr txBox="1"/>
          <p:nvPr/>
        </p:nvSpPr>
        <p:spPr>
          <a:xfrm>
            <a:off x="658368" y="5806440"/>
            <a:ext cx="7498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CADDE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7513 Maple Avenue, Takoma Park, MD   |   September 2026</a:t>
            </a:r>
            <a:endParaRPr lang="en-US" sz="1300" dirty="0"/>
          </a:p>
        </p:txBody>
      </p:sp>
      <p:sp>
        <p:nvSpPr>
          <p:cNvPr id="9" name="Text 7"/>
          <p:cNvSpPr txBox="1"/>
          <p:nvPr/>
        </p:nvSpPr>
        <p:spPr>
          <a:xfrm>
            <a:off x="8366760" y="2148840"/>
            <a:ext cx="3822192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6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100%</a:t>
            </a:r>
            <a:endParaRPr lang="en-US" sz="6000" dirty="0"/>
          </a:p>
        </p:txBody>
      </p:sp>
      <p:sp>
        <p:nvSpPr>
          <p:cNvPr id="10" name="Text 8"/>
          <p:cNvSpPr txBox="1"/>
          <p:nvPr/>
        </p:nvSpPr>
        <p:spPr>
          <a:xfrm>
            <a:off x="8366760" y="3154680"/>
            <a:ext cx="382219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kern="0" spc="1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AFFORDABLE HOUSING</a:t>
            </a:r>
            <a:endParaRPr lang="en-US" sz="1400" dirty="0"/>
          </a:p>
        </p:txBody>
      </p:sp>
      <p:sp>
        <p:nvSpPr>
          <p:cNvPr id="11" name="Text 9"/>
          <p:cNvSpPr txBox="1"/>
          <p:nvPr/>
        </p:nvSpPr>
        <p:spPr>
          <a:xfrm>
            <a:off x="8732520" y="3749040"/>
            <a:ext cx="31089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i="1" dirty="0">
                <a:solidFill>
                  <a:srgbClr val="E4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MHP's mission - our promise to this community.</a:t>
            </a:r>
            <a:endParaRPr lang="en-US" sz="13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88952" cy="896112"/>
          </a:xfrm>
          <a:prstGeom prst="rect">
            <a:avLst/>
          </a:prstGeom>
          <a:solidFill>
            <a:srgbClr val="10526A"/>
          </a:solidFill>
          <a:ln w="12700">
            <a:solidFill>
              <a:srgbClr val="10526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896112"/>
            <a:ext cx="12188952" cy="54864"/>
          </a:xfrm>
          <a:prstGeom prst="rect">
            <a:avLst/>
          </a:prstGeom>
          <a:solidFill>
            <a:srgbClr val="089B9B"/>
          </a:solidFill>
          <a:ln w="1270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 txBox="1"/>
          <p:nvPr/>
        </p:nvSpPr>
        <p:spPr>
          <a:xfrm>
            <a:off x="457200" y="109728"/>
            <a:ext cx="11247120" cy="6766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WHAT WE'LL COVER TONIGHT</a:t>
            </a:r>
            <a:endParaRPr lang="en-US" sz="2500" dirty="0"/>
          </a:p>
        </p:txBody>
      </p:sp>
      <p:sp>
        <p:nvSpPr>
          <p:cNvPr id="5" name="Text 3"/>
          <p:cNvSpPr txBox="1"/>
          <p:nvPr/>
        </p:nvSpPr>
        <p:spPr>
          <a:xfrm>
            <a:off x="457200" y="1097280"/>
            <a:ext cx="112471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Our goals tonight: share where the project stands, hear your input, and answer your questions.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457200" y="1600200"/>
            <a:ext cx="11274552" cy="548640"/>
          </a:xfrm>
          <a:prstGeom prst="rect">
            <a:avLst/>
          </a:prstGeom>
          <a:solidFill>
            <a:srgbClr val="F4F6F7"/>
          </a:solidFill>
          <a:ln w="9525">
            <a:solidFill>
              <a:srgbClr val="E3E7E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Shape 5"/>
          <p:cNvSpPr/>
          <p:nvPr/>
        </p:nvSpPr>
        <p:spPr>
          <a:xfrm>
            <a:off x="603504" y="1700784"/>
            <a:ext cx="347472" cy="347472"/>
          </a:xfrm>
          <a:prstGeom prst="ellipse">
            <a:avLst/>
          </a:prstGeom>
          <a:solidFill>
            <a:srgbClr val="089B9B"/>
          </a:solidFill>
          <a:ln w="1270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 txBox="1"/>
          <p:nvPr/>
        </p:nvSpPr>
        <p:spPr>
          <a:xfrm>
            <a:off x="603504" y="1700784"/>
            <a:ext cx="34747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1500" dirty="0"/>
          </a:p>
        </p:txBody>
      </p:sp>
      <p:sp>
        <p:nvSpPr>
          <p:cNvPr id="9" name="Text 7"/>
          <p:cNvSpPr txBox="1"/>
          <p:nvPr/>
        </p:nvSpPr>
        <p:spPr>
          <a:xfrm>
            <a:off x="1143000" y="1600200"/>
            <a:ext cx="68580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052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Who we are &amp; why we're here</a:t>
            </a:r>
            <a:endParaRPr lang="en-US" sz="1450" dirty="0"/>
          </a:p>
        </p:txBody>
      </p:sp>
      <p:sp>
        <p:nvSpPr>
          <p:cNvPr id="10" name="Text 8"/>
          <p:cNvSpPr txBox="1"/>
          <p:nvPr/>
        </p:nvSpPr>
        <p:spPr>
          <a:xfrm>
            <a:off x="8046720" y="1600200"/>
            <a:ext cx="35661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200" i="1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Montgomery Housing Partnership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457200" y="2194560"/>
            <a:ext cx="11274552" cy="548640"/>
          </a:xfrm>
          <a:prstGeom prst="rect">
            <a:avLst/>
          </a:prstGeom>
          <a:solidFill>
            <a:srgbClr val="FFFFFF"/>
          </a:solidFill>
          <a:ln w="9525">
            <a:solidFill>
              <a:srgbClr val="E3E7E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" name="Shape 10"/>
          <p:cNvSpPr/>
          <p:nvPr/>
        </p:nvSpPr>
        <p:spPr>
          <a:xfrm>
            <a:off x="603504" y="2295144"/>
            <a:ext cx="347472" cy="347472"/>
          </a:xfrm>
          <a:prstGeom prst="ellipse">
            <a:avLst/>
          </a:prstGeom>
          <a:solidFill>
            <a:srgbClr val="089B9B"/>
          </a:solidFill>
          <a:ln w="1270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 txBox="1"/>
          <p:nvPr/>
        </p:nvSpPr>
        <p:spPr>
          <a:xfrm>
            <a:off x="603504" y="2295144"/>
            <a:ext cx="34747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1500" dirty="0"/>
          </a:p>
        </p:txBody>
      </p:sp>
      <p:sp>
        <p:nvSpPr>
          <p:cNvPr id="14" name="Text 12"/>
          <p:cNvSpPr txBox="1"/>
          <p:nvPr/>
        </p:nvSpPr>
        <p:spPr>
          <a:xfrm>
            <a:off x="1143000" y="2194560"/>
            <a:ext cx="68580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052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project: history &amp; the case for redevelopment</a:t>
            </a:r>
            <a:endParaRPr lang="en-US" sz="1450" dirty="0"/>
          </a:p>
        </p:txBody>
      </p:sp>
      <p:sp>
        <p:nvSpPr>
          <p:cNvPr id="15" name="Text 13"/>
          <p:cNvSpPr txBox="1"/>
          <p:nvPr/>
        </p:nvSpPr>
        <p:spPr>
          <a:xfrm>
            <a:off x="8046720" y="2194560"/>
            <a:ext cx="35661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200" i="1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Montgomery Housing Partnership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457200" y="2788920"/>
            <a:ext cx="11274552" cy="548640"/>
          </a:xfrm>
          <a:prstGeom prst="rect">
            <a:avLst/>
          </a:prstGeom>
          <a:solidFill>
            <a:srgbClr val="F4F6F7"/>
          </a:solidFill>
          <a:ln w="9525">
            <a:solidFill>
              <a:srgbClr val="E3E7E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Shape 15"/>
          <p:cNvSpPr/>
          <p:nvPr/>
        </p:nvSpPr>
        <p:spPr>
          <a:xfrm>
            <a:off x="603504" y="2889504"/>
            <a:ext cx="347472" cy="347472"/>
          </a:xfrm>
          <a:prstGeom prst="ellipse">
            <a:avLst/>
          </a:prstGeom>
          <a:solidFill>
            <a:srgbClr val="089B9B"/>
          </a:solidFill>
          <a:ln w="1270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8" name="Text 16"/>
          <p:cNvSpPr txBox="1"/>
          <p:nvPr/>
        </p:nvSpPr>
        <p:spPr>
          <a:xfrm>
            <a:off x="603504" y="2889504"/>
            <a:ext cx="34747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1500" dirty="0"/>
          </a:p>
        </p:txBody>
      </p:sp>
      <p:sp>
        <p:nvSpPr>
          <p:cNvPr id="19" name="Text 17"/>
          <p:cNvSpPr txBox="1"/>
          <p:nvPr/>
        </p:nvSpPr>
        <p:spPr>
          <a:xfrm>
            <a:off x="1143000" y="2788920"/>
            <a:ext cx="68580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052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Building design &amp; massing</a:t>
            </a:r>
            <a:endParaRPr lang="en-US" sz="1450" dirty="0"/>
          </a:p>
        </p:txBody>
      </p:sp>
      <p:sp>
        <p:nvSpPr>
          <p:cNvPr id="20" name="Text 18"/>
          <p:cNvSpPr txBox="1"/>
          <p:nvPr/>
        </p:nvSpPr>
        <p:spPr>
          <a:xfrm>
            <a:off x="8046720" y="2788920"/>
            <a:ext cx="35661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200" i="1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Hickok Cole  ·  Architect</a:t>
            </a:r>
            <a:endParaRPr lang="en-US" sz="1200" dirty="0"/>
          </a:p>
        </p:txBody>
      </p:sp>
      <p:sp>
        <p:nvSpPr>
          <p:cNvPr id="21" name="Shape 19"/>
          <p:cNvSpPr/>
          <p:nvPr/>
        </p:nvSpPr>
        <p:spPr>
          <a:xfrm>
            <a:off x="457200" y="3383280"/>
            <a:ext cx="11274552" cy="548640"/>
          </a:xfrm>
          <a:prstGeom prst="rect">
            <a:avLst/>
          </a:prstGeom>
          <a:solidFill>
            <a:srgbClr val="FFFFFF"/>
          </a:solidFill>
          <a:ln w="9525">
            <a:solidFill>
              <a:srgbClr val="E3E7E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2" name="Shape 20"/>
          <p:cNvSpPr/>
          <p:nvPr/>
        </p:nvSpPr>
        <p:spPr>
          <a:xfrm>
            <a:off x="603504" y="3483864"/>
            <a:ext cx="347472" cy="347472"/>
          </a:xfrm>
          <a:prstGeom prst="ellipse">
            <a:avLst/>
          </a:prstGeom>
          <a:solidFill>
            <a:srgbClr val="089B9B"/>
          </a:solidFill>
          <a:ln w="1270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3" name="Text 21"/>
          <p:cNvSpPr txBox="1"/>
          <p:nvPr/>
        </p:nvSpPr>
        <p:spPr>
          <a:xfrm>
            <a:off x="603504" y="3483864"/>
            <a:ext cx="34747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1500" dirty="0"/>
          </a:p>
        </p:txBody>
      </p:sp>
      <p:sp>
        <p:nvSpPr>
          <p:cNvPr id="24" name="Text 22"/>
          <p:cNvSpPr txBox="1"/>
          <p:nvPr/>
        </p:nvSpPr>
        <p:spPr>
          <a:xfrm>
            <a:off x="1143000" y="3383280"/>
            <a:ext cx="68580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052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Zoning &amp; setbacks</a:t>
            </a:r>
            <a:endParaRPr lang="en-US" sz="1450" dirty="0"/>
          </a:p>
        </p:txBody>
      </p:sp>
      <p:sp>
        <p:nvSpPr>
          <p:cNvPr id="25" name="Text 23"/>
          <p:cNvSpPr txBox="1"/>
          <p:nvPr/>
        </p:nvSpPr>
        <p:spPr>
          <a:xfrm>
            <a:off x="8046720" y="3383280"/>
            <a:ext cx="35661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200" i="1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Lerch, Early &amp; Brewer  ·  Land Use Counsel</a:t>
            </a:r>
            <a:endParaRPr lang="en-US" sz="1200" dirty="0"/>
          </a:p>
        </p:txBody>
      </p:sp>
      <p:sp>
        <p:nvSpPr>
          <p:cNvPr id="26" name="Shape 24"/>
          <p:cNvSpPr/>
          <p:nvPr/>
        </p:nvSpPr>
        <p:spPr>
          <a:xfrm>
            <a:off x="457200" y="3977640"/>
            <a:ext cx="11274552" cy="548640"/>
          </a:xfrm>
          <a:prstGeom prst="rect">
            <a:avLst/>
          </a:prstGeom>
          <a:solidFill>
            <a:srgbClr val="F4F6F7"/>
          </a:solidFill>
          <a:ln w="9525">
            <a:solidFill>
              <a:srgbClr val="E3E7E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7" name="Shape 25"/>
          <p:cNvSpPr/>
          <p:nvPr/>
        </p:nvSpPr>
        <p:spPr>
          <a:xfrm>
            <a:off x="603504" y="4078224"/>
            <a:ext cx="347472" cy="347472"/>
          </a:xfrm>
          <a:prstGeom prst="ellipse">
            <a:avLst/>
          </a:prstGeom>
          <a:solidFill>
            <a:srgbClr val="089B9B"/>
          </a:solidFill>
          <a:ln w="1270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8" name="Text 26"/>
          <p:cNvSpPr txBox="1"/>
          <p:nvPr/>
        </p:nvSpPr>
        <p:spPr>
          <a:xfrm>
            <a:off x="603504" y="4078224"/>
            <a:ext cx="34747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1500" dirty="0"/>
          </a:p>
        </p:txBody>
      </p:sp>
      <p:sp>
        <p:nvSpPr>
          <p:cNvPr id="29" name="Text 27"/>
          <p:cNvSpPr txBox="1"/>
          <p:nvPr/>
        </p:nvSpPr>
        <p:spPr>
          <a:xfrm>
            <a:off x="1143000" y="3977640"/>
            <a:ext cx="68580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052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Site &amp; environment: stormwater &amp; trees</a:t>
            </a:r>
            <a:endParaRPr lang="en-US" sz="1450" dirty="0"/>
          </a:p>
        </p:txBody>
      </p:sp>
      <p:sp>
        <p:nvSpPr>
          <p:cNvPr id="30" name="Text 28"/>
          <p:cNvSpPr txBox="1"/>
          <p:nvPr/>
        </p:nvSpPr>
        <p:spPr>
          <a:xfrm>
            <a:off x="8046720" y="3977640"/>
            <a:ext cx="35661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200" i="1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MHG  ·  Civil Engineer</a:t>
            </a:r>
            <a:endParaRPr lang="en-US" sz="1200" dirty="0"/>
          </a:p>
        </p:txBody>
      </p:sp>
      <p:sp>
        <p:nvSpPr>
          <p:cNvPr id="36" name="Shape 34"/>
          <p:cNvSpPr/>
          <p:nvPr/>
        </p:nvSpPr>
        <p:spPr>
          <a:xfrm>
            <a:off x="429768" y="4631177"/>
            <a:ext cx="11274552" cy="548640"/>
          </a:xfrm>
          <a:prstGeom prst="rect">
            <a:avLst/>
          </a:prstGeom>
          <a:solidFill>
            <a:srgbClr val="F4F6F7"/>
          </a:solidFill>
          <a:ln w="9525">
            <a:solidFill>
              <a:srgbClr val="E3E7E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7" name="Shape 35"/>
          <p:cNvSpPr/>
          <p:nvPr/>
        </p:nvSpPr>
        <p:spPr>
          <a:xfrm>
            <a:off x="576072" y="4731761"/>
            <a:ext cx="347472" cy="347472"/>
          </a:xfrm>
          <a:prstGeom prst="ellipse">
            <a:avLst/>
          </a:prstGeom>
          <a:solidFill>
            <a:srgbClr val="089B9B"/>
          </a:solidFill>
          <a:ln w="1270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8" name="Text 36"/>
          <p:cNvSpPr txBox="1"/>
          <p:nvPr/>
        </p:nvSpPr>
        <p:spPr>
          <a:xfrm>
            <a:off x="576072" y="4731761"/>
            <a:ext cx="34747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cs typeface="Arial" pitchFamily="34" charset="-120"/>
              </a:rPr>
              <a:t>6</a:t>
            </a:r>
            <a:endParaRPr lang="en-US" sz="1500" dirty="0"/>
          </a:p>
        </p:txBody>
      </p:sp>
      <p:sp>
        <p:nvSpPr>
          <p:cNvPr id="39" name="Text 37"/>
          <p:cNvSpPr txBox="1"/>
          <p:nvPr/>
        </p:nvSpPr>
        <p:spPr>
          <a:xfrm>
            <a:off x="1115568" y="4631177"/>
            <a:ext cx="68580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052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Our commitment to current residents</a:t>
            </a:r>
            <a:endParaRPr lang="en-US" sz="1450" dirty="0"/>
          </a:p>
        </p:txBody>
      </p:sp>
      <p:sp>
        <p:nvSpPr>
          <p:cNvPr id="40" name="Text 38"/>
          <p:cNvSpPr txBox="1"/>
          <p:nvPr/>
        </p:nvSpPr>
        <p:spPr>
          <a:xfrm>
            <a:off x="8019288" y="4631177"/>
            <a:ext cx="35661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200" i="1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Montgomery Housing Partnership</a:t>
            </a:r>
            <a:endParaRPr lang="en-US" sz="1200" dirty="0"/>
          </a:p>
        </p:txBody>
      </p:sp>
      <p:sp>
        <p:nvSpPr>
          <p:cNvPr id="41" name="Shape 39"/>
          <p:cNvSpPr/>
          <p:nvPr/>
        </p:nvSpPr>
        <p:spPr>
          <a:xfrm>
            <a:off x="429768" y="5225537"/>
            <a:ext cx="11274552" cy="548640"/>
          </a:xfrm>
          <a:prstGeom prst="rect">
            <a:avLst/>
          </a:prstGeom>
          <a:solidFill>
            <a:srgbClr val="FFFFFF"/>
          </a:solidFill>
          <a:ln w="9525">
            <a:solidFill>
              <a:srgbClr val="E3E7E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2" name="Shape 40"/>
          <p:cNvSpPr/>
          <p:nvPr/>
        </p:nvSpPr>
        <p:spPr>
          <a:xfrm>
            <a:off x="576072" y="5326121"/>
            <a:ext cx="347472" cy="347472"/>
          </a:xfrm>
          <a:prstGeom prst="ellipse">
            <a:avLst/>
          </a:prstGeom>
          <a:solidFill>
            <a:srgbClr val="089B9B"/>
          </a:solidFill>
          <a:ln w="1270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3" name="Text 41"/>
          <p:cNvSpPr txBox="1"/>
          <p:nvPr/>
        </p:nvSpPr>
        <p:spPr>
          <a:xfrm>
            <a:off x="576072" y="5326121"/>
            <a:ext cx="34747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cs typeface="Arial" pitchFamily="34" charset="-120"/>
              </a:rPr>
              <a:t>7</a:t>
            </a:r>
            <a:endParaRPr lang="en-US" sz="1500" dirty="0"/>
          </a:p>
        </p:txBody>
      </p:sp>
      <p:sp>
        <p:nvSpPr>
          <p:cNvPr id="44" name="Text 42"/>
          <p:cNvSpPr txBox="1"/>
          <p:nvPr/>
        </p:nvSpPr>
        <p:spPr>
          <a:xfrm>
            <a:off x="1115568" y="5225537"/>
            <a:ext cx="68580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052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Small-group discussion, share-out &amp; next steps</a:t>
            </a:r>
            <a:endParaRPr lang="en-US" sz="1450" dirty="0"/>
          </a:p>
        </p:txBody>
      </p:sp>
      <p:sp>
        <p:nvSpPr>
          <p:cNvPr id="45" name="Text 43"/>
          <p:cNvSpPr txBox="1"/>
          <p:nvPr/>
        </p:nvSpPr>
        <p:spPr>
          <a:xfrm>
            <a:off x="8019288" y="5225537"/>
            <a:ext cx="35661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200" i="1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All</a:t>
            </a:r>
            <a:endParaRPr lang="en-US" sz="1200" dirty="0"/>
          </a:p>
        </p:txBody>
      </p:sp>
      <p:sp>
        <p:nvSpPr>
          <p:cNvPr id="46" name="Text 44"/>
          <p:cNvSpPr txBox="1"/>
          <p:nvPr/>
        </p:nvSpPr>
        <p:spPr>
          <a:xfrm>
            <a:off x="457200" y="6455664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Montgomery Housing Partnership</a:t>
            </a:r>
            <a:r>
              <a:rPr lang="en-US" sz="900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  |   Edinburgh House Redevelopment   |   mhpartners.org</a:t>
            </a:r>
            <a:endParaRPr lang="en-US" sz="900" dirty="0"/>
          </a:p>
        </p:txBody>
      </p:sp>
      <p:sp>
        <p:nvSpPr>
          <p:cNvPr id="47" name="Text 45"/>
          <p:cNvSpPr txBox="1"/>
          <p:nvPr/>
        </p:nvSpPr>
        <p:spPr>
          <a:xfrm>
            <a:off x="11247120" y="6455664"/>
            <a:ext cx="502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9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88952" cy="896112"/>
          </a:xfrm>
          <a:prstGeom prst="rect">
            <a:avLst/>
          </a:prstGeom>
          <a:solidFill>
            <a:srgbClr val="10526A"/>
          </a:solidFill>
          <a:ln w="12700">
            <a:solidFill>
              <a:srgbClr val="10526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896112"/>
            <a:ext cx="12188952" cy="54864"/>
          </a:xfrm>
          <a:prstGeom prst="rect">
            <a:avLst/>
          </a:prstGeom>
          <a:solidFill>
            <a:srgbClr val="089B9B"/>
          </a:solidFill>
          <a:ln w="1270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 txBox="1"/>
          <p:nvPr/>
        </p:nvSpPr>
        <p:spPr>
          <a:xfrm>
            <a:off x="457200" y="109728"/>
            <a:ext cx="11247120" cy="6766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WHO IS MONTGOMERY HOUSING PARTNERSHIP?</a:t>
            </a:r>
            <a:endParaRPr lang="en-US" sz="2500" dirty="0"/>
          </a:p>
        </p:txBody>
      </p:sp>
      <p:sp>
        <p:nvSpPr>
          <p:cNvPr id="5" name="Text 3"/>
          <p:cNvSpPr txBox="1"/>
          <p:nvPr/>
        </p:nvSpPr>
        <p:spPr>
          <a:xfrm>
            <a:off x="457200" y="1078992"/>
            <a:ext cx="112471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089B9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nonprofit developer and neighbor whose only mission is affordable housing.</a:t>
            </a:r>
            <a:endParaRPr lang="en-US" sz="1500" dirty="0"/>
          </a:p>
        </p:txBody>
      </p:sp>
      <p:sp>
        <p:nvSpPr>
          <p:cNvPr id="6" name="Shape 4"/>
          <p:cNvSpPr/>
          <p:nvPr/>
        </p:nvSpPr>
        <p:spPr>
          <a:xfrm>
            <a:off x="457200" y="1691640"/>
            <a:ext cx="6720840" cy="932688"/>
          </a:xfrm>
          <a:prstGeom prst="roundRect">
            <a:avLst>
              <a:gd name="adj" fmla="val 4902"/>
            </a:avLst>
          </a:prstGeom>
          <a:solidFill>
            <a:srgbClr val="F4F6F7"/>
          </a:solidFill>
          <a:ln w="9525">
            <a:solidFill>
              <a:srgbClr val="E3E7E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Shape 5"/>
          <p:cNvSpPr/>
          <p:nvPr/>
        </p:nvSpPr>
        <p:spPr>
          <a:xfrm>
            <a:off x="457200" y="1691640"/>
            <a:ext cx="82296" cy="932688"/>
          </a:xfrm>
          <a:prstGeom prst="rect">
            <a:avLst/>
          </a:prstGeom>
          <a:solidFill>
            <a:srgbClr val="089B9B"/>
          </a:solidFill>
          <a:ln w="1270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 txBox="1"/>
          <p:nvPr/>
        </p:nvSpPr>
        <p:spPr>
          <a:xfrm>
            <a:off x="685800" y="1801368"/>
            <a:ext cx="63093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052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Founded in 1989</a:t>
            </a:r>
            <a:endParaRPr lang="en-US" sz="1600" dirty="0"/>
          </a:p>
        </p:txBody>
      </p:sp>
      <p:sp>
        <p:nvSpPr>
          <p:cNvPr id="9" name="Text 7"/>
          <p:cNvSpPr txBox="1"/>
          <p:nvPr/>
        </p:nvSpPr>
        <p:spPr>
          <a:xfrm>
            <a:off x="685800" y="2148840"/>
            <a:ext cx="630936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35+ years creating and preserving affordable homes across the region.</a:t>
            </a:r>
            <a:endParaRPr lang="en-US" sz="1250" dirty="0"/>
          </a:p>
        </p:txBody>
      </p:sp>
      <p:sp>
        <p:nvSpPr>
          <p:cNvPr id="10" name="Shape 8"/>
          <p:cNvSpPr/>
          <p:nvPr/>
        </p:nvSpPr>
        <p:spPr>
          <a:xfrm>
            <a:off x="457200" y="2752344"/>
            <a:ext cx="6720840" cy="932688"/>
          </a:xfrm>
          <a:prstGeom prst="roundRect">
            <a:avLst>
              <a:gd name="adj" fmla="val 4902"/>
            </a:avLst>
          </a:prstGeom>
          <a:solidFill>
            <a:srgbClr val="F4F6F7"/>
          </a:solidFill>
          <a:ln w="9525">
            <a:solidFill>
              <a:srgbClr val="E3E7E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" name="Shape 9"/>
          <p:cNvSpPr/>
          <p:nvPr/>
        </p:nvSpPr>
        <p:spPr>
          <a:xfrm>
            <a:off x="457200" y="2752344"/>
            <a:ext cx="82296" cy="932688"/>
          </a:xfrm>
          <a:prstGeom prst="rect">
            <a:avLst/>
          </a:prstGeom>
          <a:solidFill>
            <a:srgbClr val="089B9B"/>
          </a:solidFill>
          <a:ln w="1270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" name="Text 10"/>
          <p:cNvSpPr txBox="1"/>
          <p:nvPr/>
        </p:nvSpPr>
        <p:spPr>
          <a:xfrm>
            <a:off x="685800" y="2862072"/>
            <a:ext cx="63093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052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501(c)(3) nonprofit</a:t>
            </a:r>
            <a:endParaRPr lang="en-US" sz="1600" dirty="0"/>
          </a:p>
        </p:txBody>
      </p:sp>
      <p:sp>
        <p:nvSpPr>
          <p:cNvPr id="13" name="Text 11"/>
          <p:cNvSpPr txBox="1"/>
          <p:nvPr/>
        </p:nvSpPr>
        <p:spPr>
          <a:xfrm>
            <a:off x="685800" y="3209544"/>
            <a:ext cx="630936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Mission-driven, with a diverse community board - no profit motive in this project.</a:t>
            </a:r>
            <a:endParaRPr lang="en-US" sz="1250" dirty="0"/>
          </a:p>
        </p:txBody>
      </p:sp>
      <p:sp>
        <p:nvSpPr>
          <p:cNvPr id="14" name="Shape 12"/>
          <p:cNvSpPr/>
          <p:nvPr/>
        </p:nvSpPr>
        <p:spPr>
          <a:xfrm>
            <a:off x="457200" y="3813048"/>
            <a:ext cx="6720840" cy="932688"/>
          </a:xfrm>
          <a:prstGeom prst="roundRect">
            <a:avLst>
              <a:gd name="adj" fmla="val 4902"/>
            </a:avLst>
          </a:prstGeom>
          <a:solidFill>
            <a:srgbClr val="F4F6F7"/>
          </a:solidFill>
          <a:ln w="9525">
            <a:solidFill>
              <a:srgbClr val="E3E7E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" name="Shape 13"/>
          <p:cNvSpPr/>
          <p:nvPr/>
        </p:nvSpPr>
        <p:spPr>
          <a:xfrm>
            <a:off x="457200" y="3813048"/>
            <a:ext cx="82296" cy="932688"/>
          </a:xfrm>
          <a:prstGeom prst="rect">
            <a:avLst/>
          </a:prstGeom>
          <a:solidFill>
            <a:srgbClr val="089B9B"/>
          </a:solidFill>
          <a:ln w="1270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6" name="Text 14"/>
          <p:cNvSpPr txBox="1"/>
          <p:nvPr/>
        </p:nvSpPr>
        <p:spPr>
          <a:xfrm>
            <a:off x="685800" y="3922776"/>
            <a:ext cx="63093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052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Nearly 3,250 affordable homes</a:t>
            </a:r>
            <a:endParaRPr lang="en-US" sz="1600" dirty="0"/>
          </a:p>
        </p:txBody>
      </p:sp>
      <p:sp>
        <p:nvSpPr>
          <p:cNvPr id="17" name="Text 15"/>
          <p:cNvSpPr txBox="1"/>
          <p:nvPr/>
        </p:nvSpPr>
        <p:spPr>
          <a:xfrm>
            <a:off x="685800" y="4270248"/>
            <a:ext cx="630936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Owned and managed across Montgomery County and beyond.</a:t>
            </a:r>
            <a:endParaRPr lang="en-US" sz="1250" dirty="0"/>
          </a:p>
        </p:txBody>
      </p:sp>
      <p:sp>
        <p:nvSpPr>
          <p:cNvPr id="18" name="Shape 16"/>
          <p:cNvSpPr/>
          <p:nvPr/>
        </p:nvSpPr>
        <p:spPr>
          <a:xfrm>
            <a:off x="457200" y="4873752"/>
            <a:ext cx="6720840" cy="932688"/>
          </a:xfrm>
          <a:prstGeom prst="roundRect">
            <a:avLst>
              <a:gd name="adj" fmla="val 4902"/>
            </a:avLst>
          </a:prstGeom>
          <a:solidFill>
            <a:srgbClr val="F4F6F7"/>
          </a:solidFill>
          <a:ln w="9525">
            <a:solidFill>
              <a:srgbClr val="E3E7E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9" name="Shape 17"/>
          <p:cNvSpPr/>
          <p:nvPr/>
        </p:nvSpPr>
        <p:spPr>
          <a:xfrm>
            <a:off x="457200" y="4873752"/>
            <a:ext cx="82296" cy="932688"/>
          </a:xfrm>
          <a:prstGeom prst="rect">
            <a:avLst/>
          </a:prstGeom>
          <a:solidFill>
            <a:srgbClr val="089B9B"/>
          </a:solidFill>
          <a:ln w="1270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0" name="Text 18"/>
          <p:cNvSpPr txBox="1"/>
          <p:nvPr/>
        </p:nvSpPr>
        <p:spPr>
          <a:xfrm>
            <a:off x="685800" y="4983480"/>
            <a:ext cx="63093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052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Our mission</a:t>
            </a:r>
            <a:endParaRPr lang="en-US" sz="1600" dirty="0"/>
          </a:p>
        </p:txBody>
      </p:sp>
      <p:sp>
        <p:nvSpPr>
          <p:cNvPr id="21" name="Text 19"/>
          <p:cNvSpPr txBox="1"/>
          <p:nvPr/>
        </p:nvSpPr>
        <p:spPr>
          <a:xfrm>
            <a:off x="685800" y="5330952"/>
            <a:ext cx="630936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To preserve and expand access to quality affordable housing.</a:t>
            </a:r>
            <a:endParaRPr lang="en-US" sz="1250" dirty="0"/>
          </a:p>
        </p:txBody>
      </p:sp>
      <p:sp>
        <p:nvSpPr>
          <p:cNvPr id="22" name="Shape 20"/>
          <p:cNvSpPr/>
          <p:nvPr/>
        </p:nvSpPr>
        <p:spPr>
          <a:xfrm>
            <a:off x="7406640" y="1691640"/>
            <a:ext cx="4325112" cy="4297680"/>
          </a:xfrm>
          <a:prstGeom prst="roundRect">
            <a:avLst>
              <a:gd name="adj" fmla="val 1277"/>
            </a:avLst>
          </a:prstGeom>
          <a:solidFill>
            <a:srgbClr val="10526A"/>
          </a:solidFill>
          <a:ln w="12700">
            <a:solidFill>
              <a:srgbClr val="10526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3" name="Text 21"/>
          <p:cNvSpPr txBox="1"/>
          <p:nvPr/>
        </p:nvSpPr>
        <p:spPr>
          <a:xfrm>
            <a:off x="7589520" y="1874520"/>
            <a:ext cx="395935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kern="0" spc="100" dirty="0">
                <a:solidFill>
                  <a:srgbClr val="089B9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HERE IN TAKOMA PARK</a:t>
            </a:r>
            <a:endParaRPr lang="en-US" sz="1400" dirty="0"/>
          </a:p>
        </p:txBody>
      </p:sp>
      <p:sp>
        <p:nvSpPr>
          <p:cNvPr id="24" name="Text 22"/>
          <p:cNvSpPr txBox="1"/>
          <p:nvPr/>
        </p:nvSpPr>
        <p:spPr>
          <a:xfrm>
            <a:off x="7589520" y="2331720"/>
            <a:ext cx="14173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4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30+</a:t>
            </a:r>
            <a:endParaRPr lang="en-US" sz="4000" dirty="0"/>
          </a:p>
        </p:txBody>
      </p:sp>
      <p:sp>
        <p:nvSpPr>
          <p:cNvPr id="25" name="Text 23"/>
          <p:cNvSpPr txBox="1"/>
          <p:nvPr/>
        </p:nvSpPr>
        <p:spPr>
          <a:xfrm>
            <a:off x="9052560" y="2331720"/>
            <a:ext cx="249631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50" dirty="0">
                <a:solidFill>
                  <a:srgbClr val="CADDE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years serving the community</a:t>
            </a:r>
            <a:endParaRPr lang="en-US" sz="1250" dirty="0"/>
          </a:p>
        </p:txBody>
      </p:sp>
      <p:sp>
        <p:nvSpPr>
          <p:cNvPr id="26" name="Text 24"/>
          <p:cNvSpPr txBox="1"/>
          <p:nvPr/>
        </p:nvSpPr>
        <p:spPr>
          <a:xfrm>
            <a:off x="7589520" y="3291840"/>
            <a:ext cx="14173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4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563</a:t>
            </a:r>
            <a:endParaRPr lang="en-US" sz="4000" dirty="0"/>
          </a:p>
        </p:txBody>
      </p:sp>
      <p:sp>
        <p:nvSpPr>
          <p:cNvPr id="27" name="Text 25"/>
          <p:cNvSpPr txBox="1"/>
          <p:nvPr/>
        </p:nvSpPr>
        <p:spPr>
          <a:xfrm>
            <a:off x="9052560" y="3291840"/>
            <a:ext cx="249631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50" dirty="0">
                <a:solidFill>
                  <a:srgbClr val="CADDE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affordable homes in Takoma Park</a:t>
            </a:r>
            <a:endParaRPr lang="en-US" sz="1250" dirty="0"/>
          </a:p>
        </p:txBody>
      </p:sp>
      <p:sp>
        <p:nvSpPr>
          <p:cNvPr id="28" name="Text 26"/>
          <p:cNvSpPr txBox="1"/>
          <p:nvPr/>
        </p:nvSpPr>
        <p:spPr>
          <a:xfrm>
            <a:off x="7589520" y="4251960"/>
            <a:ext cx="14173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4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</a:t>
            </a:r>
            <a:endParaRPr lang="en-US" sz="4000" dirty="0"/>
          </a:p>
        </p:txBody>
      </p:sp>
      <p:sp>
        <p:nvSpPr>
          <p:cNvPr id="29" name="Text 27"/>
          <p:cNvSpPr txBox="1"/>
          <p:nvPr/>
        </p:nvSpPr>
        <p:spPr>
          <a:xfrm>
            <a:off x="9052560" y="4251960"/>
            <a:ext cx="249631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50" dirty="0">
                <a:solidFill>
                  <a:srgbClr val="CADDE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properties we own in Takoma Park</a:t>
            </a:r>
            <a:endParaRPr lang="en-US" sz="1250" dirty="0"/>
          </a:p>
        </p:txBody>
      </p:sp>
      <p:sp>
        <p:nvSpPr>
          <p:cNvPr id="30" name="Text 28"/>
          <p:cNvSpPr txBox="1"/>
          <p:nvPr/>
        </p:nvSpPr>
        <p:spPr>
          <a:xfrm>
            <a:off x="7589520" y="5120640"/>
            <a:ext cx="395935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200" i="1" dirty="0">
                <a:solidFill>
                  <a:srgbClr val="E4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We have owned Edinburgh House since 1995. We are part of this neighborhood, and we are here for the long term - invested in this community's future alongside you.</a:t>
            </a:r>
            <a:endParaRPr lang="en-US" sz="1200" dirty="0"/>
          </a:p>
        </p:txBody>
      </p:sp>
      <p:sp>
        <p:nvSpPr>
          <p:cNvPr id="31" name="Text 29"/>
          <p:cNvSpPr txBox="1"/>
          <p:nvPr/>
        </p:nvSpPr>
        <p:spPr>
          <a:xfrm>
            <a:off x="457200" y="6455664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Montgomery Housing Partnership</a:t>
            </a:r>
            <a:r>
              <a:rPr lang="en-US" sz="900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  |   Edinburgh House Redevelopment   |   mhpartners.org</a:t>
            </a:r>
            <a:endParaRPr lang="en-US" sz="900" dirty="0"/>
          </a:p>
        </p:txBody>
      </p:sp>
      <p:sp>
        <p:nvSpPr>
          <p:cNvPr id="32" name="Text 30"/>
          <p:cNvSpPr txBox="1"/>
          <p:nvPr/>
        </p:nvSpPr>
        <p:spPr>
          <a:xfrm>
            <a:off x="11247120" y="6455664"/>
            <a:ext cx="502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9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88952" cy="896112"/>
          </a:xfrm>
          <a:prstGeom prst="rect">
            <a:avLst/>
          </a:prstGeom>
          <a:solidFill>
            <a:srgbClr val="10526A"/>
          </a:solidFill>
          <a:ln w="12700">
            <a:solidFill>
              <a:srgbClr val="10526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896112"/>
            <a:ext cx="12188952" cy="54864"/>
          </a:xfrm>
          <a:prstGeom prst="rect">
            <a:avLst/>
          </a:prstGeom>
          <a:solidFill>
            <a:srgbClr val="089B9B"/>
          </a:solidFill>
          <a:ln w="1270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 txBox="1"/>
          <p:nvPr/>
        </p:nvSpPr>
        <p:spPr>
          <a:xfrm>
            <a:off x="457200" y="109728"/>
            <a:ext cx="11247120" cy="6766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OUR MISSION: THREE PILLARS</a:t>
            </a:r>
            <a:endParaRPr lang="en-US" sz="2500" dirty="0"/>
          </a:p>
        </p:txBody>
      </p:sp>
      <p:sp>
        <p:nvSpPr>
          <p:cNvPr id="5" name="Text 3"/>
          <p:cNvSpPr txBox="1"/>
          <p:nvPr/>
        </p:nvSpPr>
        <p:spPr>
          <a:xfrm>
            <a:off x="457200" y="1097280"/>
            <a:ext cx="112471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Everything we do fits within three commitments to the people and neighborhoods we serve.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457200" y="1783080"/>
            <a:ext cx="3611880" cy="4160520"/>
          </a:xfrm>
          <a:prstGeom prst="roundRect">
            <a:avLst>
              <a:gd name="adj" fmla="val 1519"/>
            </a:avLst>
          </a:prstGeom>
          <a:solidFill>
            <a:srgbClr val="F4F6F7"/>
          </a:solidFill>
          <a:ln w="9525">
            <a:solidFill>
              <a:srgbClr val="E3E7E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Shape 5"/>
          <p:cNvSpPr/>
          <p:nvPr/>
        </p:nvSpPr>
        <p:spPr>
          <a:xfrm>
            <a:off x="457200" y="1783080"/>
            <a:ext cx="3611880" cy="960120"/>
          </a:xfrm>
          <a:prstGeom prst="roundRect">
            <a:avLst>
              <a:gd name="adj" fmla="val 5714"/>
            </a:avLst>
          </a:prstGeom>
          <a:solidFill>
            <a:srgbClr val="089B9B"/>
          </a:solidFill>
          <a:ln w="1270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Shape 6"/>
          <p:cNvSpPr/>
          <p:nvPr/>
        </p:nvSpPr>
        <p:spPr>
          <a:xfrm>
            <a:off x="457200" y="2286000"/>
            <a:ext cx="3611880" cy="457200"/>
          </a:xfrm>
          <a:prstGeom prst="rect">
            <a:avLst/>
          </a:prstGeom>
          <a:solidFill>
            <a:srgbClr val="089B9B"/>
          </a:solidFill>
          <a:ln w="1270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Shape 7"/>
          <p:cNvSpPr/>
          <p:nvPr/>
        </p:nvSpPr>
        <p:spPr>
          <a:xfrm>
            <a:off x="1879092" y="3017520"/>
            <a:ext cx="768096" cy="768096"/>
          </a:xfrm>
          <a:prstGeom prst="ellipse">
            <a:avLst/>
          </a:prstGeom>
          <a:solidFill>
            <a:srgbClr val="FFFFFF"/>
          </a:solidFill>
          <a:ln w="2540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 txBox="1"/>
          <p:nvPr/>
        </p:nvSpPr>
        <p:spPr>
          <a:xfrm>
            <a:off x="1879092" y="3017520"/>
            <a:ext cx="768096" cy="7680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089B9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3000" dirty="0"/>
          </a:p>
        </p:txBody>
      </p:sp>
      <p:sp>
        <p:nvSpPr>
          <p:cNvPr id="11" name="Text 9"/>
          <p:cNvSpPr txBox="1"/>
          <p:nvPr/>
        </p:nvSpPr>
        <p:spPr>
          <a:xfrm>
            <a:off x="594360" y="1892808"/>
            <a:ext cx="33375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Housing People</a:t>
            </a:r>
            <a:endParaRPr lang="en-US" sz="1700" dirty="0"/>
          </a:p>
        </p:txBody>
      </p:sp>
      <p:sp>
        <p:nvSpPr>
          <p:cNvPr id="12" name="Text 10"/>
          <p:cNvSpPr txBox="1"/>
          <p:nvPr/>
        </p:nvSpPr>
        <p:spPr>
          <a:xfrm>
            <a:off x="713232" y="4023360"/>
            <a:ext cx="3099816" cy="1737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25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Acquiring, building, and managing quality affordable housing - nearly 3,250 homes - preserving and expanding access for low- and moderate-income residents.</a:t>
            </a:r>
            <a:endParaRPr lang="en-US" sz="1250" dirty="0"/>
          </a:p>
        </p:txBody>
      </p:sp>
      <p:sp>
        <p:nvSpPr>
          <p:cNvPr id="13" name="Shape 11"/>
          <p:cNvSpPr/>
          <p:nvPr/>
        </p:nvSpPr>
        <p:spPr>
          <a:xfrm>
            <a:off x="4288536" y="1783080"/>
            <a:ext cx="3611880" cy="4160520"/>
          </a:xfrm>
          <a:prstGeom prst="roundRect">
            <a:avLst>
              <a:gd name="adj" fmla="val 1519"/>
            </a:avLst>
          </a:prstGeom>
          <a:solidFill>
            <a:srgbClr val="F4F6F7"/>
          </a:solidFill>
          <a:ln w="9525">
            <a:solidFill>
              <a:srgbClr val="E3E7E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4" name="Shape 12"/>
          <p:cNvSpPr/>
          <p:nvPr/>
        </p:nvSpPr>
        <p:spPr>
          <a:xfrm>
            <a:off x="4288536" y="1783080"/>
            <a:ext cx="3611880" cy="960120"/>
          </a:xfrm>
          <a:prstGeom prst="roundRect">
            <a:avLst>
              <a:gd name="adj" fmla="val 5714"/>
            </a:avLst>
          </a:prstGeom>
          <a:solidFill>
            <a:srgbClr val="10526A"/>
          </a:solidFill>
          <a:ln w="12700">
            <a:solidFill>
              <a:srgbClr val="10526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" name="Shape 13"/>
          <p:cNvSpPr/>
          <p:nvPr/>
        </p:nvSpPr>
        <p:spPr>
          <a:xfrm>
            <a:off x="4288536" y="2286000"/>
            <a:ext cx="3611880" cy="457200"/>
          </a:xfrm>
          <a:prstGeom prst="rect">
            <a:avLst/>
          </a:prstGeom>
          <a:solidFill>
            <a:srgbClr val="10526A"/>
          </a:solidFill>
          <a:ln w="12700">
            <a:solidFill>
              <a:srgbClr val="10526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6" name="Shape 14"/>
          <p:cNvSpPr/>
          <p:nvPr/>
        </p:nvSpPr>
        <p:spPr>
          <a:xfrm>
            <a:off x="5710428" y="3017520"/>
            <a:ext cx="768096" cy="768096"/>
          </a:xfrm>
          <a:prstGeom prst="ellipse">
            <a:avLst/>
          </a:prstGeom>
          <a:solidFill>
            <a:srgbClr val="FFFFFF"/>
          </a:solidFill>
          <a:ln w="25400">
            <a:solidFill>
              <a:srgbClr val="10526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 txBox="1"/>
          <p:nvPr/>
        </p:nvSpPr>
        <p:spPr>
          <a:xfrm>
            <a:off x="5710428" y="3017520"/>
            <a:ext cx="768096" cy="7680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1052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3000" dirty="0"/>
          </a:p>
        </p:txBody>
      </p:sp>
      <p:sp>
        <p:nvSpPr>
          <p:cNvPr id="18" name="Text 16"/>
          <p:cNvSpPr txBox="1"/>
          <p:nvPr/>
        </p:nvSpPr>
        <p:spPr>
          <a:xfrm>
            <a:off x="4425696" y="1892808"/>
            <a:ext cx="33375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Empowering Families</a:t>
            </a:r>
            <a:endParaRPr lang="en-US" sz="1700" dirty="0"/>
          </a:p>
        </p:txBody>
      </p:sp>
      <p:sp>
        <p:nvSpPr>
          <p:cNvPr id="19" name="Text 17"/>
          <p:cNvSpPr txBox="1"/>
          <p:nvPr/>
        </p:nvSpPr>
        <p:spPr>
          <a:xfrm>
            <a:off x="4544568" y="4023360"/>
            <a:ext cx="3099816" cy="1737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25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Community life programs serving 400+ children: Play &amp; Learn preschool, homework club, GATOR for elementary students, and FLOW for teens - closing learning gaps.</a:t>
            </a:r>
            <a:endParaRPr lang="en-US" sz="1250" dirty="0"/>
          </a:p>
        </p:txBody>
      </p:sp>
      <p:sp>
        <p:nvSpPr>
          <p:cNvPr id="20" name="Shape 18"/>
          <p:cNvSpPr/>
          <p:nvPr/>
        </p:nvSpPr>
        <p:spPr>
          <a:xfrm>
            <a:off x="8119872" y="1783080"/>
            <a:ext cx="3611880" cy="4160520"/>
          </a:xfrm>
          <a:prstGeom prst="roundRect">
            <a:avLst>
              <a:gd name="adj" fmla="val 1519"/>
            </a:avLst>
          </a:prstGeom>
          <a:solidFill>
            <a:srgbClr val="F4F6F7"/>
          </a:solidFill>
          <a:ln w="9525">
            <a:solidFill>
              <a:srgbClr val="E3E7E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1" name="Shape 19"/>
          <p:cNvSpPr/>
          <p:nvPr/>
        </p:nvSpPr>
        <p:spPr>
          <a:xfrm>
            <a:off x="8119872" y="1783080"/>
            <a:ext cx="3611880" cy="960120"/>
          </a:xfrm>
          <a:prstGeom prst="roundRect">
            <a:avLst>
              <a:gd name="adj" fmla="val 5714"/>
            </a:avLst>
          </a:prstGeom>
          <a:solidFill>
            <a:srgbClr val="F5A42D"/>
          </a:solidFill>
          <a:ln w="12700">
            <a:solidFill>
              <a:srgbClr val="F5A42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2" name="Shape 20"/>
          <p:cNvSpPr/>
          <p:nvPr/>
        </p:nvSpPr>
        <p:spPr>
          <a:xfrm>
            <a:off x="8119872" y="2286000"/>
            <a:ext cx="3611880" cy="457200"/>
          </a:xfrm>
          <a:prstGeom prst="rect">
            <a:avLst/>
          </a:prstGeom>
          <a:solidFill>
            <a:srgbClr val="F5A42D"/>
          </a:solidFill>
          <a:ln w="12700">
            <a:solidFill>
              <a:srgbClr val="F5A42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3" name="Shape 21"/>
          <p:cNvSpPr/>
          <p:nvPr/>
        </p:nvSpPr>
        <p:spPr>
          <a:xfrm>
            <a:off x="9541764" y="3017520"/>
            <a:ext cx="768096" cy="768096"/>
          </a:xfrm>
          <a:prstGeom prst="ellipse">
            <a:avLst/>
          </a:prstGeom>
          <a:solidFill>
            <a:srgbClr val="FFFFFF"/>
          </a:solidFill>
          <a:ln w="25400">
            <a:solidFill>
              <a:srgbClr val="F5A42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4" name="Text 22"/>
          <p:cNvSpPr txBox="1"/>
          <p:nvPr/>
        </p:nvSpPr>
        <p:spPr>
          <a:xfrm>
            <a:off x="9541764" y="3017520"/>
            <a:ext cx="768096" cy="7680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F5A42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3000" dirty="0"/>
          </a:p>
        </p:txBody>
      </p:sp>
      <p:sp>
        <p:nvSpPr>
          <p:cNvPr id="25" name="Text 23"/>
          <p:cNvSpPr txBox="1"/>
          <p:nvPr/>
        </p:nvSpPr>
        <p:spPr>
          <a:xfrm>
            <a:off x="8257032" y="1892808"/>
            <a:ext cx="33375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1052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Strengthening Neighborhoods</a:t>
            </a:r>
            <a:endParaRPr lang="en-US" sz="1700" dirty="0"/>
          </a:p>
        </p:txBody>
      </p:sp>
      <p:sp>
        <p:nvSpPr>
          <p:cNvPr id="26" name="Text 24"/>
          <p:cNvSpPr txBox="1"/>
          <p:nvPr/>
        </p:nvSpPr>
        <p:spPr>
          <a:xfrm>
            <a:off x="8375904" y="4023360"/>
            <a:ext cx="3099816" cy="1737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25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Resident services, food and healthcare outreach, career counseling, and financial resources that build stable, vital communities.</a:t>
            </a:r>
            <a:endParaRPr lang="en-US" sz="1250" dirty="0"/>
          </a:p>
        </p:txBody>
      </p:sp>
      <p:sp>
        <p:nvSpPr>
          <p:cNvPr id="27" name="Text 25"/>
          <p:cNvSpPr txBox="1"/>
          <p:nvPr/>
        </p:nvSpPr>
        <p:spPr>
          <a:xfrm>
            <a:off x="457200" y="6455664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Montgomery Housing Partnership</a:t>
            </a:r>
            <a:r>
              <a:rPr lang="en-US" sz="900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  |   Edinburgh House Redevelopment   |   mhpartners.org</a:t>
            </a:r>
            <a:endParaRPr lang="en-US" sz="900" dirty="0"/>
          </a:p>
        </p:txBody>
      </p:sp>
      <p:sp>
        <p:nvSpPr>
          <p:cNvPr id="28" name="Text 26"/>
          <p:cNvSpPr txBox="1"/>
          <p:nvPr/>
        </p:nvSpPr>
        <p:spPr>
          <a:xfrm>
            <a:off x="11247120" y="6455664"/>
            <a:ext cx="502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9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88952" cy="896112"/>
          </a:xfrm>
          <a:prstGeom prst="rect">
            <a:avLst/>
          </a:prstGeom>
          <a:solidFill>
            <a:srgbClr val="10526A"/>
          </a:solidFill>
          <a:ln w="12700">
            <a:solidFill>
              <a:srgbClr val="10526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896112"/>
            <a:ext cx="12188952" cy="54864"/>
          </a:xfrm>
          <a:prstGeom prst="rect">
            <a:avLst/>
          </a:prstGeom>
          <a:solidFill>
            <a:srgbClr val="089B9B"/>
          </a:solidFill>
          <a:ln w="1270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 txBox="1"/>
          <p:nvPr/>
        </p:nvSpPr>
        <p:spPr>
          <a:xfrm>
            <a:off x="457200" y="109728"/>
            <a:ext cx="11247120" cy="6766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WHY EDINBURGH HOUSE NEEDS TO CHANGE</a:t>
            </a:r>
            <a:endParaRPr lang="en-US" sz="2500" dirty="0"/>
          </a:p>
        </p:txBody>
      </p:sp>
      <p:sp>
        <p:nvSpPr>
          <p:cNvPr id="5" name="Text 3"/>
          <p:cNvSpPr txBox="1"/>
          <p:nvPr/>
        </p:nvSpPr>
        <p:spPr>
          <a:xfrm>
            <a:off x="457200" y="1097280"/>
            <a:ext cx="112471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We want to be straightforward with you about the challenges the building is facing.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457200" y="1691640"/>
            <a:ext cx="11274552" cy="1170432"/>
          </a:xfrm>
          <a:prstGeom prst="roundRect">
            <a:avLst>
              <a:gd name="adj" fmla="val 3906"/>
            </a:avLst>
          </a:prstGeom>
          <a:solidFill>
            <a:srgbClr val="F4F6F7"/>
          </a:solidFill>
          <a:ln w="9525">
            <a:solidFill>
              <a:srgbClr val="E3E7E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Shape 5"/>
          <p:cNvSpPr/>
          <p:nvPr/>
        </p:nvSpPr>
        <p:spPr>
          <a:xfrm>
            <a:off x="457200" y="1691640"/>
            <a:ext cx="109728" cy="1170432"/>
          </a:xfrm>
          <a:prstGeom prst="rect">
            <a:avLst/>
          </a:prstGeom>
          <a:solidFill>
            <a:srgbClr val="F5A42D"/>
          </a:solidFill>
          <a:ln w="12700">
            <a:solidFill>
              <a:srgbClr val="F5A42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 txBox="1"/>
          <p:nvPr/>
        </p:nvSpPr>
        <p:spPr>
          <a:xfrm>
            <a:off x="777240" y="1837944"/>
            <a:ext cx="1060704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1052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Aging building systems</a:t>
            </a:r>
            <a:endParaRPr lang="en-US" sz="1800" dirty="0"/>
          </a:p>
        </p:txBody>
      </p:sp>
      <p:sp>
        <p:nvSpPr>
          <p:cNvPr id="9" name="Text 7"/>
          <p:cNvSpPr txBox="1"/>
          <p:nvPr/>
        </p:nvSpPr>
        <p:spPr>
          <a:xfrm>
            <a:off x="777240" y="2221992"/>
            <a:ext cx="106984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Plumbing, elevators, and other key systems are old and failing. Even with constant repairs, they are reaching the end of their useful life - affecting day-to-day comfort and safety.</a:t>
            </a:r>
            <a:endParaRPr lang="en-US" sz="1350" dirty="0"/>
          </a:p>
        </p:txBody>
      </p:sp>
      <p:sp>
        <p:nvSpPr>
          <p:cNvPr id="10" name="Shape 8"/>
          <p:cNvSpPr/>
          <p:nvPr/>
        </p:nvSpPr>
        <p:spPr>
          <a:xfrm>
            <a:off x="457200" y="3008376"/>
            <a:ext cx="11274552" cy="1170432"/>
          </a:xfrm>
          <a:prstGeom prst="roundRect">
            <a:avLst>
              <a:gd name="adj" fmla="val 3906"/>
            </a:avLst>
          </a:prstGeom>
          <a:solidFill>
            <a:srgbClr val="F4F6F7"/>
          </a:solidFill>
          <a:ln w="9525">
            <a:solidFill>
              <a:srgbClr val="E3E7E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" name="Shape 9"/>
          <p:cNvSpPr/>
          <p:nvPr/>
        </p:nvSpPr>
        <p:spPr>
          <a:xfrm>
            <a:off x="457200" y="3008376"/>
            <a:ext cx="109728" cy="1170432"/>
          </a:xfrm>
          <a:prstGeom prst="rect">
            <a:avLst/>
          </a:prstGeom>
          <a:solidFill>
            <a:srgbClr val="F5A42D"/>
          </a:solidFill>
          <a:ln w="12700">
            <a:solidFill>
              <a:srgbClr val="F5A42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" name="Text 10"/>
          <p:cNvSpPr txBox="1"/>
          <p:nvPr/>
        </p:nvSpPr>
        <p:spPr>
          <a:xfrm>
            <a:off x="777240" y="3154680"/>
            <a:ext cx="1060704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1052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Financial reality</a:t>
            </a:r>
            <a:endParaRPr lang="en-US" sz="1800" dirty="0"/>
          </a:p>
        </p:txBody>
      </p:sp>
      <p:sp>
        <p:nvSpPr>
          <p:cNvPr id="13" name="Text 11"/>
          <p:cNvSpPr txBox="1"/>
          <p:nvPr/>
        </p:nvSpPr>
        <p:spPr>
          <a:xfrm>
            <a:off x="777240" y="3538728"/>
            <a:ext cx="106984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Repair costs are outpacing what affordable rents can cover. Without a long-term solution, MHP cannot maintain a safe building and keep rents affordable.</a:t>
            </a:r>
            <a:endParaRPr lang="en-US" sz="1350" dirty="0"/>
          </a:p>
        </p:txBody>
      </p:sp>
      <p:sp>
        <p:nvSpPr>
          <p:cNvPr id="14" name="Shape 12"/>
          <p:cNvSpPr/>
          <p:nvPr/>
        </p:nvSpPr>
        <p:spPr>
          <a:xfrm>
            <a:off x="457200" y="4325112"/>
            <a:ext cx="11274552" cy="1170432"/>
          </a:xfrm>
          <a:prstGeom prst="roundRect">
            <a:avLst>
              <a:gd name="adj" fmla="val 3906"/>
            </a:avLst>
          </a:prstGeom>
          <a:solidFill>
            <a:srgbClr val="F4F6F7"/>
          </a:solidFill>
          <a:ln w="9525">
            <a:solidFill>
              <a:srgbClr val="E3E7E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" name="Shape 13"/>
          <p:cNvSpPr/>
          <p:nvPr/>
        </p:nvSpPr>
        <p:spPr>
          <a:xfrm>
            <a:off x="457200" y="4325112"/>
            <a:ext cx="109728" cy="1170432"/>
          </a:xfrm>
          <a:prstGeom prst="rect">
            <a:avLst/>
          </a:prstGeom>
          <a:solidFill>
            <a:srgbClr val="F5A42D"/>
          </a:solidFill>
          <a:ln w="12700">
            <a:solidFill>
              <a:srgbClr val="F5A42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6" name="Text 14"/>
          <p:cNvSpPr txBox="1"/>
          <p:nvPr/>
        </p:nvSpPr>
        <p:spPr>
          <a:xfrm>
            <a:off x="777240" y="4471416"/>
            <a:ext cx="1060704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1052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Opportunity to do more and efficiency</a:t>
            </a:r>
            <a:endParaRPr lang="en-US" sz="1800" dirty="0"/>
          </a:p>
        </p:txBody>
      </p:sp>
      <p:sp>
        <p:nvSpPr>
          <p:cNvPr id="17" name="Text 15"/>
          <p:cNvSpPr txBox="1"/>
          <p:nvPr/>
        </p:nvSpPr>
        <p:spPr>
          <a:xfrm>
            <a:off x="777240" y="4855464"/>
            <a:ext cx="106984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Our goal as an organization is to provide high-quality affordable housing. Nowadays it’s very difficult and inefficient to staff and operate a 45-unit property</a:t>
            </a:r>
          </a:p>
          <a:p>
            <a:pPr marL="0" indent="0">
              <a:buNone/>
            </a:pPr>
            <a:r>
              <a:rPr lang="en-US" sz="135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</a:p>
        </p:txBody>
      </p:sp>
      <p:sp>
        <p:nvSpPr>
          <p:cNvPr id="18" name="Text 16"/>
          <p:cNvSpPr txBox="1"/>
          <p:nvPr/>
        </p:nvSpPr>
        <p:spPr>
          <a:xfrm>
            <a:off x="457200" y="5989320"/>
            <a:ext cx="1127455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i="1" dirty="0">
                <a:solidFill>
                  <a:srgbClr val="089B9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Doing nothing is not an option - but whatever we do, our commitment to this community remains the same.</a:t>
            </a:r>
            <a:endParaRPr lang="en-US" sz="1400" dirty="0"/>
          </a:p>
        </p:txBody>
      </p:sp>
      <p:sp>
        <p:nvSpPr>
          <p:cNvPr id="19" name="Text 17"/>
          <p:cNvSpPr txBox="1"/>
          <p:nvPr/>
        </p:nvSpPr>
        <p:spPr>
          <a:xfrm>
            <a:off x="457200" y="6455664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Montgomery Housing Partnership</a:t>
            </a:r>
            <a:r>
              <a:rPr lang="en-US" sz="900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  |   Edinburgh House Redevelopment   |   mhpartners.org</a:t>
            </a:r>
            <a:endParaRPr lang="en-US" sz="900" dirty="0"/>
          </a:p>
        </p:txBody>
      </p:sp>
      <p:sp>
        <p:nvSpPr>
          <p:cNvPr id="20" name="Text 18"/>
          <p:cNvSpPr txBox="1"/>
          <p:nvPr/>
        </p:nvSpPr>
        <p:spPr>
          <a:xfrm>
            <a:off x="11247120" y="6455664"/>
            <a:ext cx="502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9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88952" cy="896112"/>
          </a:xfrm>
          <a:prstGeom prst="rect">
            <a:avLst/>
          </a:prstGeom>
          <a:solidFill>
            <a:srgbClr val="10526A"/>
          </a:solidFill>
          <a:ln w="12700">
            <a:solidFill>
              <a:srgbClr val="10526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896112"/>
            <a:ext cx="12188952" cy="54864"/>
          </a:xfrm>
          <a:prstGeom prst="rect">
            <a:avLst/>
          </a:prstGeom>
          <a:solidFill>
            <a:srgbClr val="089B9B"/>
          </a:solidFill>
          <a:ln w="1270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 txBox="1"/>
          <p:nvPr/>
        </p:nvSpPr>
        <p:spPr>
          <a:xfrm>
            <a:off x="457200" y="109728"/>
            <a:ext cx="11247120" cy="6766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OUR ANALYSIS: WEIGHING THE OPTIONS</a:t>
            </a:r>
            <a:endParaRPr lang="en-US" sz="2500" dirty="0"/>
          </a:p>
        </p:txBody>
      </p:sp>
      <p:sp>
        <p:nvSpPr>
          <p:cNvPr id="5" name="Text 3"/>
          <p:cNvSpPr txBox="1"/>
          <p:nvPr/>
        </p:nvSpPr>
        <p:spPr>
          <a:xfrm>
            <a:off x="457200" y="1097280"/>
            <a:ext cx="112471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MHP's real estate team rigorously studied several paths for Edinburgh House - from targeted repairs to full redevelopment.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457200" y="1645920"/>
            <a:ext cx="11274552" cy="1463040"/>
          </a:xfrm>
          <a:prstGeom prst="roundRect">
            <a:avLst>
              <a:gd name="adj" fmla="val 3125"/>
            </a:avLst>
          </a:prstGeom>
          <a:solidFill>
            <a:srgbClr val="F4F6F7"/>
          </a:solidFill>
          <a:ln w="9525">
            <a:solidFill>
              <a:srgbClr val="E3E7E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 txBox="1"/>
          <p:nvPr/>
        </p:nvSpPr>
        <p:spPr>
          <a:xfrm>
            <a:off x="731520" y="1792224"/>
            <a:ext cx="1828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OPTION A</a:t>
            </a:r>
            <a:endParaRPr lang="en-US" sz="1300" dirty="0"/>
          </a:p>
        </p:txBody>
      </p:sp>
      <p:sp>
        <p:nvSpPr>
          <p:cNvPr id="8" name="Text 6"/>
          <p:cNvSpPr txBox="1"/>
          <p:nvPr/>
        </p:nvSpPr>
        <p:spPr>
          <a:xfrm>
            <a:off x="731520" y="2103120"/>
            <a:ext cx="5120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052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Minimal Repairs</a:t>
            </a:r>
            <a:endParaRPr lang="en-US" sz="2000" dirty="0"/>
          </a:p>
        </p:txBody>
      </p:sp>
      <p:sp>
        <p:nvSpPr>
          <p:cNvPr id="9" name="Text 7"/>
          <p:cNvSpPr txBox="1"/>
          <p:nvPr/>
        </p:nvSpPr>
        <p:spPr>
          <a:xfrm>
            <a:off x="731520" y="2560320"/>
            <a:ext cx="77724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Targeted fixes only. Does not achieve long-term viability.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9052560" y="2121408"/>
            <a:ext cx="2468880" cy="512064"/>
          </a:xfrm>
          <a:prstGeom prst="roundRect">
            <a:avLst>
              <a:gd name="adj" fmla="val 50000"/>
            </a:avLst>
          </a:prstGeom>
          <a:solidFill>
            <a:srgbClr val="656666"/>
          </a:solidFill>
          <a:ln w="12700">
            <a:solidFill>
              <a:srgbClr val="65666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 txBox="1"/>
          <p:nvPr/>
        </p:nvSpPr>
        <p:spPr>
          <a:xfrm>
            <a:off x="9052560" y="2121408"/>
            <a:ext cx="246888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Not viable</a:t>
            </a:r>
            <a:endParaRPr lang="en-US" sz="1300" dirty="0"/>
          </a:p>
        </p:txBody>
      </p:sp>
      <p:sp>
        <p:nvSpPr>
          <p:cNvPr id="12" name="Shape 10"/>
          <p:cNvSpPr/>
          <p:nvPr/>
        </p:nvSpPr>
        <p:spPr>
          <a:xfrm>
            <a:off x="457200" y="3200400"/>
            <a:ext cx="11274552" cy="1463040"/>
          </a:xfrm>
          <a:prstGeom prst="roundRect">
            <a:avLst>
              <a:gd name="adj" fmla="val 3125"/>
            </a:avLst>
          </a:prstGeom>
          <a:solidFill>
            <a:srgbClr val="F4F6F7"/>
          </a:solidFill>
          <a:ln w="9525">
            <a:solidFill>
              <a:srgbClr val="E3E7E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 txBox="1"/>
          <p:nvPr/>
        </p:nvSpPr>
        <p:spPr>
          <a:xfrm>
            <a:off x="731520" y="3346704"/>
            <a:ext cx="1828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OPTION B</a:t>
            </a:r>
            <a:endParaRPr lang="en-US" sz="1300" dirty="0"/>
          </a:p>
        </p:txBody>
      </p:sp>
      <p:sp>
        <p:nvSpPr>
          <p:cNvPr id="14" name="Text 12"/>
          <p:cNvSpPr txBox="1"/>
          <p:nvPr/>
        </p:nvSpPr>
        <p:spPr>
          <a:xfrm>
            <a:off x="731520" y="3657600"/>
            <a:ext cx="5120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052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Substantial Rehabilitation</a:t>
            </a:r>
            <a:endParaRPr lang="en-US" sz="2000" dirty="0"/>
          </a:p>
        </p:txBody>
      </p:sp>
      <p:sp>
        <p:nvSpPr>
          <p:cNvPr id="15" name="Text 13"/>
          <p:cNvSpPr txBox="1"/>
          <p:nvPr/>
        </p:nvSpPr>
        <p:spPr>
          <a:xfrm>
            <a:off x="731520" y="4114800"/>
            <a:ext cx="77724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Renovating the existing building would still require full resident relocation and major construction - while adding no new affordable homes.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9052560" y="3675888"/>
            <a:ext cx="2468880" cy="512064"/>
          </a:xfrm>
          <a:prstGeom prst="roundRect">
            <a:avLst>
              <a:gd name="adj" fmla="val 50000"/>
            </a:avLst>
          </a:prstGeom>
          <a:solidFill>
            <a:srgbClr val="656666"/>
          </a:solidFill>
          <a:ln w="12700">
            <a:solidFill>
              <a:srgbClr val="65666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 txBox="1"/>
          <p:nvPr/>
        </p:nvSpPr>
        <p:spPr>
          <a:xfrm>
            <a:off x="9052560" y="3675888"/>
            <a:ext cx="246888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Does not meet the need</a:t>
            </a:r>
            <a:endParaRPr lang="en-US" sz="1300" dirty="0"/>
          </a:p>
        </p:txBody>
      </p:sp>
      <p:sp>
        <p:nvSpPr>
          <p:cNvPr id="18" name="Shape 16"/>
          <p:cNvSpPr/>
          <p:nvPr/>
        </p:nvSpPr>
        <p:spPr>
          <a:xfrm>
            <a:off x="457200" y="4754880"/>
            <a:ext cx="11274552" cy="1463040"/>
          </a:xfrm>
          <a:prstGeom prst="roundRect">
            <a:avLst>
              <a:gd name="adj" fmla="val 3125"/>
            </a:avLst>
          </a:prstGeom>
          <a:solidFill>
            <a:srgbClr val="E4F1F1"/>
          </a:solidFill>
          <a:ln w="1905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9" name="Text 17"/>
          <p:cNvSpPr txBox="1"/>
          <p:nvPr/>
        </p:nvSpPr>
        <p:spPr>
          <a:xfrm>
            <a:off x="731520" y="4901184"/>
            <a:ext cx="1828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89B9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OPTION C</a:t>
            </a:r>
            <a:endParaRPr lang="en-US" sz="1300" dirty="0"/>
          </a:p>
        </p:txBody>
      </p:sp>
      <p:sp>
        <p:nvSpPr>
          <p:cNvPr id="20" name="Text 18"/>
          <p:cNvSpPr txBox="1"/>
          <p:nvPr/>
        </p:nvSpPr>
        <p:spPr>
          <a:xfrm>
            <a:off x="731520" y="5212080"/>
            <a:ext cx="5120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052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New Construction</a:t>
            </a:r>
            <a:endParaRPr lang="en-US" sz="2000" dirty="0"/>
          </a:p>
        </p:txBody>
      </p:sp>
      <p:sp>
        <p:nvSpPr>
          <p:cNvPr id="21" name="Text 19"/>
          <p:cNvSpPr txBox="1"/>
          <p:nvPr/>
        </p:nvSpPr>
        <p:spPr>
          <a:xfrm>
            <a:off x="731520" y="5669280"/>
            <a:ext cx="77724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Demolish and replace with a new affordable building on the same site.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9052560" y="5230368"/>
            <a:ext cx="2468880" cy="512064"/>
          </a:xfrm>
          <a:prstGeom prst="roundRect">
            <a:avLst>
              <a:gd name="adj" fmla="val 50000"/>
            </a:avLst>
          </a:prstGeom>
          <a:solidFill>
            <a:srgbClr val="089B9B"/>
          </a:solidFill>
          <a:ln w="1270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3" name="Text 21"/>
          <p:cNvSpPr txBox="1"/>
          <p:nvPr/>
        </p:nvSpPr>
        <p:spPr>
          <a:xfrm>
            <a:off x="9052560" y="5230368"/>
            <a:ext cx="246888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  Recommended</a:t>
            </a:r>
            <a:endParaRPr lang="en-US" sz="1300" dirty="0"/>
          </a:p>
        </p:txBody>
      </p:sp>
      <p:sp>
        <p:nvSpPr>
          <p:cNvPr id="24" name="Text 22"/>
          <p:cNvSpPr txBox="1"/>
          <p:nvPr/>
        </p:nvSpPr>
        <p:spPr>
          <a:xfrm>
            <a:off x="457200" y="6455664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Montgomery Housing Partnership</a:t>
            </a:r>
            <a:r>
              <a:rPr lang="en-US" sz="900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  |   Edinburgh House Redevelopment   |   mhpartners.org</a:t>
            </a:r>
            <a:endParaRPr lang="en-US" sz="900" dirty="0"/>
          </a:p>
        </p:txBody>
      </p:sp>
      <p:sp>
        <p:nvSpPr>
          <p:cNvPr id="25" name="Text 23"/>
          <p:cNvSpPr txBox="1"/>
          <p:nvPr/>
        </p:nvSpPr>
        <p:spPr>
          <a:xfrm>
            <a:off x="11247120" y="6455664"/>
            <a:ext cx="502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</a:t>
            </a:r>
            <a:endParaRPr lang="en-US" sz="9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88952" cy="896112"/>
          </a:xfrm>
          <a:prstGeom prst="rect">
            <a:avLst/>
          </a:prstGeom>
          <a:solidFill>
            <a:srgbClr val="10526A"/>
          </a:solidFill>
          <a:ln w="12700">
            <a:solidFill>
              <a:srgbClr val="10526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896112"/>
            <a:ext cx="12188952" cy="54864"/>
          </a:xfrm>
          <a:prstGeom prst="rect">
            <a:avLst/>
          </a:prstGeom>
          <a:solidFill>
            <a:srgbClr val="089B9B"/>
          </a:solidFill>
          <a:ln w="1270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 txBox="1"/>
          <p:nvPr/>
        </p:nvSpPr>
        <p:spPr>
          <a:xfrm>
            <a:off x="457200" y="109728"/>
            <a:ext cx="11247120" cy="6766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PROPOSED PLAN: A NEW EDINBURGH HOUSE</a:t>
            </a:r>
            <a:endParaRPr lang="en-US" sz="2500" dirty="0"/>
          </a:p>
        </p:txBody>
      </p:sp>
      <p:sp>
        <p:nvSpPr>
          <p:cNvPr id="5" name="Text 3"/>
          <p:cNvSpPr txBox="1"/>
          <p:nvPr/>
        </p:nvSpPr>
        <p:spPr>
          <a:xfrm>
            <a:off x="457200" y="1097280"/>
            <a:ext cx="112471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brand-new, modern, 100% affordable building on the same site - same address, same neighborhood, a better home.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457200" y="1645920"/>
            <a:ext cx="3611880" cy="1935940"/>
          </a:xfrm>
          <a:prstGeom prst="roundRect">
            <a:avLst>
              <a:gd name="adj" fmla="val 2553"/>
            </a:avLst>
          </a:prstGeom>
          <a:solidFill>
            <a:srgbClr val="10526A"/>
          </a:solidFill>
          <a:ln w="12700">
            <a:solidFill>
              <a:srgbClr val="10526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 txBox="1"/>
          <p:nvPr/>
        </p:nvSpPr>
        <p:spPr>
          <a:xfrm>
            <a:off x="457200" y="1847088"/>
            <a:ext cx="36118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5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140</a:t>
            </a:r>
            <a:endParaRPr lang="en-US" sz="5200" dirty="0"/>
          </a:p>
        </p:txBody>
      </p:sp>
      <p:sp>
        <p:nvSpPr>
          <p:cNvPr id="8" name="Text 6"/>
          <p:cNvSpPr txBox="1"/>
          <p:nvPr/>
        </p:nvSpPr>
        <p:spPr>
          <a:xfrm>
            <a:off x="457200" y="2743200"/>
            <a:ext cx="36118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089B9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affordable apartments</a:t>
            </a:r>
            <a:endParaRPr lang="en-US" sz="1600" dirty="0"/>
          </a:p>
        </p:txBody>
      </p:sp>
      <p:sp>
        <p:nvSpPr>
          <p:cNvPr id="9" name="Text 7"/>
          <p:cNvSpPr txBox="1"/>
          <p:nvPr/>
        </p:nvSpPr>
        <p:spPr>
          <a:xfrm>
            <a:off x="594360" y="3127248"/>
            <a:ext cx="3337560" cy="42692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dirty="0">
                <a:solidFill>
                  <a:srgbClr val="CADDE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One-, two- and three-bedroom homes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4288536" y="1645920"/>
            <a:ext cx="3611880" cy="1935940"/>
          </a:xfrm>
          <a:prstGeom prst="roundRect">
            <a:avLst>
              <a:gd name="adj" fmla="val 2553"/>
            </a:avLst>
          </a:prstGeom>
          <a:solidFill>
            <a:srgbClr val="10526A"/>
          </a:solidFill>
          <a:ln w="12700">
            <a:solidFill>
              <a:srgbClr val="10526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 txBox="1"/>
          <p:nvPr/>
        </p:nvSpPr>
        <p:spPr>
          <a:xfrm>
            <a:off x="4288536" y="1847088"/>
            <a:ext cx="36118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5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100%</a:t>
            </a:r>
            <a:endParaRPr lang="en-US" sz="5200" dirty="0"/>
          </a:p>
        </p:txBody>
      </p:sp>
      <p:sp>
        <p:nvSpPr>
          <p:cNvPr id="12" name="Text 10"/>
          <p:cNvSpPr txBox="1"/>
          <p:nvPr/>
        </p:nvSpPr>
        <p:spPr>
          <a:xfrm>
            <a:off x="4288536" y="2743200"/>
            <a:ext cx="36118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089B9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affordable</a:t>
            </a:r>
            <a:endParaRPr lang="en-US" sz="1600" dirty="0"/>
          </a:p>
        </p:txBody>
      </p:sp>
      <p:sp>
        <p:nvSpPr>
          <p:cNvPr id="13" name="Text 11"/>
          <p:cNvSpPr txBox="1"/>
          <p:nvPr/>
        </p:nvSpPr>
        <p:spPr>
          <a:xfrm>
            <a:off x="4425696" y="3127248"/>
            <a:ext cx="333756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dirty="0">
                <a:solidFill>
                  <a:srgbClr val="CADDE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30–60% AMI  ·  no market-rate units</a:t>
            </a:r>
            <a:endParaRPr lang="en-US" sz="1150" dirty="0"/>
          </a:p>
        </p:txBody>
      </p:sp>
      <p:sp>
        <p:nvSpPr>
          <p:cNvPr id="14" name="Shape 12"/>
          <p:cNvSpPr/>
          <p:nvPr/>
        </p:nvSpPr>
        <p:spPr>
          <a:xfrm>
            <a:off x="8119872" y="1645920"/>
            <a:ext cx="3611880" cy="1935940"/>
          </a:xfrm>
          <a:prstGeom prst="roundRect">
            <a:avLst>
              <a:gd name="adj" fmla="val 2553"/>
            </a:avLst>
          </a:prstGeom>
          <a:solidFill>
            <a:srgbClr val="10526A"/>
          </a:solidFill>
          <a:ln w="12700">
            <a:solidFill>
              <a:srgbClr val="10526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 txBox="1"/>
          <p:nvPr/>
        </p:nvSpPr>
        <p:spPr>
          <a:xfrm>
            <a:off x="8119872" y="1847088"/>
            <a:ext cx="36118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5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8</a:t>
            </a:r>
            <a:endParaRPr lang="en-US" sz="5200" dirty="0"/>
          </a:p>
        </p:txBody>
      </p:sp>
      <p:sp>
        <p:nvSpPr>
          <p:cNvPr id="16" name="Text 14"/>
          <p:cNvSpPr txBox="1"/>
          <p:nvPr/>
        </p:nvSpPr>
        <p:spPr>
          <a:xfrm>
            <a:off x="8119872" y="2743200"/>
            <a:ext cx="36118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089B9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stories</a:t>
            </a:r>
            <a:endParaRPr lang="en-US" sz="1600" dirty="0"/>
          </a:p>
        </p:txBody>
      </p:sp>
      <p:sp>
        <p:nvSpPr>
          <p:cNvPr id="17" name="Text 15"/>
          <p:cNvSpPr txBox="1"/>
          <p:nvPr/>
        </p:nvSpPr>
        <p:spPr>
          <a:xfrm>
            <a:off x="8257032" y="3127248"/>
            <a:ext cx="3337560" cy="4546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dirty="0">
                <a:solidFill>
                  <a:srgbClr val="CADDE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Type III-A wood-frame midrise</a:t>
            </a:r>
            <a:endParaRPr lang="en-US" sz="1150" dirty="0"/>
          </a:p>
        </p:txBody>
      </p:sp>
      <p:sp>
        <p:nvSpPr>
          <p:cNvPr id="19" name="Text 17"/>
          <p:cNvSpPr txBox="1"/>
          <p:nvPr/>
        </p:nvSpPr>
        <p:spPr>
          <a:xfrm>
            <a:off x="731520" y="4016804"/>
            <a:ext cx="106984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100" dirty="0">
                <a:solidFill>
                  <a:srgbClr val="089B9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What's Changed Since the Concept Plan was Submitted Based on Public Comments</a:t>
            </a:r>
            <a:endParaRPr lang="en-US" sz="1300" dirty="0"/>
          </a:p>
        </p:txBody>
      </p:sp>
      <p:sp>
        <p:nvSpPr>
          <p:cNvPr id="20" name="Text 18"/>
          <p:cNvSpPr txBox="1"/>
          <p:nvPr/>
        </p:nvSpPr>
        <p:spPr>
          <a:xfrm>
            <a:off x="777240" y="4444588"/>
            <a:ext cx="457976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1052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Height:   </a:t>
            </a:r>
            <a:r>
              <a:rPr lang="en-US" sz="1700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10 stories  →  </a:t>
            </a:r>
            <a:r>
              <a:rPr lang="en-US" sz="1700" b="1" dirty="0">
                <a:solidFill>
                  <a:srgbClr val="089B9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8 stories</a:t>
            </a:r>
            <a:endParaRPr lang="en-US" sz="1700" dirty="0"/>
          </a:p>
        </p:txBody>
      </p:sp>
      <p:sp>
        <p:nvSpPr>
          <p:cNvPr id="21" name="Text 19"/>
          <p:cNvSpPr txBox="1"/>
          <p:nvPr/>
        </p:nvSpPr>
        <p:spPr>
          <a:xfrm>
            <a:off x="761281" y="4787057"/>
            <a:ext cx="46832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1052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Homes:   </a:t>
            </a:r>
            <a:r>
              <a:rPr lang="en-US" sz="1700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176 units  →  </a:t>
            </a:r>
            <a:r>
              <a:rPr lang="en-US" sz="1700" b="1" dirty="0">
                <a:solidFill>
                  <a:srgbClr val="089B9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140 units</a:t>
            </a:r>
            <a:endParaRPr lang="en-US" sz="1700" dirty="0"/>
          </a:p>
        </p:txBody>
      </p:sp>
      <p:sp>
        <p:nvSpPr>
          <p:cNvPr id="23" name="Text 21"/>
          <p:cNvSpPr txBox="1"/>
          <p:nvPr/>
        </p:nvSpPr>
        <p:spPr>
          <a:xfrm>
            <a:off x="731520" y="5175246"/>
            <a:ext cx="9631680" cy="9211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Two fewer stories means noticeably less height and massing along the street - reducing the building's visual impact on neighboring homes and creating a gentler transition to the surrounding houses. This scheme also favors more family sized units. </a:t>
            </a:r>
            <a:endParaRPr lang="en-US" sz="1300" dirty="0"/>
          </a:p>
        </p:txBody>
      </p:sp>
      <p:sp>
        <p:nvSpPr>
          <p:cNvPr id="25" name="Text 23"/>
          <p:cNvSpPr txBox="1"/>
          <p:nvPr/>
        </p:nvSpPr>
        <p:spPr>
          <a:xfrm>
            <a:off x="457200" y="6455664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Montgomery Housing Partnership</a:t>
            </a:r>
            <a:r>
              <a:rPr lang="en-US" sz="900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  |   Edinburgh House Redevelopment   |   mhpartners.org</a:t>
            </a:r>
            <a:endParaRPr lang="en-US" sz="900" dirty="0"/>
          </a:p>
        </p:txBody>
      </p:sp>
      <p:sp>
        <p:nvSpPr>
          <p:cNvPr id="26" name="Text 24"/>
          <p:cNvSpPr txBox="1"/>
          <p:nvPr/>
        </p:nvSpPr>
        <p:spPr>
          <a:xfrm>
            <a:off x="11247120" y="6455664"/>
            <a:ext cx="502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7</a:t>
            </a:r>
            <a:endParaRPr lang="en-US" sz="9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089B9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256032" cy="6858000"/>
          </a:xfrm>
          <a:prstGeom prst="rect">
            <a:avLst/>
          </a:prstGeom>
          <a:solidFill>
            <a:srgbClr val="F5A42D"/>
          </a:solidFill>
          <a:ln w="12700">
            <a:solidFill>
              <a:srgbClr val="F5A42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 txBox="1"/>
          <p:nvPr/>
        </p:nvSpPr>
        <p:spPr>
          <a:xfrm>
            <a:off x="1005840" y="2148840"/>
            <a:ext cx="100584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kern="0" spc="200" dirty="0">
                <a:solidFill>
                  <a:srgbClr val="E4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BUILDING DESIGN</a:t>
            </a:r>
            <a:endParaRPr lang="en-US" sz="1600" dirty="0"/>
          </a:p>
        </p:txBody>
      </p:sp>
      <p:sp>
        <p:nvSpPr>
          <p:cNvPr id="4" name="Text 2"/>
          <p:cNvSpPr txBox="1"/>
          <p:nvPr/>
        </p:nvSpPr>
        <p:spPr>
          <a:xfrm>
            <a:off x="960120" y="2606040"/>
            <a:ext cx="1033272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6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Design &amp; Massing</a:t>
            </a:r>
            <a:endParaRPr lang="en-US" sz="4600" dirty="0"/>
          </a:p>
        </p:txBody>
      </p:sp>
      <p:sp>
        <p:nvSpPr>
          <p:cNvPr id="5" name="Shape 3"/>
          <p:cNvSpPr/>
          <p:nvPr/>
        </p:nvSpPr>
        <p:spPr>
          <a:xfrm>
            <a:off x="1024128" y="3977640"/>
            <a:ext cx="2011680" cy="0"/>
          </a:xfrm>
          <a:prstGeom prst="line">
            <a:avLst/>
          </a:prstGeom>
          <a:noFill/>
          <a:ln w="254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 txBox="1"/>
          <p:nvPr/>
        </p:nvSpPr>
        <p:spPr>
          <a:xfrm>
            <a:off x="1005840" y="4114800"/>
            <a:ext cx="100584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Presented by Hickok Cole</a:t>
            </a:r>
            <a:endParaRPr lang="en-US" sz="1800" dirty="0"/>
          </a:p>
        </p:txBody>
      </p:sp>
      <p:sp>
        <p:nvSpPr>
          <p:cNvPr id="7" name="Text 5"/>
          <p:cNvSpPr txBox="1"/>
          <p:nvPr/>
        </p:nvSpPr>
        <p:spPr>
          <a:xfrm>
            <a:off x="1005840" y="4572000"/>
            <a:ext cx="9875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E4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Project Architect</a:t>
            </a:r>
            <a:endParaRPr lang="en-US" sz="1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88952" cy="896112"/>
          </a:xfrm>
          <a:prstGeom prst="rect">
            <a:avLst/>
          </a:prstGeom>
          <a:solidFill>
            <a:srgbClr val="10526A"/>
          </a:solidFill>
          <a:ln w="12700">
            <a:solidFill>
              <a:srgbClr val="10526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896112"/>
            <a:ext cx="12188952" cy="54864"/>
          </a:xfrm>
          <a:prstGeom prst="rect">
            <a:avLst/>
          </a:prstGeom>
          <a:solidFill>
            <a:srgbClr val="089B9B"/>
          </a:solidFill>
          <a:ln w="1270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 txBox="1"/>
          <p:nvPr/>
        </p:nvSpPr>
        <p:spPr>
          <a:xfrm>
            <a:off x="457200" y="109728"/>
            <a:ext cx="11247120" cy="6766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BUILDING DESIGN &amp; MASSING</a:t>
            </a:r>
            <a:endParaRPr lang="en-US" sz="2500" dirty="0"/>
          </a:p>
        </p:txBody>
      </p:sp>
      <p:sp>
        <p:nvSpPr>
          <p:cNvPr id="5" name="Shape 3"/>
          <p:cNvSpPr/>
          <p:nvPr/>
        </p:nvSpPr>
        <p:spPr>
          <a:xfrm>
            <a:off x="502920" y="1371600"/>
            <a:ext cx="201168" cy="201168"/>
          </a:xfrm>
          <a:prstGeom prst="ellipse">
            <a:avLst/>
          </a:prstGeom>
          <a:solidFill>
            <a:srgbClr val="089B9B"/>
          </a:solidFill>
          <a:ln w="1270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 txBox="1"/>
          <p:nvPr/>
        </p:nvSpPr>
        <p:spPr>
          <a:xfrm>
            <a:off x="868680" y="1325880"/>
            <a:ext cx="3628905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052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midrise on the Maple Avenue corridor</a:t>
            </a:r>
            <a:endParaRPr lang="en-US" sz="1500" dirty="0"/>
          </a:p>
        </p:txBody>
      </p:sp>
      <p:sp>
        <p:nvSpPr>
          <p:cNvPr id="7" name="Text 5"/>
          <p:cNvSpPr txBox="1"/>
          <p:nvPr/>
        </p:nvSpPr>
        <p:spPr>
          <a:xfrm>
            <a:off x="868680" y="1655064"/>
            <a:ext cx="3628905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An eight-story building sited on the Maple Avenue corridor, close to transit and services.</a:t>
            </a:r>
            <a:endParaRPr lang="en-US" sz="1250" dirty="0"/>
          </a:p>
        </p:txBody>
      </p:sp>
      <p:sp>
        <p:nvSpPr>
          <p:cNvPr id="8" name="Shape 6"/>
          <p:cNvSpPr/>
          <p:nvPr/>
        </p:nvSpPr>
        <p:spPr>
          <a:xfrm>
            <a:off x="502920" y="2304288"/>
            <a:ext cx="201168" cy="201168"/>
          </a:xfrm>
          <a:prstGeom prst="ellipse">
            <a:avLst/>
          </a:prstGeom>
          <a:solidFill>
            <a:srgbClr val="089B9B"/>
          </a:solidFill>
          <a:ln w="1270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 txBox="1"/>
          <p:nvPr/>
        </p:nvSpPr>
        <p:spPr>
          <a:xfrm>
            <a:off x="868680" y="2258568"/>
            <a:ext cx="3628905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052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Meeting the neighborhood edge</a:t>
            </a:r>
            <a:endParaRPr lang="en-US" sz="1500" dirty="0"/>
          </a:p>
        </p:txBody>
      </p:sp>
      <p:sp>
        <p:nvSpPr>
          <p:cNvPr id="10" name="Text 8"/>
          <p:cNvSpPr txBox="1"/>
          <p:nvPr/>
        </p:nvSpPr>
        <p:spPr>
          <a:xfrm>
            <a:off x="868680" y="2587752"/>
            <a:ext cx="3628905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building steps down and articulates along the Grant Avenue edge to relate to the neighboring single-family homes.</a:t>
            </a:r>
            <a:endParaRPr lang="en-US" sz="1250" dirty="0"/>
          </a:p>
        </p:txBody>
      </p:sp>
      <p:sp>
        <p:nvSpPr>
          <p:cNvPr id="11" name="Shape 9"/>
          <p:cNvSpPr/>
          <p:nvPr/>
        </p:nvSpPr>
        <p:spPr>
          <a:xfrm>
            <a:off x="502920" y="3401568"/>
            <a:ext cx="201168" cy="201168"/>
          </a:xfrm>
          <a:prstGeom prst="ellipse">
            <a:avLst/>
          </a:prstGeom>
          <a:solidFill>
            <a:srgbClr val="089B9B"/>
          </a:solidFill>
          <a:ln w="1270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" name="Text 10"/>
          <p:cNvSpPr txBox="1"/>
          <p:nvPr/>
        </p:nvSpPr>
        <p:spPr>
          <a:xfrm>
            <a:off x="868680" y="3355848"/>
            <a:ext cx="3628905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052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Materials &amp; transition</a:t>
            </a:r>
            <a:endParaRPr lang="en-US" sz="1500" dirty="0"/>
          </a:p>
        </p:txBody>
      </p:sp>
      <p:sp>
        <p:nvSpPr>
          <p:cNvPr id="13" name="Text 11"/>
          <p:cNvSpPr txBox="1"/>
          <p:nvPr/>
        </p:nvSpPr>
        <p:spPr>
          <a:xfrm>
            <a:off x="868680" y="3685032"/>
            <a:ext cx="3628905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Careful attention to façade materials, articulation, and a landscaped transition to soften the interface.</a:t>
            </a:r>
            <a:endParaRPr lang="en-US" sz="1250" dirty="0"/>
          </a:p>
        </p:txBody>
      </p:sp>
      <p:sp>
        <p:nvSpPr>
          <p:cNvPr id="14" name="Shape 12"/>
          <p:cNvSpPr/>
          <p:nvPr/>
        </p:nvSpPr>
        <p:spPr>
          <a:xfrm>
            <a:off x="502920" y="4498848"/>
            <a:ext cx="201168" cy="201168"/>
          </a:xfrm>
          <a:prstGeom prst="ellipse">
            <a:avLst/>
          </a:prstGeom>
          <a:solidFill>
            <a:srgbClr val="089B9B"/>
          </a:solidFill>
          <a:ln w="1270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 txBox="1"/>
          <p:nvPr/>
        </p:nvSpPr>
        <p:spPr>
          <a:xfrm>
            <a:off x="868680" y="4453128"/>
            <a:ext cx="3628905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052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Shorter &amp; less dense than before</a:t>
            </a:r>
            <a:endParaRPr lang="en-US" sz="1500" dirty="0"/>
          </a:p>
        </p:txBody>
      </p:sp>
      <p:sp>
        <p:nvSpPr>
          <p:cNvPr id="16" name="Text 14"/>
          <p:cNvSpPr txBox="1"/>
          <p:nvPr/>
        </p:nvSpPr>
        <p:spPr>
          <a:xfrm>
            <a:off x="868680" y="4782312"/>
            <a:ext cx="3628905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current design is lower and less dense than the earlier concept the neighborhood last saw.</a:t>
            </a:r>
            <a:endParaRPr lang="en-US" sz="1250" dirty="0"/>
          </a:p>
        </p:txBody>
      </p:sp>
      <p:sp>
        <p:nvSpPr>
          <p:cNvPr id="17" name="Shape 15"/>
          <p:cNvSpPr/>
          <p:nvPr/>
        </p:nvSpPr>
        <p:spPr>
          <a:xfrm>
            <a:off x="502920" y="5596128"/>
            <a:ext cx="201168" cy="201168"/>
          </a:xfrm>
          <a:prstGeom prst="ellipse">
            <a:avLst/>
          </a:prstGeom>
          <a:solidFill>
            <a:srgbClr val="089B9B"/>
          </a:solidFill>
          <a:ln w="1270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8" name="Text 16"/>
          <p:cNvSpPr txBox="1"/>
          <p:nvPr/>
        </p:nvSpPr>
        <p:spPr>
          <a:xfrm>
            <a:off x="868680" y="5550408"/>
            <a:ext cx="58521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052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Where your input matters most</a:t>
            </a:r>
            <a:endParaRPr lang="en-US" sz="1500" dirty="0"/>
          </a:p>
        </p:txBody>
      </p:sp>
      <p:sp>
        <p:nvSpPr>
          <p:cNvPr id="21" name="Text 19"/>
          <p:cNvSpPr txBox="1"/>
          <p:nvPr/>
        </p:nvSpPr>
        <p:spPr>
          <a:xfrm>
            <a:off x="7269480" y="1554480"/>
            <a:ext cx="427939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22" name="Text 20"/>
          <p:cNvSpPr txBox="1"/>
          <p:nvPr/>
        </p:nvSpPr>
        <p:spPr>
          <a:xfrm>
            <a:off x="7406640" y="2103120"/>
            <a:ext cx="4005072" cy="3657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50" i="1" dirty="0">
                <a:solidFill>
                  <a:srgbClr val="1052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Site plan. Renderings, elevations, and massing diagrams follow on the next three slides.</a:t>
            </a:r>
            <a:endParaRPr lang="en-US" sz="1350" dirty="0"/>
          </a:p>
        </p:txBody>
      </p:sp>
      <p:sp>
        <p:nvSpPr>
          <p:cNvPr id="23" name="Text 21"/>
          <p:cNvSpPr txBox="1"/>
          <p:nvPr/>
        </p:nvSpPr>
        <p:spPr>
          <a:xfrm>
            <a:off x="457200" y="6455664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Montgomery Housing Partnership</a:t>
            </a:r>
            <a:r>
              <a:rPr lang="en-US" sz="900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  |   Edinburgh House Redevelopment   |   mhpartners.org</a:t>
            </a:r>
            <a:endParaRPr lang="en-US" sz="900" dirty="0"/>
          </a:p>
        </p:txBody>
      </p:sp>
      <p:sp>
        <p:nvSpPr>
          <p:cNvPr id="24" name="Text 22"/>
          <p:cNvSpPr txBox="1"/>
          <p:nvPr/>
        </p:nvSpPr>
        <p:spPr>
          <a:xfrm>
            <a:off x="11247120" y="6455664"/>
            <a:ext cx="502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</a:t>
            </a:r>
            <a:endParaRPr lang="en-US" sz="900" dirty="0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615CE35D-0574-127F-9583-C73C779B6F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7585" y="1344279"/>
            <a:ext cx="7333155" cy="4325001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88952" cy="896112"/>
          </a:xfrm>
          <a:prstGeom prst="rect">
            <a:avLst/>
          </a:prstGeom>
          <a:solidFill>
            <a:srgbClr val="10526A"/>
          </a:solidFill>
          <a:ln w="12700">
            <a:solidFill>
              <a:srgbClr val="10526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896112"/>
            <a:ext cx="12188952" cy="54864"/>
          </a:xfrm>
          <a:prstGeom prst="rect">
            <a:avLst/>
          </a:prstGeom>
          <a:solidFill>
            <a:srgbClr val="089B9B"/>
          </a:solidFill>
          <a:ln w="1270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 txBox="1"/>
          <p:nvPr/>
        </p:nvSpPr>
        <p:spPr>
          <a:xfrm>
            <a:off x="457200" y="109728"/>
            <a:ext cx="11247120" cy="6766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BUILDING DESIGN</a:t>
            </a:r>
            <a:endParaRPr lang="en-US" sz="2500" dirty="0"/>
          </a:p>
        </p:txBody>
      </p:sp>
      <p:sp>
        <p:nvSpPr>
          <p:cNvPr id="7" name="Text 5"/>
          <p:cNvSpPr txBox="1"/>
          <p:nvPr/>
        </p:nvSpPr>
        <p:spPr>
          <a:xfrm>
            <a:off x="640080" y="3200400"/>
            <a:ext cx="10881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i="1" dirty="0">
                <a:solidFill>
                  <a:srgbClr val="089B9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[ Hickok Cole drawing to be inserted ]</a:t>
            </a:r>
            <a:endParaRPr lang="en-US" sz="1400" dirty="0"/>
          </a:p>
        </p:txBody>
      </p:sp>
      <p:sp>
        <p:nvSpPr>
          <p:cNvPr id="8" name="Text 6"/>
          <p:cNvSpPr txBox="1"/>
          <p:nvPr/>
        </p:nvSpPr>
        <p:spPr>
          <a:xfrm>
            <a:off x="457200" y="6455664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Montgomery Housing Partnership</a:t>
            </a:r>
            <a:r>
              <a:rPr lang="en-US" sz="900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  |   Edinburgh House Redevelopment   |   mhpartners.org</a:t>
            </a:r>
            <a:endParaRPr lang="en-US" sz="900" dirty="0"/>
          </a:p>
        </p:txBody>
      </p:sp>
      <p:sp>
        <p:nvSpPr>
          <p:cNvPr id="9" name="Text 7"/>
          <p:cNvSpPr txBox="1"/>
          <p:nvPr/>
        </p:nvSpPr>
        <p:spPr>
          <a:xfrm>
            <a:off x="11247120" y="6455664"/>
            <a:ext cx="502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10</a:t>
            </a:r>
            <a:endParaRPr lang="en-US" sz="900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B60AA9D-6B1B-1795-0550-0C24D9C304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6400" y="1115568"/>
            <a:ext cx="8958814" cy="5340096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0BD3F95-7FA8-27F2-4946-A80CF1FD80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6ACD1FB0-4925-9D8E-7564-E4B450B3EBFD}"/>
              </a:ext>
            </a:extLst>
          </p:cNvPr>
          <p:cNvSpPr/>
          <p:nvPr/>
        </p:nvSpPr>
        <p:spPr>
          <a:xfrm>
            <a:off x="0" y="0"/>
            <a:ext cx="12188952" cy="896112"/>
          </a:xfrm>
          <a:prstGeom prst="rect">
            <a:avLst/>
          </a:prstGeom>
          <a:solidFill>
            <a:srgbClr val="10526A"/>
          </a:solidFill>
          <a:ln w="12700">
            <a:solidFill>
              <a:srgbClr val="10526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Shape 1">
            <a:extLst>
              <a:ext uri="{FF2B5EF4-FFF2-40B4-BE49-F238E27FC236}">
                <a16:creationId xmlns:a16="http://schemas.microsoft.com/office/drawing/2014/main" id="{06C27661-B410-A4C5-415D-FDE657FFF534}"/>
              </a:ext>
            </a:extLst>
          </p:cNvPr>
          <p:cNvSpPr/>
          <p:nvPr/>
        </p:nvSpPr>
        <p:spPr>
          <a:xfrm>
            <a:off x="0" y="896112"/>
            <a:ext cx="12188952" cy="54864"/>
          </a:xfrm>
          <a:prstGeom prst="rect">
            <a:avLst/>
          </a:prstGeom>
          <a:solidFill>
            <a:srgbClr val="089B9B"/>
          </a:solidFill>
          <a:ln w="1270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3985EA23-33DF-6E44-E4BE-F08FFADE02CA}"/>
              </a:ext>
            </a:extLst>
          </p:cNvPr>
          <p:cNvSpPr txBox="1"/>
          <p:nvPr/>
        </p:nvSpPr>
        <p:spPr>
          <a:xfrm>
            <a:off x="457200" y="109728"/>
            <a:ext cx="11247120" cy="6766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BUILDING DESIGN</a:t>
            </a:r>
            <a:endParaRPr lang="en-US" sz="2500" dirty="0"/>
          </a:p>
        </p:txBody>
      </p:sp>
      <p:sp>
        <p:nvSpPr>
          <p:cNvPr id="6" name="Text 4">
            <a:extLst>
              <a:ext uri="{FF2B5EF4-FFF2-40B4-BE49-F238E27FC236}">
                <a16:creationId xmlns:a16="http://schemas.microsoft.com/office/drawing/2014/main" id="{D7741555-62E1-3FF4-24EF-82181A82FC80}"/>
              </a:ext>
            </a:extLst>
          </p:cNvPr>
          <p:cNvSpPr txBox="1"/>
          <p:nvPr/>
        </p:nvSpPr>
        <p:spPr>
          <a:xfrm>
            <a:off x="640080" y="2651760"/>
            <a:ext cx="10881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1052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STREET-LEVEL RENDERING</a:t>
            </a:r>
            <a:endParaRPr lang="en-US" sz="2000" dirty="0"/>
          </a:p>
        </p:txBody>
      </p:sp>
      <p:sp>
        <p:nvSpPr>
          <p:cNvPr id="7" name="Text 5">
            <a:extLst>
              <a:ext uri="{FF2B5EF4-FFF2-40B4-BE49-F238E27FC236}">
                <a16:creationId xmlns:a16="http://schemas.microsoft.com/office/drawing/2014/main" id="{F2B95E93-42BF-B7D3-DC31-A212C55B9098}"/>
              </a:ext>
            </a:extLst>
          </p:cNvPr>
          <p:cNvSpPr txBox="1"/>
          <p:nvPr/>
        </p:nvSpPr>
        <p:spPr>
          <a:xfrm>
            <a:off x="640080" y="3200400"/>
            <a:ext cx="10881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i="1" dirty="0">
                <a:solidFill>
                  <a:srgbClr val="089B9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[ Hickok Cole drawing to be inserted ]</a:t>
            </a:r>
            <a:endParaRPr lang="en-US" sz="1400" dirty="0"/>
          </a:p>
        </p:txBody>
      </p:sp>
      <p:sp>
        <p:nvSpPr>
          <p:cNvPr id="8" name="Text 6">
            <a:extLst>
              <a:ext uri="{FF2B5EF4-FFF2-40B4-BE49-F238E27FC236}">
                <a16:creationId xmlns:a16="http://schemas.microsoft.com/office/drawing/2014/main" id="{787C8825-44AC-8ABA-DC90-1EC02784DC79}"/>
              </a:ext>
            </a:extLst>
          </p:cNvPr>
          <p:cNvSpPr txBox="1"/>
          <p:nvPr/>
        </p:nvSpPr>
        <p:spPr>
          <a:xfrm>
            <a:off x="457200" y="6455664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Montgomery Housing Partnership</a:t>
            </a:r>
            <a:r>
              <a:rPr lang="en-US" sz="900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  |   Edinburgh House Redevelopment   |   mhpartners.org</a:t>
            </a:r>
            <a:endParaRPr lang="en-US" sz="900" dirty="0"/>
          </a:p>
        </p:txBody>
      </p:sp>
      <p:sp>
        <p:nvSpPr>
          <p:cNvPr id="9" name="Text 7">
            <a:extLst>
              <a:ext uri="{FF2B5EF4-FFF2-40B4-BE49-F238E27FC236}">
                <a16:creationId xmlns:a16="http://schemas.microsoft.com/office/drawing/2014/main" id="{8E9DD713-5459-943D-4407-4454A46A88AB}"/>
              </a:ext>
            </a:extLst>
          </p:cNvPr>
          <p:cNvSpPr txBox="1"/>
          <p:nvPr/>
        </p:nvSpPr>
        <p:spPr>
          <a:xfrm>
            <a:off x="11247120" y="6455664"/>
            <a:ext cx="502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10</a:t>
            </a:r>
            <a:endParaRPr lang="en-US" sz="900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A7A0FC9-8673-49CB-0DAA-426C89A951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2757" y="1113503"/>
            <a:ext cx="9536006" cy="5342161"/>
          </a:xfrm>
          <a:prstGeom prst="rect">
            <a:avLst/>
          </a:prstGeom>
        </p:spPr>
      </p:pic>
      <p:sp>
        <p:nvSpPr>
          <p:cNvPr id="15" name="Text 5">
            <a:extLst>
              <a:ext uri="{FF2B5EF4-FFF2-40B4-BE49-F238E27FC236}">
                <a16:creationId xmlns:a16="http://schemas.microsoft.com/office/drawing/2014/main" id="{73A7D83D-77A1-FA00-82B9-E9DE1CAAFD08}"/>
              </a:ext>
            </a:extLst>
          </p:cNvPr>
          <p:cNvSpPr txBox="1"/>
          <p:nvPr/>
        </p:nvSpPr>
        <p:spPr>
          <a:xfrm>
            <a:off x="10275499" y="1690049"/>
            <a:ext cx="1428821" cy="20434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3766823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88952" cy="896112"/>
          </a:xfrm>
          <a:prstGeom prst="rect">
            <a:avLst/>
          </a:prstGeom>
          <a:solidFill>
            <a:srgbClr val="10526A"/>
          </a:solidFill>
          <a:ln w="12700">
            <a:solidFill>
              <a:srgbClr val="10526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896112"/>
            <a:ext cx="12188952" cy="54864"/>
          </a:xfrm>
          <a:prstGeom prst="rect">
            <a:avLst/>
          </a:prstGeom>
          <a:solidFill>
            <a:srgbClr val="089B9B"/>
          </a:solidFill>
          <a:ln w="1270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 txBox="1"/>
          <p:nvPr/>
        </p:nvSpPr>
        <p:spPr>
          <a:xfrm>
            <a:off x="457200" y="109728"/>
            <a:ext cx="11247120" cy="6766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BUILDING DESIGN</a:t>
            </a:r>
            <a:endParaRPr lang="en-US" sz="2500" dirty="0"/>
          </a:p>
        </p:txBody>
      </p:sp>
      <p:sp>
        <p:nvSpPr>
          <p:cNvPr id="7" name="Text 5"/>
          <p:cNvSpPr txBox="1"/>
          <p:nvPr/>
        </p:nvSpPr>
        <p:spPr>
          <a:xfrm>
            <a:off x="640080" y="3200400"/>
            <a:ext cx="10881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i="1" dirty="0">
                <a:solidFill>
                  <a:srgbClr val="089B9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[ Hickok Cole drawing to be inserted ]</a:t>
            </a:r>
            <a:endParaRPr lang="en-US" sz="1400" dirty="0"/>
          </a:p>
        </p:txBody>
      </p:sp>
      <p:sp>
        <p:nvSpPr>
          <p:cNvPr id="8" name="Text 6"/>
          <p:cNvSpPr txBox="1"/>
          <p:nvPr/>
        </p:nvSpPr>
        <p:spPr>
          <a:xfrm>
            <a:off x="457200" y="6455664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Montgomery Housing Partnership</a:t>
            </a:r>
            <a:r>
              <a:rPr lang="en-US" sz="900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  |   Edinburgh House Redevelopment   |   mhpartners.org</a:t>
            </a:r>
            <a:endParaRPr lang="en-US" sz="900" dirty="0"/>
          </a:p>
        </p:txBody>
      </p:sp>
      <p:sp>
        <p:nvSpPr>
          <p:cNvPr id="9" name="Text 7"/>
          <p:cNvSpPr txBox="1"/>
          <p:nvPr/>
        </p:nvSpPr>
        <p:spPr>
          <a:xfrm>
            <a:off x="11247120" y="6455664"/>
            <a:ext cx="502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11</a:t>
            </a:r>
            <a:endParaRPr lang="en-US" sz="900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690AF17-F65E-2130-06AF-0D0884CBEA3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3600"/>
          <a:stretch>
            <a:fillRect/>
          </a:stretch>
        </p:blipFill>
        <p:spPr>
          <a:xfrm>
            <a:off x="1125660" y="979010"/>
            <a:ext cx="9937631" cy="554006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88952" cy="896112"/>
          </a:xfrm>
          <a:prstGeom prst="rect">
            <a:avLst/>
          </a:prstGeom>
          <a:solidFill>
            <a:srgbClr val="10526A"/>
          </a:solidFill>
          <a:ln w="12700">
            <a:solidFill>
              <a:srgbClr val="10526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896112"/>
            <a:ext cx="12188952" cy="54864"/>
          </a:xfrm>
          <a:prstGeom prst="rect">
            <a:avLst/>
          </a:prstGeom>
          <a:solidFill>
            <a:srgbClr val="089B9B"/>
          </a:solidFill>
          <a:ln w="1270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 txBox="1"/>
          <p:nvPr/>
        </p:nvSpPr>
        <p:spPr>
          <a:xfrm>
            <a:off x="457200" y="109728"/>
            <a:ext cx="11247120" cy="6766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BUILDING DESIGN</a:t>
            </a:r>
            <a:endParaRPr lang="en-US" sz="2500" dirty="0"/>
          </a:p>
        </p:txBody>
      </p:sp>
      <p:sp>
        <p:nvSpPr>
          <p:cNvPr id="6" name="Text 4"/>
          <p:cNvSpPr txBox="1"/>
          <p:nvPr/>
        </p:nvSpPr>
        <p:spPr>
          <a:xfrm>
            <a:off x="640080" y="2651760"/>
            <a:ext cx="10881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1052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MASSING &amp; NEIGHBORHOOD CONTEXT</a:t>
            </a:r>
            <a:endParaRPr lang="en-US" sz="2000" dirty="0"/>
          </a:p>
        </p:txBody>
      </p:sp>
      <p:sp>
        <p:nvSpPr>
          <p:cNvPr id="7" name="Text 5"/>
          <p:cNvSpPr txBox="1"/>
          <p:nvPr/>
        </p:nvSpPr>
        <p:spPr>
          <a:xfrm>
            <a:off x="640080" y="3200400"/>
            <a:ext cx="10881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i="1" dirty="0">
                <a:solidFill>
                  <a:srgbClr val="089B9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[ Hickok Cole drawing to be inserted ]</a:t>
            </a:r>
            <a:endParaRPr lang="en-US" sz="1400" dirty="0"/>
          </a:p>
        </p:txBody>
      </p:sp>
      <p:sp>
        <p:nvSpPr>
          <p:cNvPr id="8" name="Text 6"/>
          <p:cNvSpPr txBox="1"/>
          <p:nvPr/>
        </p:nvSpPr>
        <p:spPr>
          <a:xfrm>
            <a:off x="457200" y="6455664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Montgomery Housing Partnership</a:t>
            </a:r>
            <a:r>
              <a:rPr lang="en-US" sz="900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  |   Edinburgh House Redevelopment   |   mhpartners.org</a:t>
            </a:r>
            <a:endParaRPr lang="en-US" sz="900" dirty="0"/>
          </a:p>
        </p:txBody>
      </p:sp>
      <p:sp>
        <p:nvSpPr>
          <p:cNvPr id="9" name="Text 7"/>
          <p:cNvSpPr txBox="1"/>
          <p:nvPr/>
        </p:nvSpPr>
        <p:spPr>
          <a:xfrm>
            <a:off x="11247120" y="6455664"/>
            <a:ext cx="502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12</a:t>
            </a:r>
            <a:endParaRPr lang="en-US" sz="900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9D5A811-5988-5385-777F-A110B8EDDF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7203" y="1138184"/>
            <a:ext cx="8954545" cy="531748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1052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256032" cy="6858000"/>
          </a:xfrm>
          <a:prstGeom prst="rect">
            <a:avLst/>
          </a:prstGeom>
          <a:solidFill>
            <a:srgbClr val="F5A42D"/>
          </a:solidFill>
          <a:ln w="12700">
            <a:solidFill>
              <a:srgbClr val="F5A42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 txBox="1"/>
          <p:nvPr/>
        </p:nvSpPr>
        <p:spPr>
          <a:xfrm>
            <a:off x="1005840" y="2148840"/>
            <a:ext cx="100584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kern="0" spc="200" dirty="0">
                <a:solidFill>
                  <a:srgbClr val="089B9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LAND USE</a:t>
            </a:r>
            <a:endParaRPr lang="en-US" sz="1600" dirty="0"/>
          </a:p>
        </p:txBody>
      </p:sp>
      <p:sp>
        <p:nvSpPr>
          <p:cNvPr id="4" name="Text 2"/>
          <p:cNvSpPr txBox="1"/>
          <p:nvPr/>
        </p:nvSpPr>
        <p:spPr>
          <a:xfrm>
            <a:off x="960120" y="2606040"/>
            <a:ext cx="1033272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6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Zoning &amp; Setbacks</a:t>
            </a:r>
            <a:endParaRPr lang="en-US" sz="4600" dirty="0"/>
          </a:p>
        </p:txBody>
      </p:sp>
      <p:sp>
        <p:nvSpPr>
          <p:cNvPr id="5" name="Shape 3"/>
          <p:cNvSpPr/>
          <p:nvPr/>
        </p:nvSpPr>
        <p:spPr>
          <a:xfrm>
            <a:off x="1024128" y="3977640"/>
            <a:ext cx="2011680" cy="0"/>
          </a:xfrm>
          <a:prstGeom prst="line">
            <a:avLst/>
          </a:prstGeom>
          <a:noFill/>
          <a:ln w="254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 txBox="1"/>
          <p:nvPr/>
        </p:nvSpPr>
        <p:spPr>
          <a:xfrm>
            <a:off x="1005840" y="4114800"/>
            <a:ext cx="100584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Presented by Lerch, Early &amp; Brewer</a:t>
            </a:r>
            <a:endParaRPr lang="en-US" sz="1800" dirty="0"/>
          </a:p>
        </p:txBody>
      </p:sp>
      <p:sp>
        <p:nvSpPr>
          <p:cNvPr id="7" name="Text 5"/>
          <p:cNvSpPr txBox="1"/>
          <p:nvPr/>
        </p:nvSpPr>
        <p:spPr>
          <a:xfrm>
            <a:off x="1005840" y="4572000"/>
            <a:ext cx="9875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CADDE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Land Use Counsel</a:t>
            </a:r>
            <a:endParaRPr lang="en-US" sz="14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88952" cy="896112"/>
          </a:xfrm>
          <a:prstGeom prst="rect">
            <a:avLst/>
          </a:prstGeom>
          <a:solidFill>
            <a:srgbClr val="10526A"/>
          </a:solidFill>
          <a:ln w="12700">
            <a:solidFill>
              <a:srgbClr val="10526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896112"/>
            <a:ext cx="12188952" cy="54864"/>
          </a:xfrm>
          <a:prstGeom prst="rect">
            <a:avLst/>
          </a:prstGeom>
          <a:solidFill>
            <a:srgbClr val="10526A"/>
          </a:solidFill>
          <a:ln w="12700">
            <a:solidFill>
              <a:srgbClr val="10526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 txBox="1"/>
          <p:nvPr/>
        </p:nvSpPr>
        <p:spPr>
          <a:xfrm>
            <a:off x="457200" y="109728"/>
            <a:ext cx="11247120" cy="6766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ZONING &amp; SETBACKS</a:t>
            </a:r>
            <a:endParaRPr lang="en-US" sz="2500" dirty="0"/>
          </a:p>
        </p:txBody>
      </p:sp>
      <p:sp>
        <p:nvSpPr>
          <p:cNvPr id="5" name="Shape 3"/>
          <p:cNvSpPr/>
          <p:nvPr/>
        </p:nvSpPr>
        <p:spPr>
          <a:xfrm>
            <a:off x="502920" y="1371600"/>
            <a:ext cx="201168" cy="201168"/>
          </a:xfrm>
          <a:prstGeom prst="ellipse">
            <a:avLst/>
          </a:prstGeom>
          <a:solidFill>
            <a:srgbClr val="10526A"/>
          </a:solidFill>
          <a:ln w="12700">
            <a:solidFill>
              <a:srgbClr val="10526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 txBox="1"/>
          <p:nvPr/>
        </p:nvSpPr>
        <p:spPr>
          <a:xfrm>
            <a:off x="868680" y="1325880"/>
            <a:ext cx="58521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052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Zoning &amp; what it permits</a:t>
            </a:r>
            <a:endParaRPr lang="en-US" sz="1500" dirty="0"/>
          </a:p>
        </p:txBody>
      </p:sp>
      <p:sp>
        <p:nvSpPr>
          <p:cNvPr id="7" name="Text 5"/>
          <p:cNvSpPr txBox="1"/>
          <p:nvPr/>
        </p:nvSpPr>
        <p:spPr>
          <a:xfrm>
            <a:off x="868680" y="1655064"/>
            <a:ext cx="4202288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site's zoning designation and the height, density, and uses it allows for the redevelopment.</a:t>
            </a:r>
            <a:endParaRPr lang="en-US" sz="1250" dirty="0"/>
          </a:p>
        </p:txBody>
      </p:sp>
      <p:sp>
        <p:nvSpPr>
          <p:cNvPr id="8" name="Shape 6"/>
          <p:cNvSpPr/>
          <p:nvPr/>
        </p:nvSpPr>
        <p:spPr>
          <a:xfrm>
            <a:off x="502920" y="2468880"/>
            <a:ext cx="201168" cy="201168"/>
          </a:xfrm>
          <a:prstGeom prst="ellipse">
            <a:avLst/>
          </a:prstGeom>
          <a:solidFill>
            <a:srgbClr val="10526A"/>
          </a:solidFill>
          <a:ln w="12700">
            <a:solidFill>
              <a:srgbClr val="10526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 txBox="1"/>
          <p:nvPr/>
        </p:nvSpPr>
        <p:spPr>
          <a:xfrm>
            <a:off x="868680" y="2423160"/>
            <a:ext cx="58521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052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Setbacks along Grant Avenue</a:t>
            </a:r>
            <a:endParaRPr lang="en-US" sz="1500" dirty="0"/>
          </a:p>
        </p:txBody>
      </p:sp>
      <p:sp>
        <p:nvSpPr>
          <p:cNvPr id="10" name="Text 8"/>
          <p:cNvSpPr txBox="1"/>
          <p:nvPr/>
        </p:nvSpPr>
        <p:spPr>
          <a:xfrm>
            <a:off x="868680" y="2752344"/>
            <a:ext cx="4202288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design meets the required setback along Grant Avenue - and provides additional setback and landscaping where the site allows.</a:t>
            </a:r>
            <a:endParaRPr lang="en-US" sz="1250" dirty="0"/>
          </a:p>
        </p:txBody>
      </p:sp>
      <p:sp>
        <p:nvSpPr>
          <p:cNvPr id="11" name="Shape 9"/>
          <p:cNvSpPr/>
          <p:nvPr/>
        </p:nvSpPr>
        <p:spPr>
          <a:xfrm>
            <a:off x="502920" y="3566160"/>
            <a:ext cx="201168" cy="201168"/>
          </a:xfrm>
          <a:prstGeom prst="ellipse">
            <a:avLst/>
          </a:prstGeom>
          <a:solidFill>
            <a:srgbClr val="10526A"/>
          </a:solidFill>
          <a:ln w="12700">
            <a:solidFill>
              <a:srgbClr val="10526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" name="Text 10"/>
          <p:cNvSpPr txBox="1"/>
          <p:nvPr/>
        </p:nvSpPr>
        <p:spPr>
          <a:xfrm>
            <a:off x="868680" y="3520440"/>
            <a:ext cx="58521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052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Frontage &amp; streetscape</a:t>
            </a:r>
            <a:endParaRPr lang="en-US" sz="1500" dirty="0"/>
          </a:p>
        </p:txBody>
      </p:sp>
      <p:sp>
        <p:nvSpPr>
          <p:cNvPr id="13" name="Text 11"/>
          <p:cNvSpPr txBox="1"/>
          <p:nvPr/>
        </p:nvSpPr>
        <p:spPr>
          <a:xfrm>
            <a:off x="868680" y="3849624"/>
            <a:ext cx="4202288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How the building addresses the street along both Maple and Grant Avenues.</a:t>
            </a:r>
            <a:endParaRPr lang="en-US" sz="1250" dirty="0"/>
          </a:p>
        </p:txBody>
      </p:sp>
      <p:sp>
        <p:nvSpPr>
          <p:cNvPr id="14" name="Shape 12"/>
          <p:cNvSpPr/>
          <p:nvPr/>
        </p:nvSpPr>
        <p:spPr>
          <a:xfrm>
            <a:off x="502920" y="4498848"/>
            <a:ext cx="201168" cy="201168"/>
          </a:xfrm>
          <a:prstGeom prst="ellipse">
            <a:avLst/>
          </a:prstGeom>
          <a:solidFill>
            <a:srgbClr val="10526A"/>
          </a:solidFill>
          <a:ln w="12700">
            <a:solidFill>
              <a:srgbClr val="10526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 txBox="1"/>
          <p:nvPr/>
        </p:nvSpPr>
        <p:spPr>
          <a:xfrm>
            <a:off x="868680" y="4453128"/>
            <a:ext cx="58521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052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review path</a:t>
            </a:r>
            <a:endParaRPr lang="en-US" sz="1500" dirty="0"/>
          </a:p>
        </p:txBody>
      </p:sp>
      <p:sp>
        <p:nvSpPr>
          <p:cNvPr id="16" name="Text 14"/>
          <p:cNvSpPr txBox="1"/>
          <p:nvPr/>
        </p:nvSpPr>
        <p:spPr>
          <a:xfrm>
            <a:off x="868680" y="4782312"/>
            <a:ext cx="4202288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entitlement and public-review process - including the points where the community can formally weigh in.</a:t>
            </a:r>
            <a:endParaRPr lang="en-US" sz="1250" dirty="0"/>
          </a:p>
        </p:txBody>
      </p:sp>
      <p:sp>
        <p:nvSpPr>
          <p:cNvPr id="18" name="Text 16"/>
          <p:cNvSpPr txBox="1"/>
          <p:nvPr/>
        </p:nvSpPr>
        <p:spPr>
          <a:xfrm>
            <a:off x="7269480" y="1554480"/>
            <a:ext cx="427939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19" name="Text 17"/>
          <p:cNvSpPr txBox="1"/>
          <p:nvPr/>
        </p:nvSpPr>
        <p:spPr>
          <a:xfrm>
            <a:off x="7406640" y="2103120"/>
            <a:ext cx="4005072" cy="3657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50" i="1" dirty="0">
                <a:solidFill>
                  <a:srgbClr val="1052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Site plan with setbacks </a:t>
            </a:r>
            <a:endParaRPr lang="en-US" sz="1350" dirty="0"/>
          </a:p>
        </p:txBody>
      </p:sp>
      <p:sp>
        <p:nvSpPr>
          <p:cNvPr id="20" name="Text 18"/>
          <p:cNvSpPr txBox="1"/>
          <p:nvPr/>
        </p:nvSpPr>
        <p:spPr>
          <a:xfrm>
            <a:off x="457200" y="6455664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Montgomery Housing Partnership</a:t>
            </a:r>
            <a:r>
              <a:rPr lang="en-US" sz="900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  |   Edinburgh House Redevelopment   |   mhpartners.org</a:t>
            </a:r>
            <a:endParaRPr lang="en-US" sz="900" dirty="0"/>
          </a:p>
        </p:txBody>
      </p:sp>
      <p:sp>
        <p:nvSpPr>
          <p:cNvPr id="21" name="Text 19"/>
          <p:cNvSpPr txBox="1"/>
          <p:nvPr/>
        </p:nvSpPr>
        <p:spPr>
          <a:xfrm>
            <a:off x="11247120" y="6455664"/>
            <a:ext cx="502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14</a:t>
            </a:r>
            <a:endParaRPr lang="en-US" sz="900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92E7CBD6-EC33-C6A1-28C2-DB486DCE78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1176" y="1221711"/>
            <a:ext cx="6477904" cy="4963218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089B9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256032" cy="6858000"/>
          </a:xfrm>
          <a:prstGeom prst="rect">
            <a:avLst/>
          </a:prstGeom>
          <a:solidFill>
            <a:srgbClr val="F5A42D"/>
          </a:solidFill>
          <a:ln w="12700">
            <a:solidFill>
              <a:srgbClr val="F5A42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 txBox="1"/>
          <p:nvPr/>
        </p:nvSpPr>
        <p:spPr>
          <a:xfrm>
            <a:off x="1005840" y="2148840"/>
            <a:ext cx="100584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kern="0" spc="200" dirty="0">
                <a:solidFill>
                  <a:srgbClr val="E4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SITE &amp; ENVIRONMENT</a:t>
            </a:r>
            <a:endParaRPr lang="en-US" sz="1600" dirty="0"/>
          </a:p>
        </p:txBody>
      </p:sp>
      <p:sp>
        <p:nvSpPr>
          <p:cNvPr id="4" name="Text 2"/>
          <p:cNvSpPr txBox="1"/>
          <p:nvPr/>
        </p:nvSpPr>
        <p:spPr>
          <a:xfrm>
            <a:off x="960120" y="2606040"/>
            <a:ext cx="1033272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Stormwater · Trees </a:t>
            </a:r>
            <a:endParaRPr lang="en-US" sz="4000" dirty="0"/>
          </a:p>
        </p:txBody>
      </p:sp>
      <p:sp>
        <p:nvSpPr>
          <p:cNvPr id="5" name="Shape 3"/>
          <p:cNvSpPr/>
          <p:nvPr/>
        </p:nvSpPr>
        <p:spPr>
          <a:xfrm>
            <a:off x="1024128" y="3977640"/>
            <a:ext cx="2011680" cy="0"/>
          </a:xfrm>
          <a:prstGeom prst="line">
            <a:avLst/>
          </a:prstGeom>
          <a:noFill/>
          <a:ln w="254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 txBox="1"/>
          <p:nvPr/>
        </p:nvSpPr>
        <p:spPr>
          <a:xfrm>
            <a:off x="1005840" y="4114800"/>
            <a:ext cx="100584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Presented by MHG</a:t>
            </a:r>
            <a:endParaRPr lang="en-US" sz="1800" dirty="0"/>
          </a:p>
        </p:txBody>
      </p:sp>
      <p:sp>
        <p:nvSpPr>
          <p:cNvPr id="7" name="Text 5"/>
          <p:cNvSpPr txBox="1"/>
          <p:nvPr/>
        </p:nvSpPr>
        <p:spPr>
          <a:xfrm>
            <a:off x="1005840" y="4572000"/>
            <a:ext cx="9875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E4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Civil Engineer</a:t>
            </a:r>
            <a:endParaRPr lang="en-US" sz="14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896112"/>
          </a:xfrm>
          <a:prstGeom prst="rect">
            <a:avLst/>
          </a:prstGeom>
          <a:solidFill>
            <a:srgbClr val="10526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896112"/>
            <a:ext cx="12191695" cy="54864"/>
          </a:xfrm>
          <a:prstGeom prst="rect">
            <a:avLst/>
          </a:prstGeom>
          <a:solidFill>
            <a:srgbClr val="089B9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457200" y="109728"/>
            <a:ext cx="11247120" cy="67665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2500" b="1" i="0">
                <a:solidFill>
                  <a:srgbClr val="FFFFFF"/>
                </a:solidFill>
                <a:latin typeface="Arial"/>
              </a:rPr>
              <a:t>STORMWATER MANAGEMENT AND TREES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57200" y="1325880"/>
            <a:ext cx="5486400" cy="2907792"/>
          </a:xfrm>
          <a:prstGeom prst="roundRect">
            <a:avLst>
              <a:gd name="adj" fmla="val 6000"/>
            </a:avLst>
          </a:prstGeom>
          <a:solidFill>
            <a:srgbClr val="F4F6F7"/>
          </a:solidFill>
          <a:ln w="9525">
            <a:solidFill>
              <a:srgbClr val="E3E7E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685800" y="1481328"/>
            <a:ext cx="50292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500" b="1" i="0">
                <a:solidFill>
                  <a:srgbClr val="10526A"/>
                </a:solidFill>
                <a:latin typeface="Arial"/>
              </a:rPr>
              <a:t>STORMWATER MANAGEMENT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1874519"/>
            <a:ext cx="5074920" cy="184665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000" b="0" i="0">
                <a:solidFill>
                  <a:srgbClr val="2B2B2B"/>
                </a:solidFill>
                <a:latin typeface="Arial"/>
              </a:rPr>
              <a:t>Meets Maryland and Montgomery County requirements, using Environmental Site Design (ESD) to the maximum extent practicable to capture and treat runoff on-site - an opportunity to improve on the current site's stormwater performance.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263640" y="1371600"/>
            <a:ext cx="5376672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500" b="1" i="0">
                <a:solidFill>
                  <a:srgbClr val="10526A"/>
                </a:solidFill>
                <a:latin typeface="Arial"/>
              </a:rPr>
              <a:t>TREES &amp; LANDSCAPING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263640" y="1755648"/>
            <a:ext cx="5376672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250" b="0" i="1">
                <a:solidFill>
                  <a:srgbClr val="089B9B"/>
                </a:solidFill>
                <a:latin typeface="Arial"/>
              </a:rPr>
              <a:t>The loss of mature landscaping is a genuine concern - and one we do not want to minimize.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2331720"/>
            <a:ext cx="5559552" cy="841248"/>
          </a:xfrm>
          <a:prstGeom prst="roundRect">
            <a:avLst>
              <a:gd name="adj" fmla="val 8000"/>
            </a:avLst>
          </a:prstGeom>
          <a:solidFill>
            <a:srgbClr val="F4F6F7"/>
          </a:solidFill>
          <a:ln w="9525">
            <a:solidFill>
              <a:srgbClr val="E3E7E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6172200" y="2331720"/>
            <a:ext cx="91440" cy="841248"/>
          </a:xfrm>
          <a:prstGeom prst="rect">
            <a:avLst/>
          </a:prstGeom>
          <a:solidFill>
            <a:srgbClr val="089B9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6428232" y="2432303"/>
            <a:ext cx="5102352" cy="29260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400" b="1" i="0">
                <a:solidFill>
                  <a:srgbClr val="10526A"/>
                </a:solidFill>
                <a:latin typeface="Arial"/>
              </a:rPr>
              <a:t>Tree survey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428232" y="2734056"/>
            <a:ext cx="5102352" cy="40233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150" b="0" i="0">
                <a:solidFill>
                  <a:srgbClr val="2B2B2B"/>
                </a:solidFill>
                <a:latin typeface="Arial"/>
              </a:rPr>
              <a:t>A full survey of the existing trees on and around the site informs the plan.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172200" y="3273552"/>
            <a:ext cx="5559552" cy="841248"/>
          </a:xfrm>
          <a:prstGeom prst="roundRect">
            <a:avLst>
              <a:gd name="adj" fmla="val 8000"/>
            </a:avLst>
          </a:prstGeom>
          <a:solidFill>
            <a:srgbClr val="F4F6F7"/>
          </a:solidFill>
          <a:ln w="9525">
            <a:solidFill>
              <a:srgbClr val="E3E7E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Rectangle 17"/>
          <p:cNvSpPr/>
          <p:nvPr/>
        </p:nvSpPr>
        <p:spPr>
          <a:xfrm>
            <a:off x="6172200" y="3273552"/>
            <a:ext cx="91440" cy="841248"/>
          </a:xfrm>
          <a:prstGeom prst="rect">
            <a:avLst/>
          </a:prstGeom>
          <a:solidFill>
            <a:srgbClr val="089B9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6428232" y="3374136"/>
            <a:ext cx="5102352" cy="29260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400" b="1" i="0">
                <a:solidFill>
                  <a:srgbClr val="10526A"/>
                </a:solidFill>
                <a:latin typeface="Arial"/>
              </a:rPr>
              <a:t>Forest conservation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428232" y="3675888"/>
            <a:ext cx="5102352" cy="40233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150" b="0" i="0">
                <a:solidFill>
                  <a:srgbClr val="2B2B2B"/>
                </a:solidFill>
                <a:latin typeface="Arial"/>
              </a:rPr>
              <a:t>Compliance with Montgomery County forest-conservation and tree-protection requirements.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6172200" y="4215384"/>
            <a:ext cx="5559552" cy="841248"/>
          </a:xfrm>
          <a:prstGeom prst="roundRect">
            <a:avLst>
              <a:gd name="adj" fmla="val 8000"/>
            </a:avLst>
          </a:prstGeom>
          <a:solidFill>
            <a:srgbClr val="F4F6F7"/>
          </a:solidFill>
          <a:ln w="9525">
            <a:solidFill>
              <a:srgbClr val="E3E7E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Rectangle 21"/>
          <p:cNvSpPr/>
          <p:nvPr/>
        </p:nvSpPr>
        <p:spPr>
          <a:xfrm>
            <a:off x="6172200" y="4215384"/>
            <a:ext cx="91440" cy="841248"/>
          </a:xfrm>
          <a:prstGeom prst="rect">
            <a:avLst/>
          </a:prstGeom>
          <a:solidFill>
            <a:srgbClr val="089B9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6428232" y="4315968"/>
            <a:ext cx="5102352" cy="29260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400" b="1" i="0">
                <a:solidFill>
                  <a:srgbClr val="10526A"/>
                </a:solidFill>
                <a:latin typeface="Arial"/>
              </a:rPr>
              <a:t>Retain where feasible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428232" y="4617720"/>
            <a:ext cx="5102352" cy="40233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150" b="0" i="0">
                <a:solidFill>
                  <a:srgbClr val="2B2B2B"/>
                </a:solidFill>
                <a:latin typeface="Arial"/>
              </a:rPr>
              <a:t>The team will look closely at where mature trees can be preserved in place.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6172200" y="5157216"/>
            <a:ext cx="5559552" cy="841248"/>
          </a:xfrm>
          <a:prstGeom prst="roundRect">
            <a:avLst>
              <a:gd name="adj" fmla="val 8000"/>
            </a:avLst>
          </a:prstGeom>
          <a:solidFill>
            <a:srgbClr val="F4F6F7"/>
          </a:solidFill>
          <a:ln w="9525">
            <a:solidFill>
              <a:srgbClr val="E3E7E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Rectangle 25"/>
          <p:cNvSpPr/>
          <p:nvPr/>
        </p:nvSpPr>
        <p:spPr>
          <a:xfrm>
            <a:off x="6172200" y="5157216"/>
            <a:ext cx="91440" cy="841248"/>
          </a:xfrm>
          <a:prstGeom prst="rect">
            <a:avLst/>
          </a:prstGeom>
          <a:solidFill>
            <a:srgbClr val="089B9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6428232" y="5257800"/>
            <a:ext cx="5102352" cy="29260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400" b="1" i="0">
                <a:solidFill>
                  <a:srgbClr val="10526A"/>
                </a:solidFill>
                <a:latin typeface="Arial"/>
              </a:rPr>
              <a:t>Replacement &amp; replanting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428232" y="5559552"/>
            <a:ext cx="5102352" cy="40233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150" b="0" i="0">
                <a:solidFill>
                  <a:srgbClr val="2B2B2B"/>
                </a:solidFill>
                <a:latin typeface="Arial"/>
              </a:rPr>
              <a:t>A replacement and replanting plan, with coordination with neighbors as needed.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57200" y="6455664"/>
            <a:ext cx="10058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900" b="1" i="0">
                <a:solidFill>
                  <a:srgbClr val="656666"/>
                </a:solidFill>
                <a:latin typeface="Arial"/>
              </a:rPr>
              <a:t>Montgomery Housing Partnership</a:t>
            </a:r>
            <a:r>
              <a:rPr sz="900" b="0" i="0">
                <a:solidFill>
                  <a:srgbClr val="656666"/>
                </a:solidFill>
                <a:latin typeface="Arial"/>
              </a:rPr>
              <a:t>   |   Edinburgh House Redevelopment   |   mhpartners.org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1247120" y="6455664"/>
            <a:ext cx="50292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/>
            <a:r>
              <a:rPr sz="900" b="0" i="0">
                <a:solidFill>
                  <a:srgbClr val="656666"/>
                </a:solidFill>
                <a:latin typeface="Arial"/>
              </a:rPr>
              <a:t>16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88952" cy="896112"/>
          </a:xfrm>
          <a:prstGeom prst="rect">
            <a:avLst/>
          </a:prstGeom>
          <a:solidFill>
            <a:srgbClr val="10526A"/>
          </a:solidFill>
          <a:ln w="12700">
            <a:solidFill>
              <a:srgbClr val="10526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896112"/>
            <a:ext cx="12188952" cy="54864"/>
          </a:xfrm>
          <a:prstGeom prst="rect">
            <a:avLst/>
          </a:prstGeom>
          <a:solidFill>
            <a:srgbClr val="089B9B"/>
          </a:solidFill>
          <a:ln w="1270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 txBox="1"/>
          <p:nvPr/>
        </p:nvSpPr>
        <p:spPr>
          <a:xfrm>
            <a:off x="457200" y="109728"/>
            <a:ext cx="11247120" cy="6766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OUR COMMITMENT TO CURRENT RESIDENTS</a:t>
            </a:r>
            <a:endParaRPr lang="en-US" sz="2500" dirty="0"/>
          </a:p>
        </p:txBody>
      </p:sp>
      <p:sp>
        <p:nvSpPr>
          <p:cNvPr id="5" name="Text 3"/>
          <p:cNvSpPr txBox="1"/>
          <p:nvPr/>
        </p:nvSpPr>
        <p:spPr>
          <a:xfrm>
            <a:off x="457200" y="1078992"/>
            <a:ext cx="112471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089B9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question neighbors often ask: what happens to the people who live there now? Here is the plan for current residents.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457200" y="1554480"/>
            <a:ext cx="11274552" cy="777240"/>
          </a:xfrm>
          <a:prstGeom prst="roundRect">
            <a:avLst>
              <a:gd name="adj" fmla="val 7059"/>
            </a:avLst>
          </a:prstGeom>
          <a:solidFill>
            <a:srgbClr val="F5A42D"/>
          </a:solidFill>
          <a:ln w="12700">
            <a:solidFill>
              <a:srgbClr val="F5A42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 txBox="1"/>
          <p:nvPr/>
        </p:nvSpPr>
        <p:spPr>
          <a:xfrm>
            <a:off x="777240" y="1554480"/>
            <a:ext cx="106070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052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  RIGHT TO RETURN.  </a:t>
            </a:r>
            <a:r>
              <a:rPr lang="en-US" sz="1450" dirty="0">
                <a:solidFill>
                  <a:srgbClr val="1052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Every current resident who wants to come back has priority placement in the new Edinburgh House at an affordable rent.</a:t>
            </a:r>
            <a:endParaRPr lang="en-US" sz="1450" dirty="0"/>
          </a:p>
        </p:txBody>
      </p:sp>
      <p:sp>
        <p:nvSpPr>
          <p:cNvPr id="8" name="Shape 6"/>
          <p:cNvSpPr/>
          <p:nvPr/>
        </p:nvSpPr>
        <p:spPr>
          <a:xfrm>
            <a:off x="457200" y="2542032"/>
            <a:ext cx="3611880" cy="1600200"/>
          </a:xfrm>
          <a:prstGeom prst="roundRect">
            <a:avLst>
              <a:gd name="adj" fmla="val 2857"/>
            </a:avLst>
          </a:prstGeom>
          <a:solidFill>
            <a:srgbClr val="F4F6F7"/>
          </a:solidFill>
          <a:ln w="9525">
            <a:solidFill>
              <a:srgbClr val="E3E7E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Shape 7"/>
          <p:cNvSpPr/>
          <p:nvPr/>
        </p:nvSpPr>
        <p:spPr>
          <a:xfrm>
            <a:off x="457200" y="2542032"/>
            <a:ext cx="3611880" cy="502920"/>
          </a:xfrm>
          <a:prstGeom prst="rect">
            <a:avLst/>
          </a:prstGeom>
          <a:solidFill>
            <a:srgbClr val="089B9B"/>
          </a:solidFill>
          <a:ln w="1270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 txBox="1"/>
          <p:nvPr/>
        </p:nvSpPr>
        <p:spPr>
          <a:xfrm>
            <a:off x="621792" y="2542032"/>
            <a:ext cx="3282696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No cost to residents</a:t>
            </a:r>
            <a:endParaRPr lang="en-US" sz="1500" dirty="0"/>
          </a:p>
        </p:txBody>
      </p:sp>
      <p:sp>
        <p:nvSpPr>
          <p:cNvPr id="11" name="Text 9"/>
          <p:cNvSpPr txBox="1"/>
          <p:nvPr/>
        </p:nvSpPr>
        <p:spPr>
          <a:xfrm>
            <a:off x="621792" y="3145536"/>
            <a:ext cx="3282696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MHP covers relocation costs. Residents will not pay out of pocket to move.</a:t>
            </a:r>
            <a:endParaRPr lang="en-US" sz="1250" dirty="0"/>
          </a:p>
        </p:txBody>
      </p:sp>
      <p:sp>
        <p:nvSpPr>
          <p:cNvPr id="12" name="Shape 10"/>
          <p:cNvSpPr/>
          <p:nvPr/>
        </p:nvSpPr>
        <p:spPr>
          <a:xfrm>
            <a:off x="4288536" y="2542032"/>
            <a:ext cx="3611880" cy="1600200"/>
          </a:xfrm>
          <a:prstGeom prst="roundRect">
            <a:avLst>
              <a:gd name="adj" fmla="val 2857"/>
            </a:avLst>
          </a:prstGeom>
          <a:solidFill>
            <a:srgbClr val="F4F6F7"/>
          </a:solidFill>
          <a:ln w="9525">
            <a:solidFill>
              <a:srgbClr val="E3E7E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Shape 11"/>
          <p:cNvSpPr/>
          <p:nvPr/>
        </p:nvSpPr>
        <p:spPr>
          <a:xfrm>
            <a:off x="4288536" y="2542032"/>
            <a:ext cx="3611880" cy="502920"/>
          </a:xfrm>
          <a:prstGeom prst="rect">
            <a:avLst/>
          </a:prstGeom>
          <a:solidFill>
            <a:srgbClr val="089B9B"/>
          </a:solidFill>
          <a:ln w="1270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 txBox="1"/>
          <p:nvPr/>
        </p:nvSpPr>
        <p:spPr>
          <a:xfrm>
            <a:off x="4453128" y="2542032"/>
            <a:ext cx="3282696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Dedicated coordinator</a:t>
            </a:r>
            <a:endParaRPr lang="en-US" sz="1500" dirty="0"/>
          </a:p>
        </p:txBody>
      </p:sp>
      <p:sp>
        <p:nvSpPr>
          <p:cNvPr id="15" name="Text 13"/>
          <p:cNvSpPr txBox="1"/>
          <p:nvPr/>
        </p:nvSpPr>
        <p:spPr>
          <a:xfrm>
            <a:off x="4453128" y="3145536"/>
            <a:ext cx="3282696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personal relocation coordinator guides each household through every step.</a:t>
            </a:r>
            <a:endParaRPr lang="en-US" sz="1250" dirty="0"/>
          </a:p>
        </p:txBody>
      </p:sp>
      <p:sp>
        <p:nvSpPr>
          <p:cNvPr id="16" name="Shape 14"/>
          <p:cNvSpPr/>
          <p:nvPr/>
        </p:nvSpPr>
        <p:spPr>
          <a:xfrm>
            <a:off x="8119872" y="2542032"/>
            <a:ext cx="3611880" cy="1600200"/>
          </a:xfrm>
          <a:prstGeom prst="roundRect">
            <a:avLst>
              <a:gd name="adj" fmla="val 2857"/>
            </a:avLst>
          </a:prstGeom>
          <a:solidFill>
            <a:srgbClr val="F4F6F7"/>
          </a:solidFill>
          <a:ln w="9525">
            <a:solidFill>
              <a:srgbClr val="E3E7E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Shape 15"/>
          <p:cNvSpPr/>
          <p:nvPr/>
        </p:nvSpPr>
        <p:spPr>
          <a:xfrm>
            <a:off x="8119872" y="2542032"/>
            <a:ext cx="3611880" cy="502920"/>
          </a:xfrm>
          <a:prstGeom prst="rect">
            <a:avLst/>
          </a:prstGeom>
          <a:solidFill>
            <a:srgbClr val="089B9B"/>
          </a:solidFill>
          <a:ln w="1270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8" name="Text 16"/>
          <p:cNvSpPr txBox="1"/>
          <p:nvPr/>
        </p:nvSpPr>
        <p:spPr>
          <a:xfrm>
            <a:off x="8284464" y="2542032"/>
            <a:ext cx="3282696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Temporary housing</a:t>
            </a:r>
            <a:endParaRPr lang="en-US" sz="1500" dirty="0"/>
          </a:p>
        </p:txBody>
      </p:sp>
      <p:sp>
        <p:nvSpPr>
          <p:cNvPr id="19" name="Text 17"/>
          <p:cNvSpPr txBox="1"/>
          <p:nvPr/>
        </p:nvSpPr>
        <p:spPr>
          <a:xfrm>
            <a:off x="8284464" y="3145536"/>
            <a:ext cx="3282696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MHP helps residents find safe, affordable temporary housing - kept close to Takoma Park where possible.</a:t>
            </a:r>
            <a:endParaRPr lang="en-US" sz="1250" dirty="0"/>
          </a:p>
        </p:txBody>
      </p:sp>
      <p:sp>
        <p:nvSpPr>
          <p:cNvPr id="20" name="Shape 18"/>
          <p:cNvSpPr/>
          <p:nvPr/>
        </p:nvSpPr>
        <p:spPr>
          <a:xfrm>
            <a:off x="457200" y="4306824"/>
            <a:ext cx="3611880" cy="1600200"/>
          </a:xfrm>
          <a:prstGeom prst="roundRect">
            <a:avLst>
              <a:gd name="adj" fmla="val 2857"/>
            </a:avLst>
          </a:prstGeom>
          <a:solidFill>
            <a:srgbClr val="F4F6F7"/>
          </a:solidFill>
          <a:ln w="9525">
            <a:solidFill>
              <a:srgbClr val="E3E7E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1" name="Shape 19"/>
          <p:cNvSpPr/>
          <p:nvPr/>
        </p:nvSpPr>
        <p:spPr>
          <a:xfrm>
            <a:off x="457200" y="4306824"/>
            <a:ext cx="3611880" cy="502920"/>
          </a:xfrm>
          <a:prstGeom prst="rect">
            <a:avLst/>
          </a:prstGeom>
          <a:solidFill>
            <a:srgbClr val="089B9B"/>
          </a:solidFill>
          <a:ln w="1270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2" name="Text 20"/>
          <p:cNvSpPr txBox="1"/>
          <p:nvPr/>
        </p:nvSpPr>
        <p:spPr>
          <a:xfrm>
            <a:off x="621792" y="4306824"/>
            <a:ext cx="3282696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Rent protection</a:t>
            </a:r>
            <a:endParaRPr lang="en-US" sz="1500" dirty="0"/>
          </a:p>
        </p:txBody>
      </p:sp>
      <p:sp>
        <p:nvSpPr>
          <p:cNvPr id="23" name="Text 21"/>
          <p:cNvSpPr txBox="1"/>
          <p:nvPr/>
        </p:nvSpPr>
        <p:spPr>
          <a:xfrm>
            <a:off x="621792" y="4910328"/>
            <a:ext cx="3282696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Rents in the rebuilt building stay affordable, consistent with current AMI levels.</a:t>
            </a:r>
            <a:endParaRPr lang="en-US" sz="1250" dirty="0"/>
          </a:p>
        </p:txBody>
      </p:sp>
      <p:sp>
        <p:nvSpPr>
          <p:cNvPr id="24" name="Shape 22"/>
          <p:cNvSpPr/>
          <p:nvPr/>
        </p:nvSpPr>
        <p:spPr>
          <a:xfrm>
            <a:off x="4288536" y="4306824"/>
            <a:ext cx="3611880" cy="1600200"/>
          </a:xfrm>
          <a:prstGeom prst="roundRect">
            <a:avLst>
              <a:gd name="adj" fmla="val 2857"/>
            </a:avLst>
          </a:prstGeom>
          <a:solidFill>
            <a:srgbClr val="F4F6F7"/>
          </a:solidFill>
          <a:ln w="9525">
            <a:solidFill>
              <a:srgbClr val="E3E7E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5" name="Shape 23"/>
          <p:cNvSpPr/>
          <p:nvPr/>
        </p:nvSpPr>
        <p:spPr>
          <a:xfrm>
            <a:off x="4288536" y="4306824"/>
            <a:ext cx="3611880" cy="502920"/>
          </a:xfrm>
          <a:prstGeom prst="rect">
            <a:avLst/>
          </a:prstGeom>
          <a:solidFill>
            <a:srgbClr val="089B9B"/>
          </a:solidFill>
          <a:ln w="1270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6" name="Text 24"/>
          <p:cNvSpPr txBox="1"/>
          <p:nvPr/>
        </p:nvSpPr>
        <p:spPr>
          <a:xfrm>
            <a:off x="4453128" y="4306824"/>
            <a:ext cx="3282696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Plenty of notice</a:t>
            </a:r>
            <a:endParaRPr lang="en-US" sz="1500" dirty="0"/>
          </a:p>
        </p:txBody>
      </p:sp>
      <p:sp>
        <p:nvSpPr>
          <p:cNvPr id="27" name="Text 25"/>
          <p:cNvSpPr txBox="1"/>
          <p:nvPr/>
        </p:nvSpPr>
        <p:spPr>
          <a:xfrm>
            <a:off x="4453128" y="4910328"/>
            <a:ext cx="3282696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Relocation won't begin until financing is secured and construction is ready - with several months' notice.</a:t>
            </a:r>
            <a:endParaRPr lang="en-US" sz="1250" dirty="0"/>
          </a:p>
        </p:txBody>
      </p:sp>
      <p:sp>
        <p:nvSpPr>
          <p:cNvPr id="28" name="Shape 26"/>
          <p:cNvSpPr/>
          <p:nvPr/>
        </p:nvSpPr>
        <p:spPr>
          <a:xfrm>
            <a:off x="8119872" y="4306824"/>
            <a:ext cx="3611880" cy="1600200"/>
          </a:xfrm>
          <a:prstGeom prst="roundRect">
            <a:avLst>
              <a:gd name="adj" fmla="val 2857"/>
            </a:avLst>
          </a:prstGeom>
          <a:solidFill>
            <a:srgbClr val="F4F6F7"/>
          </a:solidFill>
          <a:ln w="9525">
            <a:solidFill>
              <a:srgbClr val="E3E7E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9" name="Shape 27"/>
          <p:cNvSpPr/>
          <p:nvPr/>
        </p:nvSpPr>
        <p:spPr>
          <a:xfrm>
            <a:off x="8119872" y="4306824"/>
            <a:ext cx="3611880" cy="502920"/>
          </a:xfrm>
          <a:prstGeom prst="rect">
            <a:avLst/>
          </a:prstGeom>
          <a:solidFill>
            <a:srgbClr val="089B9B"/>
          </a:solidFill>
          <a:ln w="1270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0" name="Text 28"/>
          <p:cNvSpPr txBox="1"/>
          <p:nvPr/>
        </p:nvSpPr>
        <p:spPr>
          <a:xfrm>
            <a:off x="8284464" y="4306824"/>
            <a:ext cx="3282696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managed process</a:t>
            </a:r>
            <a:endParaRPr lang="en-US" sz="1500" dirty="0"/>
          </a:p>
        </p:txBody>
      </p:sp>
      <p:sp>
        <p:nvSpPr>
          <p:cNvPr id="31" name="Text 29"/>
          <p:cNvSpPr txBox="1"/>
          <p:nvPr/>
        </p:nvSpPr>
        <p:spPr>
          <a:xfrm>
            <a:off x="8284464" y="4910328"/>
            <a:ext cx="3282696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Residents work with the property management team, ResOne, and MHP staff throughout the transition.</a:t>
            </a:r>
            <a:endParaRPr lang="en-US" sz="1250" dirty="0"/>
          </a:p>
        </p:txBody>
      </p:sp>
      <p:sp>
        <p:nvSpPr>
          <p:cNvPr id="32" name="Text 30"/>
          <p:cNvSpPr txBox="1"/>
          <p:nvPr/>
        </p:nvSpPr>
        <p:spPr>
          <a:xfrm>
            <a:off x="457200" y="6455664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Montgomery Housing Partnership</a:t>
            </a:r>
            <a:r>
              <a:rPr lang="en-US" sz="900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  |   Edinburgh House Redevelopment   |   mhpartners.org</a:t>
            </a:r>
            <a:endParaRPr lang="en-US" sz="900" dirty="0"/>
          </a:p>
        </p:txBody>
      </p:sp>
      <p:sp>
        <p:nvSpPr>
          <p:cNvPr id="33" name="Text 31"/>
          <p:cNvSpPr txBox="1"/>
          <p:nvPr/>
        </p:nvSpPr>
        <p:spPr>
          <a:xfrm>
            <a:off x="11247120" y="6455664"/>
            <a:ext cx="502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17</a:t>
            </a:r>
            <a:endParaRPr lang="en-US" sz="9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88952" cy="896112"/>
          </a:xfrm>
          <a:prstGeom prst="rect">
            <a:avLst/>
          </a:prstGeom>
          <a:solidFill>
            <a:srgbClr val="10526A"/>
          </a:solidFill>
          <a:ln w="12700">
            <a:solidFill>
              <a:srgbClr val="10526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896112"/>
            <a:ext cx="12188952" cy="54864"/>
          </a:xfrm>
          <a:prstGeom prst="rect">
            <a:avLst/>
          </a:prstGeom>
          <a:solidFill>
            <a:srgbClr val="089B9B"/>
          </a:solidFill>
          <a:ln w="1270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 txBox="1"/>
          <p:nvPr/>
        </p:nvSpPr>
        <p:spPr>
          <a:xfrm>
            <a:off x="457200" y="109728"/>
            <a:ext cx="11247120" cy="6766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DURING CONSTRUCTION: PROTECTING NEIGHBORS</a:t>
            </a:r>
            <a:endParaRPr lang="en-US" sz="2500" dirty="0"/>
          </a:p>
        </p:txBody>
      </p:sp>
      <p:sp>
        <p:nvSpPr>
          <p:cNvPr id="5" name="Text 3"/>
          <p:cNvSpPr txBox="1"/>
          <p:nvPr/>
        </p:nvSpPr>
        <p:spPr>
          <a:xfrm>
            <a:off x="457200" y="1097280"/>
            <a:ext cx="112471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We heard the concerns raised about construction. Here is how we will protect the surrounding community.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457200" y="1691640"/>
            <a:ext cx="3611880" cy="1874520"/>
          </a:xfrm>
          <a:prstGeom prst="roundRect">
            <a:avLst>
              <a:gd name="adj" fmla="val 2439"/>
            </a:avLst>
          </a:prstGeom>
          <a:solidFill>
            <a:srgbClr val="F4F6F7"/>
          </a:solidFill>
          <a:ln w="9525">
            <a:solidFill>
              <a:srgbClr val="E3E7E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Shape 5"/>
          <p:cNvSpPr/>
          <p:nvPr/>
        </p:nvSpPr>
        <p:spPr>
          <a:xfrm>
            <a:off x="457200" y="1691640"/>
            <a:ext cx="91440" cy="1874520"/>
          </a:xfrm>
          <a:prstGeom prst="rect">
            <a:avLst/>
          </a:prstGeom>
          <a:solidFill>
            <a:srgbClr val="10526A"/>
          </a:solidFill>
          <a:ln w="12700">
            <a:solidFill>
              <a:srgbClr val="10526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 txBox="1"/>
          <p:nvPr/>
        </p:nvSpPr>
        <p:spPr>
          <a:xfrm>
            <a:off x="685800" y="1837944"/>
            <a:ext cx="32461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b="1" dirty="0">
                <a:solidFill>
                  <a:srgbClr val="1052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Hazardous materials</a:t>
            </a:r>
            <a:endParaRPr lang="en-US" sz="1500" dirty="0"/>
          </a:p>
        </p:txBody>
      </p:sp>
      <p:sp>
        <p:nvSpPr>
          <p:cNvPr id="9" name="Text 7"/>
          <p:cNvSpPr txBox="1"/>
          <p:nvPr/>
        </p:nvSpPr>
        <p:spPr>
          <a:xfrm>
            <a:off x="685800" y="2350008"/>
            <a:ext cx="3227832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Licensed survey and abatement of asbestos and lead paint before demolition, under Maryland and federal requirements.</a:t>
            </a:r>
            <a:endParaRPr lang="en-US" sz="1250" dirty="0"/>
          </a:p>
        </p:txBody>
      </p:sp>
      <p:sp>
        <p:nvSpPr>
          <p:cNvPr id="10" name="Shape 8"/>
          <p:cNvSpPr/>
          <p:nvPr/>
        </p:nvSpPr>
        <p:spPr>
          <a:xfrm>
            <a:off x="4288536" y="1691640"/>
            <a:ext cx="3611880" cy="1874520"/>
          </a:xfrm>
          <a:prstGeom prst="roundRect">
            <a:avLst>
              <a:gd name="adj" fmla="val 2439"/>
            </a:avLst>
          </a:prstGeom>
          <a:solidFill>
            <a:srgbClr val="F4F6F7"/>
          </a:solidFill>
          <a:ln w="9525">
            <a:solidFill>
              <a:srgbClr val="E3E7E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" name="Shape 9"/>
          <p:cNvSpPr/>
          <p:nvPr/>
        </p:nvSpPr>
        <p:spPr>
          <a:xfrm>
            <a:off x="4288536" y="1691640"/>
            <a:ext cx="91440" cy="1874520"/>
          </a:xfrm>
          <a:prstGeom prst="rect">
            <a:avLst/>
          </a:prstGeom>
          <a:solidFill>
            <a:srgbClr val="10526A"/>
          </a:solidFill>
          <a:ln w="12700">
            <a:solidFill>
              <a:srgbClr val="10526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" name="Text 10"/>
          <p:cNvSpPr txBox="1"/>
          <p:nvPr/>
        </p:nvSpPr>
        <p:spPr>
          <a:xfrm>
            <a:off x="4517136" y="1837944"/>
            <a:ext cx="32461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b="1" dirty="0">
                <a:solidFill>
                  <a:srgbClr val="1052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Noise</a:t>
            </a:r>
            <a:endParaRPr lang="en-US" sz="1500" dirty="0"/>
          </a:p>
        </p:txBody>
      </p:sp>
      <p:sp>
        <p:nvSpPr>
          <p:cNvPr id="13" name="Text 11"/>
          <p:cNvSpPr txBox="1"/>
          <p:nvPr/>
        </p:nvSpPr>
        <p:spPr>
          <a:xfrm>
            <a:off x="4517136" y="2350008"/>
            <a:ext cx="3227832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Work confined to permitted hours. A Construction Management Plan governs phasing and mitigation, with a single point of contact for neighbors.</a:t>
            </a:r>
            <a:endParaRPr lang="en-US" sz="1250" dirty="0"/>
          </a:p>
        </p:txBody>
      </p:sp>
      <p:sp>
        <p:nvSpPr>
          <p:cNvPr id="14" name="Shape 12"/>
          <p:cNvSpPr/>
          <p:nvPr/>
        </p:nvSpPr>
        <p:spPr>
          <a:xfrm>
            <a:off x="8119872" y="1691640"/>
            <a:ext cx="3611880" cy="1874520"/>
          </a:xfrm>
          <a:prstGeom prst="roundRect">
            <a:avLst>
              <a:gd name="adj" fmla="val 2439"/>
            </a:avLst>
          </a:prstGeom>
          <a:solidFill>
            <a:srgbClr val="F4F6F7"/>
          </a:solidFill>
          <a:ln w="9525">
            <a:solidFill>
              <a:srgbClr val="E3E7E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" name="Shape 13"/>
          <p:cNvSpPr/>
          <p:nvPr/>
        </p:nvSpPr>
        <p:spPr>
          <a:xfrm>
            <a:off x="8119872" y="1691640"/>
            <a:ext cx="91440" cy="1874520"/>
          </a:xfrm>
          <a:prstGeom prst="rect">
            <a:avLst/>
          </a:prstGeom>
          <a:solidFill>
            <a:srgbClr val="10526A"/>
          </a:solidFill>
          <a:ln w="12700">
            <a:solidFill>
              <a:srgbClr val="10526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6" name="Text 14"/>
          <p:cNvSpPr txBox="1"/>
          <p:nvPr/>
        </p:nvSpPr>
        <p:spPr>
          <a:xfrm>
            <a:off x="8348472" y="1837944"/>
            <a:ext cx="32461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b="1" dirty="0">
                <a:solidFill>
                  <a:srgbClr val="1052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Dust &amp; debris</a:t>
            </a:r>
            <a:endParaRPr lang="en-US" sz="1500" dirty="0"/>
          </a:p>
        </p:txBody>
      </p:sp>
      <p:sp>
        <p:nvSpPr>
          <p:cNvPr id="17" name="Text 15"/>
          <p:cNvSpPr txBox="1"/>
          <p:nvPr/>
        </p:nvSpPr>
        <p:spPr>
          <a:xfrm>
            <a:off x="8348472" y="2350008"/>
            <a:ext cx="3227832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Water application, covered loads, perimeter screening, and regular street sweeping.</a:t>
            </a:r>
            <a:endParaRPr lang="en-US" sz="1250" dirty="0"/>
          </a:p>
        </p:txBody>
      </p:sp>
      <p:sp>
        <p:nvSpPr>
          <p:cNvPr id="18" name="Shape 16"/>
          <p:cNvSpPr/>
          <p:nvPr/>
        </p:nvSpPr>
        <p:spPr>
          <a:xfrm>
            <a:off x="457200" y="3749040"/>
            <a:ext cx="3611880" cy="1874520"/>
          </a:xfrm>
          <a:prstGeom prst="roundRect">
            <a:avLst>
              <a:gd name="adj" fmla="val 2439"/>
            </a:avLst>
          </a:prstGeom>
          <a:solidFill>
            <a:srgbClr val="F4F6F7"/>
          </a:solidFill>
          <a:ln w="9525">
            <a:solidFill>
              <a:srgbClr val="E3E7E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9" name="Shape 17"/>
          <p:cNvSpPr/>
          <p:nvPr/>
        </p:nvSpPr>
        <p:spPr>
          <a:xfrm>
            <a:off x="457200" y="3749040"/>
            <a:ext cx="91440" cy="1874520"/>
          </a:xfrm>
          <a:prstGeom prst="rect">
            <a:avLst/>
          </a:prstGeom>
          <a:solidFill>
            <a:srgbClr val="10526A"/>
          </a:solidFill>
          <a:ln w="12700">
            <a:solidFill>
              <a:srgbClr val="10526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0" name="Text 18"/>
          <p:cNvSpPr txBox="1"/>
          <p:nvPr/>
        </p:nvSpPr>
        <p:spPr>
          <a:xfrm>
            <a:off x="685800" y="3895344"/>
            <a:ext cx="32461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b="1" dirty="0">
                <a:solidFill>
                  <a:srgbClr val="1052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Vibration</a:t>
            </a:r>
            <a:endParaRPr lang="en-US" sz="1500" dirty="0"/>
          </a:p>
        </p:txBody>
      </p:sp>
      <p:sp>
        <p:nvSpPr>
          <p:cNvPr id="21" name="Text 19"/>
          <p:cNvSpPr txBox="1"/>
          <p:nvPr/>
        </p:nvSpPr>
        <p:spPr>
          <a:xfrm>
            <a:off x="685800" y="4407408"/>
            <a:ext cx="3227832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Pre-construction condition surveys of adjacent homes and vibration monitoring during high-impact work.</a:t>
            </a:r>
            <a:endParaRPr lang="en-US" sz="1250" dirty="0"/>
          </a:p>
        </p:txBody>
      </p:sp>
      <p:sp>
        <p:nvSpPr>
          <p:cNvPr id="22" name="Shape 20"/>
          <p:cNvSpPr/>
          <p:nvPr/>
        </p:nvSpPr>
        <p:spPr>
          <a:xfrm>
            <a:off x="4288536" y="3749040"/>
            <a:ext cx="3611880" cy="1874520"/>
          </a:xfrm>
          <a:prstGeom prst="roundRect">
            <a:avLst>
              <a:gd name="adj" fmla="val 2439"/>
            </a:avLst>
          </a:prstGeom>
          <a:solidFill>
            <a:srgbClr val="F4F6F7"/>
          </a:solidFill>
          <a:ln w="9525">
            <a:solidFill>
              <a:srgbClr val="E3E7E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3" name="Shape 21"/>
          <p:cNvSpPr/>
          <p:nvPr/>
        </p:nvSpPr>
        <p:spPr>
          <a:xfrm>
            <a:off x="4288536" y="3749040"/>
            <a:ext cx="91440" cy="1874520"/>
          </a:xfrm>
          <a:prstGeom prst="rect">
            <a:avLst/>
          </a:prstGeom>
          <a:solidFill>
            <a:srgbClr val="10526A"/>
          </a:solidFill>
          <a:ln w="12700">
            <a:solidFill>
              <a:srgbClr val="10526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4" name="Text 22"/>
          <p:cNvSpPr txBox="1"/>
          <p:nvPr/>
        </p:nvSpPr>
        <p:spPr>
          <a:xfrm>
            <a:off x="4517136" y="3895344"/>
            <a:ext cx="32461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b="1" dirty="0">
                <a:solidFill>
                  <a:srgbClr val="1052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Sidewalks &amp; construction parking</a:t>
            </a:r>
            <a:endParaRPr lang="en-US" sz="1500" dirty="0"/>
          </a:p>
        </p:txBody>
      </p:sp>
      <p:sp>
        <p:nvSpPr>
          <p:cNvPr id="25" name="Text 23"/>
          <p:cNvSpPr txBox="1"/>
          <p:nvPr/>
        </p:nvSpPr>
        <p:spPr>
          <a:xfrm>
            <a:off x="4517136" y="4407408"/>
            <a:ext cx="3227832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maintenance-of-traffic plan keeps pedestrian access open; the contractor manages worker parking</a:t>
            </a:r>
            <a:endParaRPr lang="en-US" sz="1250" dirty="0"/>
          </a:p>
        </p:txBody>
      </p:sp>
      <p:sp>
        <p:nvSpPr>
          <p:cNvPr id="26" name="Shape 24"/>
          <p:cNvSpPr/>
          <p:nvPr/>
        </p:nvSpPr>
        <p:spPr>
          <a:xfrm>
            <a:off x="8119872" y="3749040"/>
            <a:ext cx="3611880" cy="1874520"/>
          </a:xfrm>
          <a:prstGeom prst="roundRect">
            <a:avLst>
              <a:gd name="adj" fmla="val 2439"/>
            </a:avLst>
          </a:prstGeom>
          <a:solidFill>
            <a:srgbClr val="F4F6F7"/>
          </a:solidFill>
          <a:ln w="9525">
            <a:solidFill>
              <a:srgbClr val="E3E7E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7" name="Shape 25"/>
          <p:cNvSpPr/>
          <p:nvPr/>
        </p:nvSpPr>
        <p:spPr>
          <a:xfrm>
            <a:off x="8119872" y="3749040"/>
            <a:ext cx="91440" cy="1874520"/>
          </a:xfrm>
          <a:prstGeom prst="rect">
            <a:avLst/>
          </a:prstGeom>
          <a:solidFill>
            <a:srgbClr val="10526A"/>
          </a:solidFill>
          <a:ln w="12700">
            <a:solidFill>
              <a:srgbClr val="10526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8" name="Text 26"/>
          <p:cNvSpPr txBox="1"/>
          <p:nvPr/>
        </p:nvSpPr>
        <p:spPr>
          <a:xfrm>
            <a:off x="8348472" y="3895344"/>
            <a:ext cx="32461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b="1" dirty="0">
                <a:solidFill>
                  <a:srgbClr val="1052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direct line</a:t>
            </a:r>
            <a:endParaRPr lang="en-US" sz="1500" dirty="0"/>
          </a:p>
        </p:txBody>
      </p:sp>
      <p:sp>
        <p:nvSpPr>
          <p:cNvPr id="29" name="Text 27"/>
          <p:cNvSpPr txBox="1"/>
          <p:nvPr/>
        </p:nvSpPr>
        <p:spPr>
          <a:xfrm>
            <a:off x="8348472" y="4407408"/>
            <a:ext cx="3227832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One named MHP contact so neighbors always know who to call if something comes up.</a:t>
            </a:r>
            <a:endParaRPr lang="en-US" sz="1250" dirty="0"/>
          </a:p>
        </p:txBody>
      </p:sp>
      <p:sp>
        <p:nvSpPr>
          <p:cNvPr id="30" name="Text 28"/>
          <p:cNvSpPr txBox="1"/>
          <p:nvPr/>
        </p:nvSpPr>
        <p:spPr>
          <a:xfrm>
            <a:off x="457200" y="6455664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Montgomery Housing Partnership</a:t>
            </a:r>
            <a:r>
              <a:rPr lang="en-US" sz="900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  |   Edinburgh House Redevelopment   |   mhpartners.org</a:t>
            </a:r>
            <a:endParaRPr lang="en-US" sz="900" dirty="0"/>
          </a:p>
        </p:txBody>
      </p:sp>
      <p:sp>
        <p:nvSpPr>
          <p:cNvPr id="31" name="Text 29"/>
          <p:cNvSpPr txBox="1"/>
          <p:nvPr/>
        </p:nvSpPr>
        <p:spPr>
          <a:xfrm>
            <a:off x="11247120" y="6455664"/>
            <a:ext cx="502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18</a:t>
            </a:r>
            <a:endParaRPr lang="en-US" sz="9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1052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256032" cy="6858000"/>
          </a:xfrm>
          <a:prstGeom prst="rect">
            <a:avLst/>
          </a:prstGeom>
          <a:solidFill>
            <a:srgbClr val="F5A42D"/>
          </a:solidFill>
          <a:ln w="12700">
            <a:solidFill>
              <a:srgbClr val="F5A42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 txBox="1"/>
          <p:nvPr/>
        </p:nvSpPr>
        <p:spPr>
          <a:xfrm>
            <a:off x="1005840" y="777240"/>
            <a:ext cx="100584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kern="0" spc="200" dirty="0">
                <a:solidFill>
                  <a:srgbClr val="089B9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LET'S HEAR FROM YOU</a:t>
            </a:r>
            <a:endParaRPr lang="en-US" sz="1600" dirty="0"/>
          </a:p>
        </p:txBody>
      </p:sp>
      <p:sp>
        <p:nvSpPr>
          <p:cNvPr id="4" name="Text 2"/>
          <p:cNvSpPr txBox="1"/>
          <p:nvPr/>
        </p:nvSpPr>
        <p:spPr>
          <a:xfrm>
            <a:off x="960120" y="1234440"/>
            <a:ext cx="105156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Small-Group Discussion</a:t>
            </a:r>
            <a:endParaRPr lang="en-US" sz="4000" dirty="0"/>
          </a:p>
        </p:txBody>
      </p:sp>
      <p:sp>
        <p:nvSpPr>
          <p:cNvPr id="5" name="Text 3"/>
          <p:cNvSpPr txBox="1"/>
          <p:nvPr/>
        </p:nvSpPr>
        <p:spPr>
          <a:xfrm>
            <a:off x="1005840" y="2148840"/>
            <a:ext cx="100584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CADDE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We'll break into small groups to talk through the project. A facilitator at each table will capture your thoughts, and then we'll regroup to share.</a:t>
            </a:r>
            <a:endParaRPr lang="en-US" sz="1500" dirty="0"/>
          </a:p>
        </p:txBody>
      </p:sp>
      <p:sp>
        <p:nvSpPr>
          <p:cNvPr id="6" name="Shape 4"/>
          <p:cNvSpPr/>
          <p:nvPr/>
        </p:nvSpPr>
        <p:spPr>
          <a:xfrm>
            <a:off x="1005840" y="3200400"/>
            <a:ext cx="3383280" cy="2468880"/>
          </a:xfrm>
          <a:prstGeom prst="roundRect">
            <a:avLst>
              <a:gd name="adj" fmla="val 2963"/>
            </a:avLst>
          </a:prstGeom>
          <a:solidFill>
            <a:srgbClr val="16607C"/>
          </a:solidFill>
          <a:ln w="1270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Shape 5"/>
          <p:cNvSpPr/>
          <p:nvPr/>
        </p:nvSpPr>
        <p:spPr>
          <a:xfrm>
            <a:off x="2350008" y="3520440"/>
            <a:ext cx="694944" cy="694944"/>
          </a:xfrm>
          <a:prstGeom prst="ellipse">
            <a:avLst/>
          </a:prstGeom>
          <a:solidFill>
            <a:srgbClr val="089B9B"/>
          </a:solidFill>
          <a:ln w="1270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 txBox="1"/>
          <p:nvPr/>
        </p:nvSpPr>
        <p:spPr>
          <a:xfrm>
            <a:off x="2350008" y="3520440"/>
            <a:ext cx="694944" cy="6949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3000" dirty="0"/>
          </a:p>
        </p:txBody>
      </p:sp>
      <p:sp>
        <p:nvSpPr>
          <p:cNvPr id="9" name="Text 7"/>
          <p:cNvSpPr txBox="1"/>
          <p:nvPr/>
        </p:nvSpPr>
        <p:spPr>
          <a:xfrm>
            <a:off x="1188720" y="4370832"/>
            <a:ext cx="3017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What questions</a:t>
            </a:r>
            <a:endParaRPr lang="en-US" sz="2100" dirty="0"/>
          </a:p>
        </p:txBody>
      </p:sp>
      <p:sp>
        <p:nvSpPr>
          <p:cNvPr id="10" name="Text 8"/>
          <p:cNvSpPr txBox="1"/>
          <p:nvPr/>
        </p:nvSpPr>
        <p:spPr>
          <a:xfrm>
            <a:off x="1280160" y="4864608"/>
            <a:ext cx="28346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350" dirty="0">
                <a:solidFill>
                  <a:srgbClr val="CADDE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does your group have about the project?</a:t>
            </a:r>
            <a:endParaRPr lang="en-US" sz="1350" dirty="0"/>
          </a:p>
        </p:txBody>
      </p:sp>
      <p:sp>
        <p:nvSpPr>
          <p:cNvPr id="11" name="Shape 9"/>
          <p:cNvSpPr/>
          <p:nvPr/>
        </p:nvSpPr>
        <p:spPr>
          <a:xfrm>
            <a:off x="4709160" y="3200400"/>
            <a:ext cx="3383280" cy="2468880"/>
          </a:xfrm>
          <a:prstGeom prst="roundRect">
            <a:avLst>
              <a:gd name="adj" fmla="val 2963"/>
            </a:avLst>
          </a:prstGeom>
          <a:solidFill>
            <a:srgbClr val="16607C"/>
          </a:solidFill>
          <a:ln w="1270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" name="Shape 10"/>
          <p:cNvSpPr/>
          <p:nvPr/>
        </p:nvSpPr>
        <p:spPr>
          <a:xfrm>
            <a:off x="6053328" y="3520440"/>
            <a:ext cx="694944" cy="694944"/>
          </a:xfrm>
          <a:prstGeom prst="ellipse">
            <a:avLst/>
          </a:prstGeom>
          <a:solidFill>
            <a:srgbClr val="089B9B"/>
          </a:solidFill>
          <a:ln w="1270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 txBox="1"/>
          <p:nvPr/>
        </p:nvSpPr>
        <p:spPr>
          <a:xfrm>
            <a:off x="6053328" y="3520440"/>
            <a:ext cx="694944" cy="6949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3000" dirty="0"/>
          </a:p>
        </p:txBody>
      </p:sp>
      <p:sp>
        <p:nvSpPr>
          <p:cNvPr id="14" name="Text 12"/>
          <p:cNvSpPr txBox="1"/>
          <p:nvPr/>
        </p:nvSpPr>
        <p:spPr>
          <a:xfrm>
            <a:off x="4892040" y="4370832"/>
            <a:ext cx="3017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What concerns</a:t>
            </a:r>
            <a:endParaRPr lang="en-US" sz="2100" dirty="0"/>
          </a:p>
        </p:txBody>
      </p:sp>
      <p:sp>
        <p:nvSpPr>
          <p:cNvPr id="15" name="Text 13"/>
          <p:cNvSpPr txBox="1"/>
          <p:nvPr/>
        </p:nvSpPr>
        <p:spPr>
          <a:xfrm>
            <a:off x="4983480" y="4864608"/>
            <a:ext cx="28346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350" dirty="0">
                <a:solidFill>
                  <a:srgbClr val="CADDE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matter most to you and your neighbors?</a:t>
            </a:r>
            <a:endParaRPr lang="en-US" sz="1350" dirty="0"/>
          </a:p>
        </p:txBody>
      </p:sp>
      <p:sp>
        <p:nvSpPr>
          <p:cNvPr id="16" name="Shape 14"/>
          <p:cNvSpPr/>
          <p:nvPr/>
        </p:nvSpPr>
        <p:spPr>
          <a:xfrm>
            <a:off x="8412480" y="3200400"/>
            <a:ext cx="3383280" cy="2468880"/>
          </a:xfrm>
          <a:prstGeom prst="roundRect">
            <a:avLst>
              <a:gd name="adj" fmla="val 2963"/>
            </a:avLst>
          </a:prstGeom>
          <a:solidFill>
            <a:srgbClr val="16607C"/>
          </a:solidFill>
          <a:ln w="1270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Shape 15"/>
          <p:cNvSpPr/>
          <p:nvPr/>
        </p:nvSpPr>
        <p:spPr>
          <a:xfrm>
            <a:off x="9756648" y="3520440"/>
            <a:ext cx="694944" cy="694944"/>
          </a:xfrm>
          <a:prstGeom prst="ellipse">
            <a:avLst/>
          </a:prstGeom>
          <a:solidFill>
            <a:srgbClr val="089B9B"/>
          </a:solidFill>
          <a:ln w="1270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8" name="Text 16"/>
          <p:cNvSpPr txBox="1"/>
          <p:nvPr/>
        </p:nvSpPr>
        <p:spPr>
          <a:xfrm>
            <a:off x="9756648" y="3520440"/>
            <a:ext cx="694944" cy="6949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3000" dirty="0"/>
          </a:p>
        </p:txBody>
      </p:sp>
      <p:sp>
        <p:nvSpPr>
          <p:cNvPr id="19" name="Text 17"/>
          <p:cNvSpPr txBox="1"/>
          <p:nvPr/>
        </p:nvSpPr>
        <p:spPr>
          <a:xfrm>
            <a:off x="8595360" y="4370832"/>
            <a:ext cx="3017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What priorities</a:t>
            </a:r>
            <a:endParaRPr lang="en-US" sz="2100" dirty="0"/>
          </a:p>
        </p:txBody>
      </p:sp>
      <p:sp>
        <p:nvSpPr>
          <p:cNvPr id="20" name="Text 18"/>
          <p:cNvSpPr txBox="1"/>
          <p:nvPr/>
        </p:nvSpPr>
        <p:spPr>
          <a:xfrm>
            <a:off x="8686800" y="4864608"/>
            <a:ext cx="28346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350" dirty="0">
                <a:solidFill>
                  <a:srgbClr val="CADDE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do you have for the site - design, trees &amp; greenspace, traffic, relocation?</a:t>
            </a:r>
            <a:endParaRPr lang="en-US" sz="1350" dirty="0"/>
          </a:p>
        </p:txBody>
      </p:sp>
      <p:sp>
        <p:nvSpPr>
          <p:cNvPr id="21" name="Text 19"/>
          <p:cNvSpPr txBox="1"/>
          <p:nvPr/>
        </p:nvSpPr>
        <p:spPr>
          <a:xfrm>
            <a:off x="457200" y="6455664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Montgomery Housing Partnership</a:t>
            </a:r>
            <a:r>
              <a:rPr lang="en-US" sz="900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  |   Edinburgh House Redevelopment   |   mhpartners.org</a:t>
            </a:r>
            <a:endParaRPr lang="en-US" sz="900" dirty="0"/>
          </a:p>
        </p:txBody>
      </p:sp>
      <p:sp>
        <p:nvSpPr>
          <p:cNvPr id="22" name="Text 20"/>
          <p:cNvSpPr txBox="1"/>
          <p:nvPr/>
        </p:nvSpPr>
        <p:spPr>
          <a:xfrm>
            <a:off x="11247120" y="6455664"/>
            <a:ext cx="502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19</a:t>
            </a:r>
            <a:endParaRPr lang="en-US" sz="9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88952" cy="896112"/>
          </a:xfrm>
          <a:prstGeom prst="rect">
            <a:avLst/>
          </a:prstGeom>
          <a:solidFill>
            <a:srgbClr val="10526A"/>
          </a:solidFill>
          <a:ln w="12700">
            <a:solidFill>
              <a:srgbClr val="10526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896112"/>
            <a:ext cx="12188952" cy="54864"/>
          </a:xfrm>
          <a:prstGeom prst="rect">
            <a:avLst/>
          </a:prstGeom>
          <a:solidFill>
            <a:srgbClr val="089B9B"/>
          </a:solidFill>
          <a:ln w="1270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 txBox="1"/>
          <p:nvPr/>
        </p:nvSpPr>
        <p:spPr>
          <a:xfrm>
            <a:off x="457200" y="109728"/>
            <a:ext cx="11247120" cy="6766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NEXT STEPS &amp; STAYING INVOLVED</a:t>
            </a:r>
            <a:endParaRPr lang="en-US" sz="2500" dirty="0"/>
          </a:p>
        </p:txBody>
      </p:sp>
      <p:sp>
        <p:nvSpPr>
          <p:cNvPr id="5" name="Shape 3"/>
          <p:cNvSpPr/>
          <p:nvPr/>
        </p:nvSpPr>
        <p:spPr>
          <a:xfrm>
            <a:off x="457200" y="1371600"/>
            <a:ext cx="2670048" cy="2286000"/>
          </a:xfrm>
          <a:prstGeom prst="roundRect">
            <a:avLst>
              <a:gd name="adj" fmla="val 2400"/>
            </a:avLst>
          </a:prstGeom>
          <a:solidFill>
            <a:srgbClr val="10526A"/>
          </a:solidFill>
          <a:ln w="12700">
            <a:solidFill>
              <a:srgbClr val="10526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 txBox="1"/>
          <p:nvPr/>
        </p:nvSpPr>
        <p:spPr>
          <a:xfrm>
            <a:off x="457200" y="1645920"/>
            <a:ext cx="267004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089B9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TONIGHT</a:t>
            </a:r>
            <a:endParaRPr lang="en-US" sz="2200" dirty="0"/>
          </a:p>
        </p:txBody>
      </p:sp>
      <p:sp>
        <p:nvSpPr>
          <p:cNvPr id="7" name="Shape 5"/>
          <p:cNvSpPr/>
          <p:nvPr/>
        </p:nvSpPr>
        <p:spPr>
          <a:xfrm>
            <a:off x="1335024" y="2240280"/>
            <a:ext cx="914400" cy="0"/>
          </a:xfrm>
          <a:prstGeom prst="line">
            <a:avLst/>
          </a:prstGeom>
          <a:noFill/>
          <a:ln w="1905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 txBox="1"/>
          <p:nvPr/>
        </p:nvSpPr>
        <p:spPr>
          <a:xfrm>
            <a:off x="640080" y="2377440"/>
            <a:ext cx="2304288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Your feedback</a:t>
            </a:r>
            <a:endParaRPr lang="en-US" sz="1500" dirty="0"/>
          </a:p>
        </p:txBody>
      </p:sp>
      <p:sp>
        <p:nvSpPr>
          <p:cNvPr id="9" name="Text 7"/>
          <p:cNvSpPr txBox="1"/>
          <p:nvPr/>
        </p:nvSpPr>
        <p:spPr>
          <a:xfrm>
            <a:off x="658368" y="2971800"/>
            <a:ext cx="2267712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200" dirty="0">
                <a:solidFill>
                  <a:srgbClr val="CADDE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Small-group discussion and share-out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3346704" y="1371600"/>
            <a:ext cx="2670048" cy="2286000"/>
          </a:xfrm>
          <a:prstGeom prst="roundRect">
            <a:avLst>
              <a:gd name="adj" fmla="val 2400"/>
            </a:avLst>
          </a:prstGeom>
          <a:solidFill>
            <a:srgbClr val="089B9B"/>
          </a:solidFill>
          <a:ln w="1270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 txBox="1"/>
          <p:nvPr/>
        </p:nvSpPr>
        <p:spPr>
          <a:xfrm>
            <a:off x="3346704" y="1645920"/>
            <a:ext cx="267004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SEP 24</a:t>
            </a:r>
            <a:endParaRPr lang="en-US" sz="2200" dirty="0"/>
          </a:p>
        </p:txBody>
      </p:sp>
      <p:sp>
        <p:nvSpPr>
          <p:cNvPr id="12" name="Shape 10"/>
          <p:cNvSpPr/>
          <p:nvPr/>
        </p:nvSpPr>
        <p:spPr>
          <a:xfrm>
            <a:off x="4224528" y="2240280"/>
            <a:ext cx="914400" cy="0"/>
          </a:xfrm>
          <a:prstGeom prst="line">
            <a:avLst/>
          </a:prstGeom>
          <a:noFill/>
          <a:ln w="1905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 txBox="1"/>
          <p:nvPr/>
        </p:nvSpPr>
        <p:spPr>
          <a:xfrm>
            <a:off x="3529584" y="2377440"/>
            <a:ext cx="2304288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Next community meeting</a:t>
            </a:r>
            <a:endParaRPr lang="en-US" sz="1500" dirty="0"/>
          </a:p>
        </p:txBody>
      </p:sp>
      <p:sp>
        <p:nvSpPr>
          <p:cNvPr id="14" name="Text 12"/>
          <p:cNvSpPr txBox="1"/>
          <p:nvPr/>
        </p:nvSpPr>
        <p:spPr>
          <a:xfrm>
            <a:off x="3547872" y="2971800"/>
            <a:ext cx="2267712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6236208" y="1371600"/>
            <a:ext cx="2670048" cy="2286000"/>
          </a:xfrm>
          <a:prstGeom prst="roundRect">
            <a:avLst>
              <a:gd name="adj" fmla="val 2400"/>
            </a:avLst>
          </a:prstGeom>
          <a:solidFill>
            <a:srgbClr val="10526A"/>
          </a:solidFill>
          <a:ln w="12700">
            <a:solidFill>
              <a:srgbClr val="10526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6" name="Text 14"/>
          <p:cNvSpPr txBox="1"/>
          <p:nvPr/>
        </p:nvSpPr>
        <p:spPr>
          <a:xfrm>
            <a:off x="6236208" y="1645920"/>
            <a:ext cx="267004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089B9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SEP 29</a:t>
            </a:r>
            <a:endParaRPr lang="en-US" sz="2200" dirty="0"/>
          </a:p>
        </p:txBody>
      </p:sp>
      <p:sp>
        <p:nvSpPr>
          <p:cNvPr id="17" name="Shape 15"/>
          <p:cNvSpPr/>
          <p:nvPr/>
        </p:nvSpPr>
        <p:spPr>
          <a:xfrm>
            <a:off x="7114032" y="2240280"/>
            <a:ext cx="914400" cy="0"/>
          </a:xfrm>
          <a:prstGeom prst="line">
            <a:avLst/>
          </a:prstGeom>
          <a:noFill/>
          <a:ln w="1905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8" name="Text 16"/>
          <p:cNvSpPr txBox="1"/>
          <p:nvPr/>
        </p:nvSpPr>
        <p:spPr>
          <a:xfrm>
            <a:off x="6419088" y="2377440"/>
            <a:ext cx="2304288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City Council presentation</a:t>
            </a:r>
            <a:endParaRPr lang="en-US" sz="1500" dirty="0"/>
          </a:p>
        </p:txBody>
      </p:sp>
      <p:sp>
        <p:nvSpPr>
          <p:cNvPr id="19" name="Text 17"/>
          <p:cNvSpPr txBox="1"/>
          <p:nvPr/>
        </p:nvSpPr>
        <p:spPr>
          <a:xfrm>
            <a:off x="6437376" y="2971800"/>
            <a:ext cx="2267712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200" dirty="0">
                <a:solidFill>
                  <a:srgbClr val="CADDE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project is presented to the Council</a:t>
            </a:r>
            <a:endParaRPr lang="en-US" sz="1200" dirty="0"/>
          </a:p>
        </p:txBody>
      </p:sp>
      <p:sp>
        <p:nvSpPr>
          <p:cNvPr id="20" name="Shape 18"/>
          <p:cNvSpPr/>
          <p:nvPr/>
        </p:nvSpPr>
        <p:spPr>
          <a:xfrm>
            <a:off x="9125712" y="1371600"/>
            <a:ext cx="2670048" cy="2286000"/>
          </a:xfrm>
          <a:prstGeom prst="roundRect">
            <a:avLst>
              <a:gd name="adj" fmla="val 2400"/>
            </a:avLst>
          </a:prstGeom>
          <a:solidFill>
            <a:srgbClr val="10526A"/>
          </a:solidFill>
          <a:ln w="12700">
            <a:solidFill>
              <a:srgbClr val="10526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1" name="Text 19"/>
          <p:cNvSpPr txBox="1"/>
          <p:nvPr/>
        </p:nvSpPr>
        <p:spPr>
          <a:xfrm>
            <a:off x="9125712" y="1645920"/>
            <a:ext cx="267004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089B9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ONGOING</a:t>
            </a:r>
            <a:endParaRPr lang="en-US" sz="2200" dirty="0"/>
          </a:p>
        </p:txBody>
      </p:sp>
      <p:sp>
        <p:nvSpPr>
          <p:cNvPr id="22" name="Shape 20"/>
          <p:cNvSpPr/>
          <p:nvPr/>
        </p:nvSpPr>
        <p:spPr>
          <a:xfrm>
            <a:off x="10003536" y="2240280"/>
            <a:ext cx="914400" cy="0"/>
          </a:xfrm>
          <a:prstGeom prst="line">
            <a:avLst/>
          </a:prstGeom>
          <a:noFill/>
          <a:ln w="1905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3" name="Text 21"/>
          <p:cNvSpPr txBox="1"/>
          <p:nvPr/>
        </p:nvSpPr>
        <p:spPr>
          <a:xfrm>
            <a:off x="9308592" y="2377440"/>
            <a:ext cx="2304288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Continued engagement</a:t>
            </a:r>
            <a:endParaRPr lang="en-US" sz="1500" dirty="0"/>
          </a:p>
        </p:txBody>
      </p:sp>
      <p:sp>
        <p:nvSpPr>
          <p:cNvPr id="24" name="Text 22"/>
          <p:cNvSpPr txBox="1"/>
          <p:nvPr/>
        </p:nvSpPr>
        <p:spPr>
          <a:xfrm>
            <a:off x="9326880" y="2971800"/>
            <a:ext cx="2267712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200" dirty="0">
                <a:solidFill>
                  <a:srgbClr val="CADDE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More chances to weigh in as plans develop</a:t>
            </a:r>
            <a:endParaRPr lang="en-US" sz="1200" dirty="0"/>
          </a:p>
        </p:txBody>
      </p:sp>
      <p:sp>
        <p:nvSpPr>
          <p:cNvPr id="25" name="Shape 23"/>
          <p:cNvSpPr/>
          <p:nvPr/>
        </p:nvSpPr>
        <p:spPr>
          <a:xfrm>
            <a:off x="457200" y="3977640"/>
            <a:ext cx="11274552" cy="1965960"/>
          </a:xfrm>
          <a:prstGeom prst="roundRect">
            <a:avLst>
              <a:gd name="adj" fmla="val 2791"/>
            </a:avLst>
          </a:prstGeom>
          <a:solidFill>
            <a:srgbClr val="E4F1F1"/>
          </a:solidFill>
          <a:ln w="12700">
            <a:solidFill>
              <a:srgbClr val="089B9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6" name="Text 24"/>
          <p:cNvSpPr txBox="1"/>
          <p:nvPr/>
        </p:nvSpPr>
        <p:spPr>
          <a:xfrm>
            <a:off x="731520" y="4160520"/>
            <a:ext cx="5486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kern="0" spc="100" dirty="0">
                <a:solidFill>
                  <a:srgbClr val="089B9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STAY CONNECTED</a:t>
            </a:r>
            <a:endParaRPr lang="en-US" sz="1500" dirty="0"/>
          </a:p>
        </p:txBody>
      </p:sp>
      <p:sp>
        <p:nvSpPr>
          <p:cNvPr id="27" name="Text 25"/>
          <p:cNvSpPr txBox="1"/>
          <p:nvPr/>
        </p:nvSpPr>
        <p:spPr>
          <a:xfrm>
            <a:off x="749808" y="4572000"/>
            <a:ext cx="1078992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77800" indent="-177800">
              <a:spcAft>
                <a:spcPts val="800"/>
              </a:spcAft>
              <a:buSzPct val="100000"/>
              <a:buChar char="•"/>
            </a:pPr>
            <a:r>
              <a:rPr lang="en-US" sz="1350" b="1" dirty="0">
                <a:solidFill>
                  <a:srgbClr val="1052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Reach the MHP team at:</a:t>
            </a:r>
            <a:endParaRPr lang="en-US" sz="1350" dirty="0"/>
          </a:p>
          <a:p>
            <a:pPr marL="0" indent="0">
              <a:spcAft>
                <a:spcPts val="1000"/>
              </a:spcAft>
              <a:buNone/>
            </a:pPr>
            <a:r>
              <a:rPr lang="en-US" sz="135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mhpartners.org   ·   info@mhpartners.org</a:t>
            </a:r>
            <a:endParaRPr lang="en-US" sz="1350" dirty="0"/>
          </a:p>
          <a:p>
            <a:pPr marL="177800" indent="-177800">
              <a:spcAft>
                <a:spcPts val="800"/>
              </a:spcAft>
              <a:buSzPct val="100000"/>
              <a:buChar char="•"/>
            </a:pPr>
            <a:r>
              <a:rPr lang="en-US" sz="1350" b="1" dirty="0">
                <a:solidFill>
                  <a:srgbClr val="1052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dedicated Edinburgh House project website is coming soon</a:t>
            </a:r>
            <a:endParaRPr lang="en-US" sz="1350" dirty="0"/>
          </a:p>
          <a:p>
            <a:pPr marL="0" indent="0">
              <a:buNone/>
            </a:pPr>
            <a:r>
              <a:rPr lang="en-US" sz="135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- a place to submit questions, get updates, and find project resources.</a:t>
            </a:r>
            <a:endParaRPr lang="en-US" sz="1350" dirty="0"/>
          </a:p>
        </p:txBody>
      </p:sp>
      <p:sp>
        <p:nvSpPr>
          <p:cNvPr id="28" name="Text 26"/>
          <p:cNvSpPr txBox="1"/>
          <p:nvPr/>
        </p:nvSpPr>
        <p:spPr>
          <a:xfrm>
            <a:off x="457200" y="6053328"/>
            <a:ext cx="11274552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i="1" dirty="0">
                <a:solidFill>
                  <a:srgbClr val="1052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Thank you.</a:t>
            </a:r>
            <a:endParaRPr lang="en-US" sz="1500" dirty="0"/>
          </a:p>
        </p:txBody>
      </p:sp>
      <p:sp>
        <p:nvSpPr>
          <p:cNvPr id="29" name="Text 27"/>
          <p:cNvSpPr txBox="1"/>
          <p:nvPr/>
        </p:nvSpPr>
        <p:spPr>
          <a:xfrm>
            <a:off x="457200" y="6455664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Montgomery Housing Partnership</a:t>
            </a:r>
            <a:r>
              <a:rPr lang="en-US" sz="900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  |   Edinburgh House Redevelopment   |   mhpartners.org</a:t>
            </a:r>
            <a:endParaRPr lang="en-US" sz="900" dirty="0"/>
          </a:p>
        </p:txBody>
      </p:sp>
      <p:sp>
        <p:nvSpPr>
          <p:cNvPr id="30" name="Text 28"/>
          <p:cNvSpPr txBox="1"/>
          <p:nvPr/>
        </p:nvSpPr>
        <p:spPr>
          <a:xfrm>
            <a:off x="11247120" y="6455664"/>
            <a:ext cx="502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65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20</a:t>
            </a:r>
            <a:endParaRPr lang="en-US" sz="9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2133</TotalTime>
  <Words>1825</Words>
  <Application>Microsoft Office PowerPoint</Application>
  <PresentationFormat>Widescreen</PresentationFormat>
  <Paragraphs>269</Paragraphs>
  <Slides>21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3" baseType="lpstr"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Edinburgh House Redevelopment - Community Meeting</dc:title>
  <dc:subject>PptxGenJS Presentation</dc:subject>
  <dc:creator>Montgomery Housing Partnership</dc:creator>
  <cp:lastModifiedBy>Kalkidan Makonnen</cp:lastModifiedBy>
  <cp:revision>8</cp:revision>
  <dcterms:created xsi:type="dcterms:W3CDTF">2026-09-08T01:32:02Z</dcterms:created>
  <dcterms:modified xsi:type="dcterms:W3CDTF">2026-09-10T14:24:04Z</dcterms:modified>
</cp:coreProperties>
</file>