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ppt/charts/chart9.xml" ContentType="application/vnd.openxmlformats-officedocument.drawingml.chart+xml"/>
  <Override PartName="/ppt/theme/themeOverride9.xml" ContentType="application/vnd.openxmlformats-officedocument.themeOverride+xml"/>
  <Override PartName="/ppt/charts/chart10.xml" ContentType="application/vnd.openxmlformats-officedocument.drawingml.chart+xml"/>
  <Override PartName="/ppt/theme/themeOverride10.xml" ContentType="application/vnd.openxmlformats-officedocument.themeOverride+xml"/>
  <Override PartName="/ppt/charts/chart11.xml" ContentType="application/vnd.openxmlformats-officedocument.drawingml.chart+xml"/>
  <Override PartName="/ppt/theme/themeOverride11.xml" ContentType="application/vnd.openxmlformats-officedocument.themeOverride+xml"/>
  <Override PartName="/ppt/charts/chart12.xml" ContentType="application/vnd.openxmlformats-officedocument.drawingml.chart+xml"/>
  <Override PartName="/ppt/theme/themeOverride12.xml" ContentType="application/vnd.openxmlformats-officedocument.themeOverride+xml"/>
  <Override PartName="/ppt/charts/chart13.xml" ContentType="application/vnd.openxmlformats-officedocument.drawingml.chart+xml"/>
  <Override PartName="/ppt/theme/themeOverride13.xml" ContentType="application/vnd.openxmlformats-officedocument.themeOverride+xml"/>
  <Override PartName="/ppt/charts/chart14.xml" ContentType="application/vnd.openxmlformats-officedocument.drawingml.chart+xml"/>
  <Override PartName="/ppt/theme/themeOverride14.xml" ContentType="application/vnd.openxmlformats-officedocument.themeOverride+xml"/>
  <Override PartName="/ppt/charts/chart15.xml" ContentType="application/vnd.openxmlformats-officedocument.drawingml.chart+xml"/>
  <Override PartName="/ppt/theme/themeOverride15.xml" ContentType="application/vnd.openxmlformats-officedocument.themeOverride+xml"/>
  <Override PartName="/ppt/charts/chart16.xml" ContentType="application/vnd.openxmlformats-officedocument.drawingml.chart+xml"/>
  <Override PartName="/ppt/theme/themeOverride16.xml" ContentType="application/vnd.openxmlformats-officedocument.themeOverride+xml"/>
  <Override PartName="/ppt/charts/chart17.xml" ContentType="application/vnd.openxmlformats-officedocument.drawingml.chart+xml"/>
  <Override PartName="/ppt/theme/themeOverride17.xml" ContentType="application/vnd.openxmlformats-officedocument.themeOverride+xml"/>
  <Override PartName="/ppt/charts/chart18.xml" ContentType="application/vnd.openxmlformats-officedocument.drawingml.chart+xml"/>
  <Override PartName="/ppt/theme/themeOverride18.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1162" r:id="rId2"/>
    <p:sldId id="1223" r:id="rId3"/>
    <p:sldId id="1232" r:id="rId4"/>
    <p:sldId id="1229" r:id="rId5"/>
    <p:sldId id="1238" r:id="rId6"/>
    <p:sldId id="1244" r:id="rId7"/>
    <p:sldId id="1245" r:id="rId8"/>
    <p:sldId id="1247" r:id="rId9"/>
    <p:sldId id="1225" r:id="rId10"/>
    <p:sldId id="1226" r:id="rId11"/>
  </p:sldIdLst>
  <p:sldSz cx="9144000" cy="6858000" type="screen4x3"/>
  <p:notesSz cx="7026275" cy="9312275"/>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32"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DBAD"/>
    <a:srgbClr val="17375E"/>
    <a:srgbClr val="172F56"/>
    <a:srgbClr val="265C9E"/>
    <a:srgbClr val="477DB9"/>
    <a:srgbClr val="D4E3E7"/>
    <a:srgbClr val="B4CED5"/>
    <a:srgbClr val="E9F1F3"/>
    <a:srgbClr val="D7A431"/>
    <a:srgbClr val="A9AE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16" autoAdjust="0"/>
    <p:restoredTop sz="95494" autoAdjust="0"/>
  </p:normalViewPr>
  <p:slideViewPr>
    <p:cSldViewPr snapToGrid="0">
      <p:cViewPr varScale="1">
        <p:scale>
          <a:sx n="124" d="100"/>
          <a:sy n="124" d="100"/>
        </p:scale>
        <p:origin x="1728" y="168"/>
      </p:cViewPr>
      <p:guideLst>
        <p:guide orient="horz" pos="3432"/>
        <p:guide pos="2880"/>
      </p:guideLst>
    </p:cSldViewPr>
  </p:slideViewPr>
  <p:notesTextViewPr>
    <p:cViewPr>
      <p:scale>
        <a:sx n="1" d="1"/>
        <a:sy n="1" d="1"/>
      </p:scale>
      <p:origin x="0" y="0"/>
    </p:cViewPr>
  </p:notesTextViewPr>
  <p:notesViewPr>
    <p:cSldViewPr snapToGrid="0">
      <p:cViewPr varScale="1">
        <p:scale>
          <a:sx n="79" d="100"/>
          <a:sy n="79" d="100"/>
        </p:scale>
        <p:origin x="3180" y="108"/>
      </p:cViewPr>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10.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11.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12.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13.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14.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15.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16.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6.xlsx"/><Relationship Id="rId1" Type="http://schemas.openxmlformats.org/officeDocument/2006/relationships/themeOverride" Target="../theme/themeOverride17.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Excel_Worksheet17.xlsx"/><Relationship Id="rId1" Type="http://schemas.openxmlformats.org/officeDocument/2006/relationships/themeOverride" Target="../theme/themeOverride18.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4511793554517322E-2"/>
          <c:y val="0.19533429963412532"/>
          <c:w val="0.92651224503406504"/>
          <c:h val="0.69316215199398046"/>
        </c:manualLayout>
      </c:layout>
      <c:barChart>
        <c:barDir val="col"/>
        <c:grouping val="stacked"/>
        <c:varyColors val="0"/>
        <c:ser>
          <c:idx val="0"/>
          <c:order val="0"/>
          <c:tx>
            <c:strRef>
              <c:f>Sheet1!$A$2</c:f>
              <c:strCache>
                <c:ptCount val="1"/>
                <c:pt idx="0">
                  <c:v>Definitely Will</c:v>
                </c:pt>
              </c:strCache>
            </c:strRef>
          </c:tx>
          <c:spPr>
            <a:solidFill>
              <a:srgbClr val="17375E"/>
            </a:solidFill>
          </c:spPr>
          <c:invertIfNegative val="0"/>
          <c:cat>
            <c:numRef>
              <c:f>Sheet1!$B$1</c:f>
              <c:numCache>
                <c:formatCode>@</c:formatCode>
                <c:ptCount val="1"/>
              </c:numCache>
            </c:numRef>
          </c:cat>
          <c:val>
            <c:numRef>
              <c:f>Sheet1!$B$2</c:f>
              <c:numCache>
                <c:formatCode>0%</c:formatCode>
                <c:ptCount val="1"/>
                <c:pt idx="0">
                  <c:v>0.09</c:v>
                </c:pt>
              </c:numCache>
            </c:numRef>
          </c:val>
          <c:extLst>
            <c:ext xmlns:c16="http://schemas.microsoft.com/office/drawing/2014/chart" uri="{C3380CC4-5D6E-409C-BE32-E72D297353CC}">
              <c16:uniqueId val="{00000001-FF5D-4F1F-9CFF-2C7A8E9B1745}"/>
            </c:ext>
          </c:extLst>
        </c:ser>
        <c:ser>
          <c:idx val="1"/>
          <c:order val="1"/>
          <c:tx>
            <c:strRef>
              <c:f>Sheet1!$A$3</c:f>
              <c:strCache>
                <c:ptCount val="1"/>
                <c:pt idx="0">
                  <c:v>Probably Will</c:v>
                </c:pt>
              </c:strCache>
            </c:strRef>
          </c:tx>
          <c:spPr>
            <a:solidFill>
              <a:srgbClr val="477DB9"/>
            </a:solidFill>
          </c:spPr>
          <c:invertIfNegative val="0"/>
          <c:cat>
            <c:numRef>
              <c:f>Sheet1!$B$1</c:f>
              <c:numCache>
                <c:formatCode>@</c:formatCode>
                <c:ptCount val="1"/>
              </c:numCache>
            </c:numRef>
          </c:cat>
          <c:val>
            <c:numRef>
              <c:f>Sheet1!$B$3</c:f>
              <c:numCache>
                <c:formatCode>0%</c:formatCode>
                <c:ptCount val="1"/>
                <c:pt idx="0">
                  <c:v>0.15</c:v>
                </c:pt>
              </c:numCache>
            </c:numRef>
          </c:val>
          <c:extLst>
            <c:ext xmlns:c16="http://schemas.microsoft.com/office/drawing/2014/chart" uri="{C3380CC4-5D6E-409C-BE32-E72D297353CC}">
              <c16:uniqueId val="{00000002-FF5D-4F1F-9CFF-2C7A8E9B1745}"/>
            </c:ext>
          </c:extLst>
        </c:ser>
        <c:ser>
          <c:idx val="2"/>
          <c:order val="2"/>
          <c:tx>
            <c:strRef>
              <c:f>Sheet1!$A$4</c:f>
              <c:strCache>
                <c:ptCount val="1"/>
                <c:pt idx="0">
                  <c:v>Probably Not</c:v>
                </c:pt>
              </c:strCache>
            </c:strRef>
          </c:tx>
          <c:spPr>
            <a:solidFill>
              <a:srgbClr val="172F56">
                <a:lumMod val="40000"/>
                <a:lumOff val="60000"/>
              </a:srgbClr>
            </a:solidFill>
          </c:spPr>
          <c:invertIfNegative val="0"/>
          <c:cat>
            <c:numRef>
              <c:f>Sheet1!$B$1</c:f>
              <c:numCache>
                <c:formatCode>@</c:formatCode>
                <c:ptCount val="1"/>
              </c:numCache>
            </c:numRef>
          </c:cat>
          <c:val>
            <c:numRef>
              <c:f>Sheet1!$B$4</c:f>
              <c:numCache>
                <c:formatCode>0%</c:formatCode>
                <c:ptCount val="1"/>
                <c:pt idx="0">
                  <c:v>0.25</c:v>
                </c:pt>
              </c:numCache>
            </c:numRef>
          </c:val>
          <c:extLst>
            <c:ext xmlns:c16="http://schemas.microsoft.com/office/drawing/2014/chart" uri="{C3380CC4-5D6E-409C-BE32-E72D297353CC}">
              <c16:uniqueId val="{00000003-FF5D-4F1F-9CFF-2C7A8E9B1745}"/>
            </c:ext>
          </c:extLst>
        </c:ser>
        <c:ser>
          <c:idx val="3"/>
          <c:order val="3"/>
          <c:tx>
            <c:strRef>
              <c:f>Sheet1!$A$5</c:f>
              <c:strCache>
                <c:ptCount val="1"/>
                <c:pt idx="0">
                  <c:v>Definitely Not</c:v>
                </c:pt>
              </c:strCache>
            </c:strRef>
          </c:tx>
          <c:spPr>
            <a:solidFill>
              <a:srgbClr val="A9AEA2"/>
            </a:solidFill>
          </c:spPr>
          <c:invertIfNegative val="0"/>
          <c:cat>
            <c:numRef>
              <c:f>Sheet1!$B$1</c:f>
              <c:numCache>
                <c:formatCode>@</c:formatCode>
                <c:ptCount val="1"/>
              </c:numCache>
            </c:numRef>
          </c:cat>
          <c:val>
            <c:numRef>
              <c:f>Sheet1!$B$5</c:f>
              <c:numCache>
                <c:formatCode>0%</c:formatCode>
                <c:ptCount val="1"/>
                <c:pt idx="0">
                  <c:v>0.47</c:v>
                </c:pt>
              </c:numCache>
            </c:numRef>
          </c:val>
          <c:extLst>
            <c:ext xmlns:c16="http://schemas.microsoft.com/office/drawing/2014/chart" uri="{C3380CC4-5D6E-409C-BE32-E72D297353CC}">
              <c16:uniqueId val="{00000004-FF5D-4F1F-9CFF-2C7A8E9B1745}"/>
            </c:ext>
          </c:extLst>
        </c:ser>
        <c:dLbls>
          <c:showLegendKey val="0"/>
          <c:showVal val="0"/>
          <c:showCatName val="0"/>
          <c:showSerName val="0"/>
          <c:showPercent val="0"/>
          <c:showBubbleSize val="0"/>
        </c:dLbls>
        <c:gapWidth val="50"/>
        <c:overlap val="100"/>
        <c:axId val="237976960"/>
        <c:axId val="237991040"/>
      </c:barChart>
      <c:catAx>
        <c:axId val="237976960"/>
        <c:scaling>
          <c:orientation val="minMax"/>
        </c:scaling>
        <c:delete val="0"/>
        <c:axPos val="b"/>
        <c:numFmt formatCode="@" sourceLinked="1"/>
        <c:majorTickMark val="out"/>
        <c:minorTickMark val="none"/>
        <c:tickLblPos val="nextTo"/>
        <c:txPr>
          <a:bodyPr/>
          <a:lstStyle/>
          <a:p>
            <a:pPr>
              <a:defRPr sz="900" b="0">
                <a:solidFill>
                  <a:schemeClr val="tx1"/>
                </a:solidFill>
              </a:defRPr>
            </a:pPr>
            <a:endParaRPr lang="en-US"/>
          </a:p>
        </c:txPr>
        <c:crossAx val="237991040"/>
        <c:crosses val="autoZero"/>
        <c:auto val="1"/>
        <c:lblAlgn val="ctr"/>
        <c:lblOffset val="100"/>
        <c:noMultiLvlLbl val="0"/>
      </c:catAx>
      <c:valAx>
        <c:axId val="237991040"/>
        <c:scaling>
          <c:orientation val="minMax"/>
          <c:max val="1"/>
          <c:min val="0"/>
        </c:scaling>
        <c:delete val="1"/>
        <c:axPos val="l"/>
        <c:numFmt formatCode="0%" sourceLinked="0"/>
        <c:majorTickMark val="out"/>
        <c:minorTickMark val="none"/>
        <c:tickLblPos val="nextTo"/>
        <c:crossAx val="237976960"/>
        <c:crosses val="autoZero"/>
        <c:crossBetween val="between"/>
        <c:majorUnit val="0.2"/>
      </c:valAx>
      <c:spPr>
        <a:noFill/>
        <a:ln w="25400">
          <a:noFill/>
        </a:ln>
      </c:spPr>
    </c:plotArea>
    <c:plotVisOnly val="1"/>
    <c:dispBlanksAs val="gap"/>
    <c:showDLblsOverMax val="0"/>
  </c:chart>
  <c:spPr>
    <a:noFill/>
    <a:ln w="9525">
      <a:noFill/>
    </a:ln>
  </c:spPr>
  <c:txPr>
    <a:bodyPr/>
    <a:lstStyle/>
    <a:p>
      <a:pPr>
        <a:defRPr sz="1100">
          <a:solidFill>
            <a:schemeClr val="tx1"/>
          </a:solidFill>
          <a:latin typeface="Calibri" pitchFamily="34" charset="0"/>
        </a:defRPr>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4511816294458807E-2"/>
          <c:y val="0.19533427007296297"/>
          <c:w val="0.92651224503406504"/>
          <c:h val="0.69316215199398046"/>
        </c:manualLayout>
      </c:layout>
      <c:barChart>
        <c:barDir val="col"/>
        <c:grouping val="clustered"/>
        <c:varyColors val="0"/>
        <c:ser>
          <c:idx val="0"/>
          <c:order val="0"/>
          <c:tx>
            <c:strRef>
              <c:f>Sheet1!$A$2</c:f>
              <c:strCache>
                <c:ptCount val="1"/>
                <c:pt idx="0">
                  <c:v>Likely</c:v>
                </c:pt>
              </c:strCache>
            </c:strRef>
          </c:tx>
          <c:spPr>
            <a:solidFill>
              <a:srgbClr val="17375E"/>
            </a:solidFill>
          </c:spPr>
          <c:invertIfNegative val="0"/>
          <c:dLbls>
            <c:dLbl>
              <c:idx val="0"/>
              <c:layout>
                <c:manualLayout>
                  <c:x val="-1.0788693109819584E-2"/>
                  <c:y val="-6.09316984447066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798-4AFC-ADD6-3D02D9BE3CA3}"/>
                </c:ext>
              </c:extLst>
            </c:dLbl>
            <c:spPr>
              <a:noFill/>
              <a:ln>
                <a:noFill/>
              </a:ln>
              <a:effectLst/>
            </c:spPr>
            <c:txPr>
              <a:bodyPr/>
              <a:lstStyle/>
              <a:p>
                <a:pPr>
                  <a:defRPr sz="1000" b="0">
                    <a:solidFill>
                      <a:schemeClr val="tx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c:f>
              <c:numCache>
                <c:formatCode>@</c:formatCode>
                <c:ptCount val="1"/>
              </c:numCache>
            </c:numRef>
          </c:cat>
          <c:val>
            <c:numRef>
              <c:f>Sheet1!$B$2</c:f>
              <c:numCache>
                <c:formatCode>0%</c:formatCode>
                <c:ptCount val="1"/>
                <c:pt idx="0">
                  <c:v>0.15</c:v>
                </c:pt>
              </c:numCache>
            </c:numRef>
          </c:val>
          <c:extLst>
            <c:ext xmlns:c16="http://schemas.microsoft.com/office/drawing/2014/chart" uri="{C3380CC4-5D6E-409C-BE32-E72D297353CC}">
              <c16:uniqueId val="{00000001-7798-4AFC-ADD6-3D02D9BE3CA3}"/>
            </c:ext>
          </c:extLst>
        </c:ser>
        <c:ser>
          <c:idx val="1"/>
          <c:order val="1"/>
          <c:tx>
            <c:strRef>
              <c:f>Sheet1!$A$3</c:f>
              <c:strCache>
                <c:ptCount val="1"/>
                <c:pt idx="0">
                  <c:v>Not Likely</c:v>
                </c:pt>
              </c:strCache>
            </c:strRef>
          </c:tx>
          <c:spPr>
            <a:solidFill>
              <a:srgbClr val="A9AEA2"/>
            </a:solidFill>
          </c:spPr>
          <c:invertIfNegative val="0"/>
          <c:dLbls>
            <c:numFmt formatCode="0%" sourceLinked="0"/>
            <c:spPr>
              <a:noFill/>
              <a:ln>
                <a:noFill/>
              </a:ln>
              <a:effectLst/>
            </c:spPr>
            <c:txPr>
              <a:bodyPr/>
              <a:lstStyle/>
              <a:p>
                <a:pPr algn="ctr">
                  <a:defRPr lang="en-US" sz="1000" b="0" i="0" u="none" strike="noStrike" kern="1200" baseline="0">
                    <a:solidFill>
                      <a:prstClr val="black"/>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c:f>
              <c:numCache>
                <c:formatCode>@</c:formatCode>
                <c:ptCount val="1"/>
              </c:numCache>
            </c:numRef>
          </c:cat>
          <c:val>
            <c:numRef>
              <c:f>Sheet1!$B$3</c:f>
              <c:numCache>
                <c:formatCode>0%</c:formatCode>
                <c:ptCount val="1"/>
                <c:pt idx="0">
                  <c:v>0.81</c:v>
                </c:pt>
              </c:numCache>
            </c:numRef>
          </c:val>
          <c:extLst>
            <c:ext xmlns:c16="http://schemas.microsoft.com/office/drawing/2014/chart" uri="{C3380CC4-5D6E-409C-BE32-E72D297353CC}">
              <c16:uniqueId val="{00000002-7798-4AFC-ADD6-3D02D9BE3CA3}"/>
            </c:ext>
          </c:extLst>
        </c:ser>
        <c:dLbls>
          <c:showLegendKey val="0"/>
          <c:showVal val="0"/>
          <c:showCatName val="0"/>
          <c:showSerName val="0"/>
          <c:showPercent val="0"/>
          <c:showBubbleSize val="0"/>
        </c:dLbls>
        <c:gapWidth val="50"/>
        <c:axId val="237976960"/>
        <c:axId val="237991040"/>
      </c:barChart>
      <c:catAx>
        <c:axId val="237976960"/>
        <c:scaling>
          <c:orientation val="minMax"/>
        </c:scaling>
        <c:delete val="0"/>
        <c:axPos val="b"/>
        <c:numFmt formatCode="@" sourceLinked="1"/>
        <c:majorTickMark val="out"/>
        <c:minorTickMark val="none"/>
        <c:tickLblPos val="nextTo"/>
        <c:txPr>
          <a:bodyPr/>
          <a:lstStyle/>
          <a:p>
            <a:pPr>
              <a:defRPr sz="900" b="0">
                <a:solidFill>
                  <a:schemeClr val="tx1"/>
                </a:solidFill>
              </a:defRPr>
            </a:pPr>
            <a:endParaRPr lang="en-US"/>
          </a:p>
        </c:txPr>
        <c:crossAx val="237991040"/>
        <c:crosses val="autoZero"/>
        <c:auto val="1"/>
        <c:lblAlgn val="ctr"/>
        <c:lblOffset val="100"/>
        <c:noMultiLvlLbl val="0"/>
      </c:catAx>
      <c:valAx>
        <c:axId val="237991040"/>
        <c:scaling>
          <c:orientation val="minMax"/>
          <c:max val="1"/>
          <c:min val="0"/>
        </c:scaling>
        <c:delete val="1"/>
        <c:axPos val="l"/>
        <c:numFmt formatCode="0%" sourceLinked="0"/>
        <c:majorTickMark val="out"/>
        <c:minorTickMark val="none"/>
        <c:tickLblPos val="nextTo"/>
        <c:crossAx val="237976960"/>
        <c:crosses val="autoZero"/>
        <c:crossBetween val="between"/>
        <c:majorUnit val="0.2"/>
      </c:valAx>
      <c:spPr>
        <a:noFill/>
        <a:ln w="25400">
          <a:noFill/>
        </a:ln>
      </c:spPr>
    </c:plotArea>
    <c:legend>
      <c:legendPos val="tr"/>
      <c:layout>
        <c:manualLayout>
          <c:xMode val="edge"/>
          <c:yMode val="edge"/>
          <c:x val="3.465344669960536E-4"/>
          <c:y val="0.11910402458248351"/>
          <c:w val="0.18642747178891961"/>
          <c:h val="0.16518721064979991"/>
        </c:manualLayout>
      </c:layout>
      <c:overlay val="0"/>
      <c:txPr>
        <a:bodyPr/>
        <a:lstStyle/>
        <a:p>
          <a:pPr>
            <a:defRPr sz="900">
              <a:latin typeface="Arial" panose="020B0604020202020204" pitchFamily="34" charset="0"/>
              <a:cs typeface="Arial" panose="020B0604020202020204" pitchFamily="34" charset="0"/>
            </a:defRPr>
          </a:pPr>
          <a:endParaRPr lang="en-US"/>
        </a:p>
      </c:txPr>
    </c:legend>
    <c:plotVisOnly val="1"/>
    <c:dispBlanksAs val="gap"/>
    <c:showDLblsOverMax val="0"/>
  </c:chart>
  <c:spPr>
    <a:noFill/>
    <a:ln w="9525">
      <a:noFill/>
    </a:ln>
  </c:spPr>
  <c:txPr>
    <a:bodyPr/>
    <a:lstStyle/>
    <a:p>
      <a:pPr>
        <a:defRPr sz="1100">
          <a:solidFill>
            <a:schemeClr val="tx1"/>
          </a:solidFill>
          <a:latin typeface="Calibri" pitchFamily="34" charset="0"/>
        </a:defRPr>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4511816294458807E-2"/>
          <c:y val="0.19533427007296297"/>
          <c:w val="0.92651224503406504"/>
          <c:h val="0.69316215199398046"/>
        </c:manualLayout>
      </c:layout>
      <c:barChart>
        <c:barDir val="col"/>
        <c:grouping val="clustered"/>
        <c:varyColors val="0"/>
        <c:ser>
          <c:idx val="0"/>
          <c:order val="0"/>
          <c:tx>
            <c:strRef>
              <c:f>Sheet1!$A$2</c:f>
              <c:strCache>
                <c:ptCount val="1"/>
                <c:pt idx="0">
                  <c:v>Likely</c:v>
                </c:pt>
              </c:strCache>
            </c:strRef>
          </c:tx>
          <c:spPr>
            <a:solidFill>
              <a:srgbClr val="17375E"/>
            </a:solidFill>
          </c:spPr>
          <c:invertIfNegative val="0"/>
          <c:dLbls>
            <c:dLbl>
              <c:idx val="0"/>
              <c:layout>
                <c:manualLayout>
                  <c:x val="-1.0788693109819584E-2"/>
                  <c:y val="-6.09316984447066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577-4D97-98D8-C23F6DBE346C}"/>
                </c:ext>
              </c:extLst>
            </c:dLbl>
            <c:spPr>
              <a:noFill/>
              <a:ln>
                <a:noFill/>
              </a:ln>
              <a:effectLst/>
            </c:spPr>
            <c:txPr>
              <a:bodyPr/>
              <a:lstStyle/>
              <a:p>
                <a:pPr>
                  <a:defRPr sz="1000" b="0">
                    <a:solidFill>
                      <a:schemeClr val="tx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c:f>
              <c:numCache>
                <c:formatCode>@</c:formatCode>
                <c:ptCount val="1"/>
              </c:numCache>
            </c:numRef>
          </c:cat>
          <c:val>
            <c:numRef>
              <c:f>Sheet1!$B$2</c:f>
              <c:numCache>
                <c:formatCode>0%</c:formatCode>
                <c:ptCount val="1"/>
                <c:pt idx="0">
                  <c:v>0.05</c:v>
                </c:pt>
              </c:numCache>
            </c:numRef>
          </c:val>
          <c:extLst>
            <c:ext xmlns:c16="http://schemas.microsoft.com/office/drawing/2014/chart" uri="{C3380CC4-5D6E-409C-BE32-E72D297353CC}">
              <c16:uniqueId val="{00000001-4577-4D97-98D8-C23F6DBE346C}"/>
            </c:ext>
          </c:extLst>
        </c:ser>
        <c:ser>
          <c:idx val="1"/>
          <c:order val="1"/>
          <c:tx>
            <c:strRef>
              <c:f>Sheet1!$A$3</c:f>
              <c:strCache>
                <c:ptCount val="1"/>
                <c:pt idx="0">
                  <c:v>Not Likely</c:v>
                </c:pt>
              </c:strCache>
            </c:strRef>
          </c:tx>
          <c:spPr>
            <a:solidFill>
              <a:srgbClr val="A9AEA2"/>
            </a:solidFill>
          </c:spPr>
          <c:invertIfNegative val="0"/>
          <c:dLbls>
            <c:numFmt formatCode="0%" sourceLinked="0"/>
            <c:spPr>
              <a:noFill/>
              <a:ln>
                <a:noFill/>
              </a:ln>
              <a:effectLst/>
            </c:spPr>
            <c:txPr>
              <a:bodyPr/>
              <a:lstStyle/>
              <a:p>
                <a:pPr algn="ctr">
                  <a:defRPr lang="en-US" sz="1000" b="0" i="0" u="none" strike="noStrike" kern="1200" baseline="0">
                    <a:solidFill>
                      <a:prstClr val="black"/>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c:f>
              <c:numCache>
                <c:formatCode>@</c:formatCode>
                <c:ptCount val="1"/>
              </c:numCache>
            </c:numRef>
          </c:cat>
          <c:val>
            <c:numRef>
              <c:f>Sheet1!$B$3</c:f>
              <c:numCache>
                <c:formatCode>0%</c:formatCode>
                <c:ptCount val="1"/>
                <c:pt idx="0">
                  <c:v>0.95</c:v>
                </c:pt>
              </c:numCache>
            </c:numRef>
          </c:val>
          <c:extLst>
            <c:ext xmlns:c16="http://schemas.microsoft.com/office/drawing/2014/chart" uri="{C3380CC4-5D6E-409C-BE32-E72D297353CC}">
              <c16:uniqueId val="{00000002-4577-4D97-98D8-C23F6DBE346C}"/>
            </c:ext>
          </c:extLst>
        </c:ser>
        <c:dLbls>
          <c:showLegendKey val="0"/>
          <c:showVal val="0"/>
          <c:showCatName val="0"/>
          <c:showSerName val="0"/>
          <c:showPercent val="0"/>
          <c:showBubbleSize val="0"/>
        </c:dLbls>
        <c:gapWidth val="50"/>
        <c:axId val="237976960"/>
        <c:axId val="237991040"/>
      </c:barChart>
      <c:catAx>
        <c:axId val="237976960"/>
        <c:scaling>
          <c:orientation val="minMax"/>
        </c:scaling>
        <c:delete val="0"/>
        <c:axPos val="b"/>
        <c:numFmt formatCode="@" sourceLinked="1"/>
        <c:majorTickMark val="out"/>
        <c:minorTickMark val="none"/>
        <c:tickLblPos val="nextTo"/>
        <c:txPr>
          <a:bodyPr/>
          <a:lstStyle/>
          <a:p>
            <a:pPr>
              <a:defRPr sz="900" b="0">
                <a:solidFill>
                  <a:schemeClr val="tx1"/>
                </a:solidFill>
              </a:defRPr>
            </a:pPr>
            <a:endParaRPr lang="en-US"/>
          </a:p>
        </c:txPr>
        <c:crossAx val="237991040"/>
        <c:crosses val="autoZero"/>
        <c:auto val="1"/>
        <c:lblAlgn val="ctr"/>
        <c:lblOffset val="100"/>
        <c:noMultiLvlLbl val="0"/>
      </c:catAx>
      <c:valAx>
        <c:axId val="237991040"/>
        <c:scaling>
          <c:orientation val="minMax"/>
          <c:max val="1"/>
          <c:min val="0"/>
        </c:scaling>
        <c:delete val="1"/>
        <c:axPos val="l"/>
        <c:numFmt formatCode="0%" sourceLinked="0"/>
        <c:majorTickMark val="out"/>
        <c:minorTickMark val="none"/>
        <c:tickLblPos val="nextTo"/>
        <c:crossAx val="237976960"/>
        <c:crosses val="autoZero"/>
        <c:crossBetween val="between"/>
        <c:majorUnit val="0.2"/>
      </c:valAx>
      <c:spPr>
        <a:noFill/>
        <a:ln w="25400">
          <a:noFill/>
        </a:ln>
      </c:spPr>
    </c:plotArea>
    <c:legend>
      <c:legendPos val="tr"/>
      <c:layout>
        <c:manualLayout>
          <c:xMode val="edge"/>
          <c:yMode val="edge"/>
          <c:x val="7.1803663471984424E-3"/>
          <c:y val="8.2854973622597222E-2"/>
          <c:w val="0.18642747178891961"/>
          <c:h val="0.16518721064979991"/>
        </c:manualLayout>
      </c:layout>
      <c:overlay val="0"/>
      <c:txPr>
        <a:bodyPr/>
        <a:lstStyle/>
        <a:p>
          <a:pPr>
            <a:defRPr sz="900">
              <a:latin typeface="Arial" panose="020B0604020202020204" pitchFamily="34" charset="0"/>
              <a:cs typeface="Arial" panose="020B0604020202020204" pitchFamily="34" charset="0"/>
            </a:defRPr>
          </a:pPr>
          <a:endParaRPr lang="en-US"/>
        </a:p>
      </c:txPr>
    </c:legend>
    <c:plotVisOnly val="1"/>
    <c:dispBlanksAs val="gap"/>
    <c:showDLblsOverMax val="0"/>
  </c:chart>
  <c:spPr>
    <a:noFill/>
    <a:ln w="9525">
      <a:noFill/>
    </a:ln>
  </c:spPr>
  <c:txPr>
    <a:bodyPr/>
    <a:lstStyle/>
    <a:p>
      <a:pPr>
        <a:defRPr sz="1100">
          <a:solidFill>
            <a:schemeClr val="tx1"/>
          </a:solidFill>
          <a:latin typeface="Calibri" pitchFamily="34" charset="0"/>
        </a:defRPr>
      </a:pPr>
      <a:endParaRPr lang="en-U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6082464794302372E-2"/>
          <c:y val="2.682311769852298E-3"/>
          <c:w val="0.92651224503406504"/>
          <c:h val="0.95010274477785528"/>
        </c:manualLayout>
      </c:layout>
      <c:barChart>
        <c:barDir val="bar"/>
        <c:grouping val="clustered"/>
        <c:varyColors val="0"/>
        <c:ser>
          <c:idx val="0"/>
          <c:order val="0"/>
          <c:tx>
            <c:strRef>
              <c:f>Sheet1!$A$2</c:f>
              <c:strCache>
                <c:ptCount val="1"/>
                <c:pt idx="0">
                  <c:v>MM</c:v>
                </c:pt>
              </c:strCache>
            </c:strRef>
          </c:tx>
          <c:spPr>
            <a:solidFill>
              <a:srgbClr val="93B9C3">
                <a:lumMod val="75000"/>
              </a:srgbClr>
            </a:solidFill>
          </c:spPr>
          <c:invertIfNegative val="0"/>
          <c:dPt>
            <c:idx val="0"/>
            <c:invertIfNegative val="0"/>
            <c:bubble3D val="0"/>
            <c:spPr>
              <a:solidFill>
                <a:srgbClr val="17375E"/>
              </a:solidFill>
            </c:spPr>
            <c:extLst>
              <c:ext xmlns:c16="http://schemas.microsoft.com/office/drawing/2014/chart" uri="{C3380CC4-5D6E-409C-BE32-E72D297353CC}">
                <c16:uniqueId val="{00000000-E29C-45AD-A6E8-8BF381136743}"/>
              </c:ext>
            </c:extLst>
          </c:dPt>
          <c:dLbls>
            <c:spPr>
              <a:noFill/>
              <a:ln>
                <a:noFill/>
              </a:ln>
              <a:effectLst/>
            </c:spPr>
            <c:txPr>
              <a:bodyPr wrap="square" lIns="38100" tIns="19050" rIns="38100" bIns="19050" anchor="ctr">
                <a:spAutoFit/>
              </a:bodyPr>
              <a:lstStyle/>
              <a:p>
                <a:pPr>
                  <a:defRPr>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c:f>
              <c:strCache>
                <c:ptCount val="1"/>
                <c:pt idx="0">
                  <c:v>Total %</c:v>
                </c:pt>
              </c:strCache>
            </c:strRef>
          </c:cat>
          <c:val>
            <c:numRef>
              <c:f>Sheet1!$B$2</c:f>
              <c:numCache>
                <c:formatCode>0%</c:formatCode>
                <c:ptCount val="1"/>
                <c:pt idx="0">
                  <c:v>0.3</c:v>
                </c:pt>
              </c:numCache>
            </c:numRef>
          </c:val>
          <c:extLst>
            <c:ext xmlns:c16="http://schemas.microsoft.com/office/drawing/2014/chart" uri="{C3380CC4-5D6E-409C-BE32-E72D297353CC}">
              <c16:uniqueId val="{00000001-E29C-45AD-A6E8-8BF381136743}"/>
            </c:ext>
          </c:extLst>
        </c:ser>
        <c:ser>
          <c:idx val="1"/>
          <c:order val="1"/>
          <c:tx>
            <c:strRef>
              <c:f>Sheet1!$A$3</c:f>
              <c:strCache>
                <c:ptCount val="1"/>
                <c:pt idx="0">
                  <c:v>ML</c:v>
                </c:pt>
              </c:strCache>
            </c:strRef>
          </c:tx>
          <c:spPr>
            <a:solidFill>
              <a:srgbClr val="A9AEA2"/>
            </a:solidFill>
          </c:spPr>
          <c:invertIfNegative val="0"/>
          <c:dLbls>
            <c:spPr>
              <a:noFill/>
              <a:ln>
                <a:noFill/>
              </a:ln>
              <a:effectLst/>
            </c:spPr>
            <c:txPr>
              <a:bodyPr wrap="square" lIns="38100" tIns="19050" rIns="38100" bIns="19050" anchor="ctr">
                <a:spAutoFit/>
              </a:bodyPr>
              <a:lstStyle/>
              <a:p>
                <a:pPr>
                  <a:defRPr>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c:f>
              <c:strCache>
                <c:ptCount val="1"/>
                <c:pt idx="0">
                  <c:v>Total %</c:v>
                </c:pt>
              </c:strCache>
            </c:strRef>
          </c:cat>
          <c:val>
            <c:numRef>
              <c:f>Sheet1!$B$3</c:f>
              <c:numCache>
                <c:formatCode>0%</c:formatCode>
                <c:ptCount val="1"/>
                <c:pt idx="0">
                  <c:v>0.55000000000000004</c:v>
                </c:pt>
              </c:numCache>
            </c:numRef>
          </c:val>
          <c:extLst>
            <c:ext xmlns:c16="http://schemas.microsoft.com/office/drawing/2014/chart" uri="{C3380CC4-5D6E-409C-BE32-E72D297353CC}">
              <c16:uniqueId val="{00000003-E29C-45AD-A6E8-8BF381136743}"/>
            </c:ext>
          </c:extLst>
        </c:ser>
        <c:dLbls>
          <c:showLegendKey val="0"/>
          <c:showVal val="0"/>
          <c:showCatName val="0"/>
          <c:showSerName val="0"/>
          <c:showPercent val="0"/>
          <c:showBubbleSize val="0"/>
        </c:dLbls>
        <c:gapWidth val="50"/>
        <c:axId val="501925896"/>
        <c:axId val="501926680"/>
      </c:barChart>
      <c:catAx>
        <c:axId val="501925896"/>
        <c:scaling>
          <c:orientation val="maxMin"/>
        </c:scaling>
        <c:delete val="1"/>
        <c:axPos val="l"/>
        <c:numFmt formatCode="General" sourceLinked="1"/>
        <c:majorTickMark val="out"/>
        <c:minorTickMark val="none"/>
        <c:tickLblPos val="nextTo"/>
        <c:crossAx val="501926680"/>
        <c:crosses val="autoZero"/>
        <c:auto val="1"/>
        <c:lblAlgn val="ctr"/>
        <c:lblOffset val="100"/>
        <c:noMultiLvlLbl val="0"/>
      </c:catAx>
      <c:valAx>
        <c:axId val="501926680"/>
        <c:scaling>
          <c:orientation val="minMax"/>
          <c:max val="1"/>
          <c:min val="0"/>
        </c:scaling>
        <c:delete val="1"/>
        <c:axPos val="t"/>
        <c:numFmt formatCode="0%" sourceLinked="0"/>
        <c:majorTickMark val="out"/>
        <c:minorTickMark val="none"/>
        <c:tickLblPos val="nextTo"/>
        <c:crossAx val="501925896"/>
        <c:crosses val="autoZero"/>
        <c:crossBetween val="between"/>
        <c:majorUnit val="0.2"/>
      </c:valAx>
      <c:spPr>
        <a:noFill/>
        <a:ln w="25400">
          <a:noFill/>
        </a:ln>
      </c:spPr>
    </c:plotArea>
    <c:plotVisOnly val="1"/>
    <c:dispBlanksAs val="gap"/>
    <c:showDLblsOverMax val="0"/>
  </c:chart>
  <c:spPr>
    <a:noFill/>
    <a:ln w="9525">
      <a:noFill/>
    </a:ln>
  </c:spPr>
  <c:txPr>
    <a:bodyPr/>
    <a:lstStyle/>
    <a:p>
      <a:pPr>
        <a:defRPr sz="1100">
          <a:solidFill>
            <a:schemeClr val="tx1"/>
          </a:solidFill>
          <a:latin typeface="Calibri" pitchFamily="34" charset="0"/>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6082464794302372E-2"/>
          <c:y val="2.682311769852298E-3"/>
          <c:w val="0.92651224503406504"/>
          <c:h val="0.95010274477785528"/>
        </c:manualLayout>
      </c:layout>
      <c:barChart>
        <c:barDir val="bar"/>
        <c:grouping val="clustered"/>
        <c:varyColors val="0"/>
        <c:ser>
          <c:idx val="0"/>
          <c:order val="0"/>
          <c:tx>
            <c:strRef>
              <c:f>Sheet1!$A$2</c:f>
              <c:strCache>
                <c:ptCount val="1"/>
                <c:pt idx="0">
                  <c:v>MM</c:v>
                </c:pt>
              </c:strCache>
            </c:strRef>
          </c:tx>
          <c:spPr>
            <a:solidFill>
              <a:srgbClr val="93B9C3">
                <a:lumMod val="75000"/>
              </a:srgbClr>
            </a:solidFill>
          </c:spPr>
          <c:invertIfNegative val="0"/>
          <c:dPt>
            <c:idx val="0"/>
            <c:invertIfNegative val="0"/>
            <c:bubble3D val="0"/>
            <c:spPr>
              <a:solidFill>
                <a:srgbClr val="17375E"/>
              </a:solidFill>
            </c:spPr>
            <c:extLst>
              <c:ext xmlns:c16="http://schemas.microsoft.com/office/drawing/2014/chart" uri="{C3380CC4-5D6E-409C-BE32-E72D297353CC}">
                <c16:uniqueId val="{00000001-48C0-4992-9E15-E8B28E282FEC}"/>
              </c:ext>
            </c:extLst>
          </c:dPt>
          <c:dLbls>
            <c:spPr>
              <a:noFill/>
              <a:ln>
                <a:noFill/>
              </a:ln>
              <a:effectLst/>
            </c:spPr>
            <c:txPr>
              <a:bodyPr wrap="square" lIns="38100" tIns="19050" rIns="38100" bIns="19050" anchor="ctr">
                <a:spAutoFit/>
              </a:bodyPr>
              <a:lstStyle/>
              <a:p>
                <a:pPr>
                  <a:defRPr>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c:f>
              <c:strCache>
                <c:ptCount val="1"/>
                <c:pt idx="0">
                  <c:v>Total %</c:v>
                </c:pt>
              </c:strCache>
            </c:strRef>
          </c:cat>
          <c:val>
            <c:numRef>
              <c:f>Sheet1!$B$2</c:f>
              <c:numCache>
                <c:formatCode>0%</c:formatCode>
                <c:ptCount val="1"/>
                <c:pt idx="0">
                  <c:v>0.28000000000000003</c:v>
                </c:pt>
              </c:numCache>
            </c:numRef>
          </c:val>
          <c:extLst>
            <c:ext xmlns:c16="http://schemas.microsoft.com/office/drawing/2014/chart" uri="{C3380CC4-5D6E-409C-BE32-E72D297353CC}">
              <c16:uniqueId val="{00000002-48C0-4992-9E15-E8B28E282FEC}"/>
            </c:ext>
          </c:extLst>
        </c:ser>
        <c:ser>
          <c:idx val="1"/>
          <c:order val="1"/>
          <c:tx>
            <c:strRef>
              <c:f>Sheet1!$A$3</c:f>
              <c:strCache>
                <c:ptCount val="1"/>
                <c:pt idx="0">
                  <c:v>ML</c:v>
                </c:pt>
              </c:strCache>
            </c:strRef>
          </c:tx>
          <c:spPr>
            <a:solidFill>
              <a:srgbClr val="A9AEA2"/>
            </a:solidFill>
          </c:spPr>
          <c:invertIfNegative val="0"/>
          <c:dLbls>
            <c:spPr>
              <a:noFill/>
              <a:ln>
                <a:noFill/>
              </a:ln>
              <a:effectLst/>
            </c:spPr>
            <c:txPr>
              <a:bodyPr wrap="square" lIns="38100" tIns="19050" rIns="38100" bIns="19050" anchor="ctr">
                <a:spAutoFit/>
              </a:bodyPr>
              <a:lstStyle/>
              <a:p>
                <a:pPr>
                  <a:defRPr>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c:f>
              <c:strCache>
                <c:ptCount val="1"/>
                <c:pt idx="0">
                  <c:v>Total %</c:v>
                </c:pt>
              </c:strCache>
            </c:strRef>
          </c:cat>
          <c:val>
            <c:numRef>
              <c:f>Sheet1!$B$3</c:f>
              <c:numCache>
                <c:formatCode>0%</c:formatCode>
                <c:ptCount val="1"/>
                <c:pt idx="0">
                  <c:v>0.56999999999999995</c:v>
                </c:pt>
              </c:numCache>
            </c:numRef>
          </c:val>
          <c:extLst>
            <c:ext xmlns:c16="http://schemas.microsoft.com/office/drawing/2014/chart" uri="{C3380CC4-5D6E-409C-BE32-E72D297353CC}">
              <c16:uniqueId val="{00000003-48C0-4992-9E15-E8B28E282FEC}"/>
            </c:ext>
          </c:extLst>
        </c:ser>
        <c:dLbls>
          <c:showLegendKey val="0"/>
          <c:showVal val="0"/>
          <c:showCatName val="0"/>
          <c:showSerName val="0"/>
          <c:showPercent val="0"/>
          <c:showBubbleSize val="0"/>
        </c:dLbls>
        <c:gapWidth val="50"/>
        <c:axId val="501925896"/>
        <c:axId val="501926680"/>
      </c:barChart>
      <c:catAx>
        <c:axId val="501925896"/>
        <c:scaling>
          <c:orientation val="maxMin"/>
        </c:scaling>
        <c:delete val="1"/>
        <c:axPos val="l"/>
        <c:numFmt formatCode="General" sourceLinked="1"/>
        <c:majorTickMark val="out"/>
        <c:minorTickMark val="none"/>
        <c:tickLblPos val="nextTo"/>
        <c:crossAx val="501926680"/>
        <c:crosses val="autoZero"/>
        <c:auto val="1"/>
        <c:lblAlgn val="ctr"/>
        <c:lblOffset val="100"/>
        <c:noMultiLvlLbl val="0"/>
      </c:catAx>
      <c:valAx>
        <c:axId val="501926680"/>
        <c:scaling>
          <c:orientation val="minMax"/>
          <c:max val="1"/>
          <c:min val="0"/>
        </c:scaling>
        <c:delete val="1"/>
        <c:axPos val="t"/>
        <c:numFmt formatCode="0%" sourceLinked="0"/>
        <c:majorTickMark val="out"/>
        <c:minorTickMark val="none"/>
        <c:tickLblPos val="nextTo"/>
        <c:crossAx val="501925896"/>
        <c:crosses val="autoZero"/>
        <c:crossBetween val="between"/>
        <c:majorUnit val="0.2"/>
      </c:valAx>
      <c:spPr>
        <a:noFill/>
        <a:ln w="25400">
          <a:noFill/>
        </a:ln>
      </c:spPr>
    </c:plotArea>
    <c:plotVisOnly val="1"/>
    <c:dispBlanksAs val="gap"/>
    <c:showDLblsOverMax val="0"/>
  </c:chart>
  <c:spPr>
    <a:noFill/>
    <a:ln w="9525">
      <a:noFill/>
    </a:ln>
  </c:spPr>
  <c:txPr>
    <a:bodyPr/>
    <a:lstStyle/>
    <a:p>
      <a:pPr>
        <a:defRPr sz="1100">
          <a:solidFill>
            <a:schemeClr val="tx1"/>
          </a:solidFill>
          <a:latin typeface="Calibri" pitchFamily="34" charset="0"/>
        </a:defRPr>
      </a:pPr>
      <a:endParaRPr lang="en-US"/>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6082464794302372E-2"/>
          <c:y val="2.682311769852298E-3"/>
          <c:w val="0.92651224503406504"/>
          <c:h val="0.95010274477785528"/>
        </c:manualLayout>
      </c:layout>
      <c:barChart>
        <c:barDir val="bar"/>
        <c:grouping val="clustered"/>
        <c:varyColors val="0"/>
        <c:ser>
          <c:idx val="0"/>
          <c:order val="0"/>
          <c:tx>
            <c:strRef>
              <c:f>Sheet1!$A$2</c:f>
              <c:strCache>
                <c:ptCount val="1"/>
                <c:pt idx="0">
                  <c:v>MM</c:v>
                </c:pt>
              </c:strCache>
            </c:strRef>
          </c:tx>
          <c:spPr>
            <a:solidFill>
              <a:srgbClr val="93B9C3">
                <a:lumMod val="75000"/>
              </a:srgbClr>
            </a:solidFill>
          </c:spPr>
          <c:invertIfNegative val="0"/>
          <c:dPt>
            <c:idx val="0"/>
            <c:invertIfNegative val="0"/>
            <c:bubble3D val="0"/>
            <c:spPr>
              <a:solidFill>
                <a:srgbClr val="17375E"/>
              </a:solidFill>
            </c:spPr>
            <c:extLst>
              <c:ext xmlns:c16="http://schemas.microsoft.com/office/drawing/2014/chart" uri="{C3380CC4-5D6E-409C-BE32-E72D297353CC}">
                <c16:uniqueId val="{00000001-C632-49C9-B071-23A978C40642}"/>
              </c:ext>
            </c:extLst>
          </c:dPt>
          <c:dLbls>
            <c:spPr>
              <a:noFill/>
              <a:ln>
                <a:noFill/>
              </a:ln>
              <a:effectLst/>
            </c:spPr>
            <c:txPr>
              <a:bodyPr wrap="square" lIns="38100" tIns="19050" rIns="38100" bIns="19050" anchor="ctr">
                <a:spAutoFit/>
              </a:bodyPr>
              <a:lstStyle/>
              <a:p>
                <a:pPr>
                  <a:defRPr>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c:f>
              <c:strCache>
                <c:ptCount val="1"/>
                <c:pt idx="0">
                  <c:v>Total %</c:v>
                </c:pt>
              </c:strCache>
            </c:strRef>
          </c:cat>
          <c:val>
            <c:numRef>
              <c:f>Sheet1!$B$2</c:f>
              <c:numCache>
                <c:formatCode>0%</c:formatCode>
                <c:ptCount val="1"/>
                <c:pt idx="0">
                  <c:v>0.27</c:v>
                </c:pt>
              </c:numCache>
            </c:numRef>
          </c:val>
          <c:extLst>
            <c:ext xmlns:c16="http://schemas.microsoft.com/office/drawing/2014/chart" uri="{C3380CC4-5D6E-409C-BE32-E72D297353CC}">
              <c16:uniqueId val="{00000002-C632-49C9-B071-23A978C40642}"/>
            </c:ext>
          </c:extLst>
        </c:ser>
        <c:ser>
          <c:idx val="1"/>
          <c:order val="1"/>
          <c:tx>
            <c:strRef>
              <c:f>Sheet1!$A$3</c:f>
              <c:strCache>
                <c:ptCount val="1"/>
                <c:pt idx="0">
                  <c:v>ML</c:v>
                </c:pt>
              </c:strCache>
            </c:strRef>
          </c:tx>
          <c:spPr>
            <a:solidFill>
              <a:srgbClr val="A9AEA2"/>
            </a:solidFill>
          </c:spPr>
          <c:invertIfNegative val="0"/>
          <c:dLbls>
            <c:spPr>
              <a:noFill/>
              <a:ln>
                <a:noFill/>
              </a:ln>
              <a:effectLst/>
            </c:spPr>
            <c:txPr>
              <a:bodyPr wrap="square" lIns="38100" tIns="19050" rIns="38100" bIns="19050" anchor="ctr">
                <a:spAutoFit/>
              </a:bodyPr>
              <a:lstStyle/>
              <a:p>
                <a:pPr>
                  <a:defRPr>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c:f>
              <c:strCache>
                <c:ptCount val="1"/>
                <c:pt idx="0">
                  <c:v>Total %</c:v>
                </c:pt>
              </c:strCache>
            </c:strRef>
          </c:cat>
          <c:val>
            <c:numRef>
              <c:f>Sheet1!$B$3</c:f>
              <c:numCache>
                <c:formatCode>0%</c:formatCode>
                <c:ptCount val="1"/>
                <c:pt idx="0">
                  <c:v>0.56999999999999995</c:v>
                </c:pt>
              </c:numCache>
            </c:numRef>
          </c:val>
          <c:extLst>
            <c:ext xmlns:c16="http://schemas.microsoft.com/office/drawing/2014/chart" uri="{C3380CC4-5D6E-409C-BE32-E72D297353CC}">
              <c16:uniqueId val="{00000003-C632-49C9-B071-23A978C40642}"/>
            </c:ext>
          </c:extLst>
        </c:ser>
        <c:dLbls>
          <c:showLegendKey val="0"/>
          <c:showVal val="0"/>
          <c:showCatName val="0"/>
          <c:showSerName val="0"/>
          <c:showPercent val="0"/>
          <c:showBubbleSize val="0"/>
        </c:dLbls>
        <c:gapWidth val="50"/>
        <c:axId val="501925896"/>
        <c:axId val="501926680"/>
      </c:barChart>
      <c:catAx>
        <c:axId val="501925896"/>
        <c:scaling>
          <c:orientation val="maxMin"/>
        </c:scaling>
        <c:delete val="1"/>
        <c:axPos val="l"/>
        <c:numFmt formatCode="General" sourceLinked="1"/>
        <c:majorTickMark val="out"/>
        <c:minorTickMark val="none"/>
        <c:tickLblPos val="nextTo"/>
        <c:crossAx val="501926680"/>
        <c:crosses val="autoZero"/>
        <c:auto val="1"/>
        <c:lblAlgn val="ctr"/>
        <c:lblOffset val="100"/>
        <c:noMultiLvlLbl val="0"/>
      </c:catAx>
      <c:valAx>
        <c:axId val="501926680"/>
        <c:scaling>
          <c:orientation val="minMax"/>
          <c:max val="1"/>
          <c:min val="0"/>
        </c:scaling>
        <c:delete val="1"/>
        <c:axPos val="t"/>
        <c:numFmt formatCode="0%" sourceLinked="0"/>
        <c:majorTickMark val="out"/>
        <c:minorTickMark val="none"/>
        <c:tickLblPos val="nextTo"/>
        <c:crossAx val="501925896"/>
        <c:crosses val="autoZero"/>
        <c:crossBetween val="between"/>
        <c:majorUnit val="0.2"/>
      </c:valAx>
      <c:spPr>
        <a:noFill/>
        <a:ln w="25400">
          <a:noFill/>
        </a:ln>
      </c:spPr>
    </c:plotArea>
    <c:plotVisOnly val="1"/>
    <c:dispBlanksAs val="gap"/>
    <c:showDLblsOverMax val="0"/>
  </c:chart>
  <c:spPr>
    <a:noFill/>
    <a:ln w="9525">
      <a:noFill/>
    </a:ln>
  </c:spPr>
  <c:txPr>
    <a:bodyPr/>
    <a:lstStyle/>
    <a:p>
      <a:pPr>
        <a:defRPr sz="1100">
          <a:solidFill>
            <a:schemeClr val="tx1"/>
          </a:solidFill>
          <a:latin typeface="Calibri" pitchFamily="34" charset="0"/>
        </a:defRPr>
      </a:pPr>
      <a:endParaRPr lang="en-US"/>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6082464794302372E-2"/>
          <c:y val="2.682311769852298E-3"/>
          <c:w val="0.92651224503406504"/>
          <c:h val="0.95010274477785528"/>
        </c:manualLayout>
      </c:layout>
      <c:barChart>
        <c:barDir val="bar"/>
        <c:grouping val="clustered"/>
        <c:varyColors val="0"/>
        <c:ser>
          <c:idx val="0"/>
          <c:order val="0"/>
          <c:tx>
            <c:strRef>
              <c:f>Sheet1!$A$2</c:f>
              <c:strCache>
                <c:ptCount val="1"/>
                <c:pt idx="0">
                  <c:v>MM</c:v>
                </c:pt>
              </c:strCache>
            </c:strRef>
          </c:tx>
          <c:spPr>
            <a:solidFill>
              <a:srgbClr val="93B9C3">
                <a:lumMod val="75000"/>
              </a:srgbClr>
            </a:solidFill>
          </c:spPr>
          <c:invertIfNegative val="0"/>
          <c:dPt>
            <c:idx val="0"/>
            <c:invertIfNegative val="0"/>
            <c:bubble3D val="0"/>
            <c:spPr>
              <a:solidFill>
                <a:srgbClr val="17375E"/>
              </a:solidFill>
            </c:spPr>
            <c:extLst>
              <c:ext xmlns:c16="http://schemas.microsoft.com/office/drawing/2014/chart" uri="{C3380CC4-5D6E-409C-BE32-E72D297353CC}">
                <c16:uniqueId val="{00000001-7F5D-4C38-AF91-41CB38B1AF0B}"/>
              </c:ext>
            </c:extLst>
          </c:dPt>
          <c:dLbls>
            <c:spPr>
              <a:noFill/>
              <a:ln>
                <a:noFill/>
              </a:ln>
              <a:effectLst/>
            </c:spPr>
            <c:txPr>
              <a:bodyPr wrap="square" lIns="38100" tIns="19050" rIns="38100" bIns="19050" anchor="ctr">
                <a:spAutoFit/>
              </a:bodyPr>
              <a:lstStyle/>
              <a:p>
                <a:pPr>
                  <a:defRPr>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c:f>
              <c:strCache>
                <c:ptCount val="1"/>
                <c:pt idx="0">
                  <c:v>Total %</c:v>
                </c:pt>
              </c:strCache>
            </c:strRef>
          </c:cat>
          <c:val>
            <c:numRef>
              <c:f>Sheet1!$B$2</c:f>
              <c:numCache>
                <c:formatCode>0%</c:formatCode>
                <c:ptCount val="1"/>
                <c:pt idx="0">
                  <c:v>0.26</c:v>
                </c:pt>
              </c:numCache>
            </c:numRef>
          </c:val>
          <c:extLst>
            <c:ext xmlns:c16="http://schemas.microsoft.com/office/drawing/2014/chart" uri="{C3380CC4-5D6E-409C-BE32-E72D297353CC}">
              <c16:uniqueId val="{00000002-7F5D-4C38-AF91-41CB38B1AF0B}"/>
            </c:ext>
          </c:extLst>
        </c:ser>
        <c:ser>
          <c:idx val="1"/>
          <c:order val="1"/>
          <c:tx>
            <c:strRef>
              <c:f>Sheet1!$A$3</c:f>
              <c:strCache>
                <c:ptCount val="1"/>
                <c:pt idx="0">
                  <c:v>ML</c:v>
                </c:pt>
              </c:strCache>
            </c:strRef>
          </c:tx>
          <c:spPr>
            <a:solidFill>
              <a:srgbClr val="A9AEA2"/>
            </a:solidFill>
          </c:spPr>
          <c:invertIfNegative val="0"/>
          <c:dLbls>
            <c:spPr>
              <a:noFill/>
              <a:ln>
                <a:noFill/>
              </a:ln>
              <a:effectLst/>
            </c:spPr>
            <c:txPr>
              <a:bodyPr wrap="square" lIns="38100" tIns="19050" rIns="38100" bIns="19050" anchor="ctr">
                <a:spAutoFit/>
              </a:bodyPr>
              <a:lstStyle/>
              <a:p>
                <a:pPr>
                  <a:defRPr>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c:f>
              <c:strCache>
                <c:ptCount val="1"/>
                <c:pt idx="0">
                  <c:v>Total %</c:v>
                </c:pt>
              </c:strCache>
            </c:strRef>
          </c:cat>
          <c:val>
            <c:numRef>
              <c:f>Sheet1!$B$3</c:f>
              <c:numCache>
                <c:formatCode>0%</c:formatCode>
                <c:ptCount val="1"/>
                <c:pt idx="0">
                  <c:v>0.59</c:v>
                </c:pt>
              </c:numCache>
            </c:numRef>
          </c:val>
          <c:extLst>
            <c:ext xmlns:c16="http://schemas.microsoft.com/office/drawing/2014/chart" uri="{C3380CC4-5D6E-409C-BE32-E72D297353CC}">
              <c16:uniqueId val="{00000003-7F5D-4C38-AF91-41CB38B1AF0B}"/>
            </c:ext>
          </c:extLst>
        </c:ser>
        <c:dLbls>
          <c:showLegendKey val="0"/>
          <c:showVal val="0"/>
          <c:showCatName val="0"/>
          <c:showSerName val="0"/>
          <c:showPercent val="0"/>
          <c:showBubbleSize val="0"/>
        </c:dLbls>
        <c:gapWidth val="50"/>
        <c:axId val="501925896"/>
        <c:axId val="501926680"/>
      </c:barChart>
      <c:catAx>
        <c:axId val="501925896"/>
        <c:scaling>
          <c:orientation val="maxMin"/>
        </c:scaling>
        <c:delete val="1"/>
        <c:axPos val="l"/>
        <c:numFmt formatCode="General" sourceLinked="1"/>
        <c:majorTickMark val="out"/>
        <c:minorTickMark val="none"/>
        <c:tickLblPos val="nextTo"/>
        <c:crossAx val="501926680"/>
        <c:crosses val="autoZero"/>
        <c:auto val="1"/>
        <c:lblAlgn val="ctr"/>
        <c:lblOffset val="100"/>
        <c:noMultiLvlLbl val="0"/>
      </c:catAx>
      <c:valAx>
        <c:axId val="501926680"/>
        <c:scaling>
          <c:orientation val="minMax"/>
          <c:max val="1"/>
          <c:min val="0"/>
        </c:scaling>
        <c:delete val="1"/>
        <c:axPos val="t"/>
        <c:numFmt formatCode="0%" sourceLinked="0"/>
        <c:majorTickMark val="out"/>
        <c:minorTickMark val="none"/>
        <c:tickLblPos val="nextTo"/>
        <c:crossAx val="501925896"/>
        <c:crosses val="autoZero"/>
        <c:crossBetween val="between"/>
        <c:majorUnit val="0.2"/>
      </c:valAx>
      <c:spPr>
        <a:noFill/>
        <a:ln w="25400">
          <a:noFill/>
        </a:ln>
      </c:spPr>
    </c:plotArea>
    <c:plotVisOnly val="1"/>
    <c:dispBlanksAs val="gap"/>
    <c:showDLblsOverMax val="0"/>
  </c:chart>
  <c:spPr>
    <a:noFill/>
    <a:ln w="9525">
      <a:noFill/>
    </a:ln>
  </c:spPr>
  <c:txPr>
    <a:bodyPr/>
    <a:lstStyle/>
    <a:p>
      <a:pPr>
        <a:defRPr sz="1100">
          <a:solidFill>
            <a:schemeClr val="tx1"/>
          </a:solidFill>
          <a:latin typeface="Calibri" pitchFamily="34" charset="0"/>
        </a:defRPr>
      </a:pPr>
      <a:endParaRPr lang="en-US"/>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6082464794302372E-2"/>
          <c:y val="2.682311769852298E-3"/>
          <c:w val="0.92651224503406504"/>
          <c:h val="0.95010274477785528"/>
        </c:manualLayout>
      </c:layout>
      <c:barChart>
        <c:barDir val="bar"/>
        <c:grouping val="clustered"/>
        <c:varyColors val="0"/>
        <c:ser>
          <c:idx val="0"/>
          <c:order val="0"/>
          <c:tx>
            <c:strRef>
              <c:f>Sheet1!$A$2</c:f>
              <c:strCache>
                <c:ptCount val="1"/>
                <c:pt idx="0">
                  <c:v>MM</c:v>
                </c:pt>
              </c:strCache>
            </c:strRef>
          </c:tx>
          <c:spPr>
            <a:solidFill>
              <a:srgbClr val="93B9C3">
                <a:lumMod val="75000"/>
              </a:srgbClr>
            </a:solidFill>
          </c:spPr>
          <c:invertIfNegative val="0"/>
          <c:dPt>
            <c:idx val="0"/>
            <c:invertIfNegative val="0"/>
            <c:bubble3D val="0"/>
            <c:spPr>
              <a:solidFill>
                <a:srgbClr val="17375E"/>
              </a:solidFill>
            </c:spPr>
            <c:extLst>
              <c:ext xmlns:c16="http://schemas.microsoft.com/office/drawing/2014/chart" uri="{C3380CC4-5D6E-409C-BE32-E72D297353CC}">
                <c16:uniqueId val="{00000001-50C1-43B3-9919-2127142DF495}"/>
              </c:ext>
            </c:extLst>
          </c:dPt>
          <c:dLbls>
            <c:spPr>
              <a:noFill/>
              <a:ln>
                <a:noFill/>
              </a:ln>
              <a:effectLst/>
            </c:spPr>
            <c:txPr>
              <a:bodyPr wrap="square" lIns="38100" tIns="19050" rIns="38100" bIns="19050" anchor="ctr">
                <a:spAutoFit/>
              </a:bodyPr>
              <a:lstStyle/>
              <a:p>
                <a:pPr>
                  <a:defRPr>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c:f>
              <c:strCache>
                <c:ptCount val="1"/>
                <c:pt idx="0">
                  <c:v>Total %</c:v>
                </c:pt>
              </c:strCache>
            </c:strRef>
          </c:cat>
          <c:val>
            <c:numRef>
              <c:f>Sheet1!$B$2</c:f>
              <c:numCache>
                <c:formatCode>0%</c:formatCode>
                <c:ptCount val="1"/>
                <c:pt idx="0">
                  <c:v>0.23</c:v>
                </c:pt>
              </c:numCache>
            </c:numRef>
          </c:val>
          <c:extLst>
            <c:ext xmlns:c16="http://schemas.microsoft.com/office/drawing/2014/chart" uri="{C3380CC4-5D6E-409C-BE32-E72D297353CC}">
              <c16:uniqueId val="{00000002-50C1-43B3-9919-2127142DF495}"/>
            </c:ext>
          </c:extLst>
        </c:ser>
        <c:ser>
          <c:idx val="1"/>
          <c:order val="1"/>
          <c:tx>
            <c:strRef>
              <c:f>Sheet1!$A$3</c:f>
              <c:strCache>
                <c:ptCount val="1"/>
                <c:pt idx="0">
                  <c:v>ML</c:v>
                </c:pt>
              </c:strCache>
            </c:strRef>
          </c:tx>
          <c:spPr>
            <a:solidFill>
              <a:srgbClr val="A9AEA2"/>
            </a:solidFill>
          </c:spPr>
          <c:invertIfNegative val="0"/>
          <c:dLbls>
            <c:spPr>
              <a:noFill/>
              <a:ln>
                <a:noFill/>
              </a:ln>
              <a:effectLst/>
            </c:spPr>
            <c:txPr>
              <a:bodyPr wrap="square" lIns="38100" tIns="19050" rIns="38100" bIns="19050" anchor="ctr">
                <a:spAutoFit/>
              </a:bodyPr>
              <a:lstStyle/>
              <a:p>
                <a:pPr>
                  <a:defRPr>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c:f>
              <c:strCache>
                <c:ptCount val="1"/>
                <c:pt idx="0">
                  <c:v>Total %</c:v>
                </c:pt>
              </c:strCache>
            </c:strRef>
          </c:cat>
          <c:val>
            <c:numRef>
              <c:f>Sheet1!$B$3</c:f>
              <c:numCache>
                <c:formatCode>0%</c:formatCode>
                <c:ptCount val="1"/>
                <c:pt idx="0">
                  <c:v>0.6</c:v>
                </c:pt>
              </c:numCache>
            </c:numRef>
          </c:val>
          <c:extLst>
            <c:ext xmlns:c16="http://schemas.microsoft.com/office/drawing/2014/chart" uri="{C3380CC4-5D6E-409C-BE32-E72D297353CC}">
              <c16:uniqueId val="{00000003-50C1-43B3-9919-2127142DF495}"/>
            </c:ext>
          </c:extLst>
        </c:ser>
        <c:dLbls>
          <c:showLegendKey val="0"/>
          <c:showVal val="0"/>
          <c:showCatName val="0"/>
          <c:showSerName val="0"/>
          <c:showPercent val="0"/>
          <c:showBubbleSize val="0"/>
        </c:dLbls>
        <c:gapWidth val="50"/>
        <c:axId val="501925896"/>
        <c:axId val="501926680"/>
      </c:barChart>
      <c:catAx>
        <c:axId val="501925896"/>
        <c:scaling>
          <c:orientation val="maxMin"/>
        </c:scaling>
        <c:delete val="1"/>
        <c:axPos val="l"/>
        <c:numFmt formatCode="General" sourceLinked="1"/>
        <c:majorTickMark val="out"/>
        <c:minorTickMark val="none"/>
        <c:tickLblPos val="nextTo"/>
        <c:crossAx val="501926680"/>
        <c:crosses val="autoZero"/>
        <c:auto val="1"/>
        <c:lblAlgn val="ctr"/>
        <c:lblOffset val="100"/>
        <c:noMultiLvlLbl val="0"/>
      </c:catAx>
      <c:valAx>
        <c:axId val="501926680"/>
        <c:scaling>
          <c:orientation val="minMax"/>
          <c:max val="1"/>
          <c:min val="0"/>
        </c:scaling>
        <c:delete val="1"/>
        <c:axPos val="t"/>
        <c:numFmt formatCode="0%" sourceLinked="0"/>
        <c:majorTickMark val="out"/>
        <c:minorTickMark val="none"/>
        <c:tickLblPos val="nextTo"/>
        <c:crossAx val="501925896"/>
        <c:crosses val="autoZero"/>
        <c:crossBetween val="between"/>
        <c:majorUnit val="0.2"/>
      </c:valAx>
      <c:spPr>
        <a:noFill/>
        <a:ln w="25400">
          <a:noFill/>
        </a:ln>
      </c:spPr>
    </c:plotArea>
    <c:plotVisOnly val="1"/>
    <c:dispBlanksAs val="gap"/>
    <c:showDLblsOverMax val="0"/>
  </c:chart>
  <c:spPr>
    <a:noFill/>
    <a:ln w="9525">
      <a:noFill/>
    </a:ln>
  </c:spPr>
  <c:txPr>
    <a:bodyPr/>
    <a:lstStyle/>
    <a:p>
      <a:pPr>
        <a:defRPr sz="1100">
          <a:solidFill>
            <a:schemeClr val="tx1"/>
          </a:solidFill>
          <a:latin typeface="Calibri" pitchFamily="34" charset="0"/>
        </a:defRPr>
      </a:pPr>
      <a:endParaRPr lang="en-US"/>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6082464794302372E-2"/>
          <c:y val="2.682311769852298E-3"/>
          <c:w val="0.92651224503406504"/>
          <c:h val="0.95010274477785528"/>
        </c:manualLayout>
      </c:layout>
      <c:barChart>
        <c:barDir val="bar"/>
        <c:grouping val="clustered"/>
        <c:varyColors val="0"/>
        <c:ser>
          <c:idx val="0"/>
          <c:order val="0"/>
          <c:tx>
            <c:strRef>
              <c:f>Sheet1!$A$2</c:f>
              <c:strCache>
                <c:ptCount val="1"/>
                <c:pt idx="0">
                  <c:v>MM</c:v>
                </c:pt>
              </c:strCache>
            </c:strRef>
          </c:tx>
          <c:spPr>
            <a:solidFill>
              <a:srgbClr val="93B9C3">
                <a:lumMod val="75000"/>
              </a:srgbClr>
            </a:solidFill>
          </c:spPr>
          <c:invertIfNegative val="0"/>
          <c:dPt>
            <c:idx val="0"/>
            <c:invertIfNegative val="0"/>
            <c:bubble3D val="0"/>
            <c:spPr>
              <a:solidFill>
                <a:srgbClr val="17375E"/>
              </a:solidFill>
            </c:spPr>
            <c:extLst>
              <c:ext xmlns:c16="http://schemas.microsoft.com/office/drawing/2014/chart" uri="{C3380CC4-5D6E-409C-BE32-E72D297353CC}">
                <c16:uniqueId val="{00000001-6BB3-449C-9F15-66D0DA35CE1D}"/>
              </c:ext>
            </c:extLst>
          </c:dPt>
          <c:dLbls>
            <c:spPr>
              <a:noFill/>
              <a:ln>
                <a:noFill/>
              </a:ln>
              <a:effectLst/>
            </c:spPr>
            <c:txPr>
              <a:bodyPr wrap="square" lIns="38100" tIns="19050" rIns="38100" bIns="19050" anchor="ctr">
                <a:spAutoFit/>
              </a:bodyPr>
              <a:lstStyle/>
              <a:p>
                <a:pPr>
                  <a:defRPr>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c:f>
              <c:strCache>
                <c:ptCount val="1"/>
                <c:pt idx="0">
                  <c:v>Total %</c:v>
                </c:pt>
              </c:strCache>
            </c:strRef>
          </c:cat>
          <c:val>
            <c:numRef>
              <c:f>Sheet1!$B$2</c:f>
              <c:numCache>
                <c:formatCode>0%</c:formatCode>
                <c:ptCount val="1"/>
                <c:pt idx="0">
                  <c:v>0.19</c:v>
                </c:pt>
              </c:numCache>
            </c:numRef>
          </c:val>
          <c:extLst>
            <c:ext xmlns:c16="http://schemas.microsoft.com/office/drawing/2014/chart" uri="{C3380CC4-5D6E-409C-BE32-E72D297353CC}">
              <c16:uniqueId val="{00000002-6BB3-449C-9F15-66D0DA35CE1D}"/>
            </c:ext>
          </c:extLst>
        </c:ser>
        <c:ser>
          <c:idx val="1"/>
          <c:order val="1"/>
          <c:tx>
            <c:strRef>
              <c:f>Sheet1!$A$3</c:f>
              <c:strCache>
                <c:ptCount val="1"/>
                <c:pt idx="0">
                  <c:v>ML</c:v>
                </c:pt>
              </c:strCache>
            </c:strRef>
          </c:tx>
          <c:spPr>
            <a:solidFill>
              <a:srgbClr val="A9AEA2"/>
            </a:solidFill>
          </c:spPr>
          <c:invertIfNegative val="0"/>
          <c:dLbls>
            <c:spPr>
              <a:noFill/>
              <a:ln>
                <a:noFill/>
              </a:ln>
              <a:effectLst/>
            </c:spPr>
            <c:txPr>
              <a:bodyPr wrap="square" lIns="38100" tIns="19050" rIns="38100" bIns="19050" anchor="ctr">
                <a:spAutoFit/>
              </a:bodyPr>
              <a:lstStyle/>
              <a:p>
                <a:pPr>
                  <a:defRPr>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c:f>
              <c:strCache>
                <c:ptCount val="1"/>
                <c:pt idx="0">
                  <c:v>Total %</c:v>
                </c:pt>
              </c:strCache>
            </c:strRef>
          </c:cat>
          <c:val>
            <c:numRef>
              <c:f>Sheet1!$B$3</c:f>
              <c:numCache>
                <c:formatCode>0%</c:formatCode>
                <c:ptCount val="1"/>
                <c:pt idx="0">
                  <c:v>0.67</c:v>
                </c:pt>
              </c:numCache>
            </c:numRef>
          </c:val>
          <c:extLst>
            <c:ext xmlns:c16="http://schemas.microsoft.com/office/drawing/2014/chart" uri="{C3380CC4-5D6E-409C-BE32-E72D297353CC}">
              <c16:uniqueId val="{00000003-6BB3-449C-9F15-66D0DA35CE1D}"/>
            </c:ext>
          </c:extLst>
        </c:ser>
        <c:dLbls>
          <c:showLegendKey val="0"/>
          <c:showVal val="0"/>
          <c:showCatName val="0"/>
          <c:showSerName val="0"/>
          <c:showPercent val="0"/>
          <c:showBubbleSize val="0"/>
        </c:dLbls>
        <c:gapWidth val="50"/>
        <c:axId val="501925896"/>
        <c:axId val="501926680"/>
      </c:barChart>
      <c:catAx>
        <c:axId val="501925896"/>
        <c:scaling>
          <c:orientation val="maxMin"/>
        </c:scaling>
        <c:delete val="1"/>
        <c:axPos val="l"/>
        <c:numFmt formatCode="General" sourceLinked="1"/>
        <c:majorTickMark val="out"/>
        <c:minorTickMark val="none"/>
        <c:tickLblPos val="nextTo"/>
        <c:crossAx val="501926680"/>
        <c:crosses val="autoZero"/>
        <c:auto val="1"/>
        <c:lblAlgn val="ctr"/>
        <c:lblOffset val="100"/>
        <c:noMultiLvlLbl val="0"/>
      </c:catAx>
      <c:valAx>
        <c:axId val="501926680"/>
        <c:scaling>
          <c:orientation val="minMax"/>
          <c:max val="1"/>
          <c:min val="0"/>
        </c:scaling>
        <c:delete val="1"/>
        <c:axPos val="t"/>
        <c:numFmt formatCode="0%" sourceLinked="0"/>
        <c:majorTickMark val="out"/>
        <c:minorTickMark val="none"/>
        <c:tickLblPos val="nextTo"/>
        <c:crossAx val="501925896"/>
        <c:crosses val="autoZero"/>
        <c:crossBetween val="between"/>
        <c:majorUnit val="0.2"/>
      </c:valAx>
      <c:spPr>
        <a:noFill/>
        <a:ln w="25400">
          <a:noFill/>
        </a:ln>
      </c:spPr>
    </c:plotArea>
    <c:plotVisOnly val="1"/>
    <c:dispBlanksAs val="gap"/>
    <c:showDLblsOverMax val="0"/>
  </c:chart>
  <c:spPr>
    <a:noFill/>
    <a:ln w="9525">
      <a:noFill/>
    </a:ln>
  </c:spPr>
  <c:txPr>
    <a:bodyPr/>
    <a:lstStyle/>
    <a:p>
      <a:pPr>
        <a:defRPr sz="1100">
          <a:solidFill>
            <a:schemeClr val="tx1"/>
          </a:solidFill>
          <a:latin typeface="Calibri" pitchFamily="34" charset="0"/>
        </a:defRPr>
      </a:pPr>
      <a:endParaRPr lang="en-US"/>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4511793554517322E-2"/>
          <c:y val="0.19533429963412532"/>
          <c:w val="0.92651224503406504"/>
          <c:h val="0.69316215199398046"/>
        </c:manualLayout>
      </c:layout>
      <c:barChart>
        <c:barDir val="col"/>
        <c:grouping val="clustered"/>
        <c:varyColors val="0"/>
        <c:ser>
          <c:idx val="0"/>
          <c:order val="0"/>
          <c:tx>
            <c:strRef>
              <c:f>Sheet1!$A$2</c:f>
              <c:strCache>
                <c:ptCount val="1"/>
                <c:pt idx="0">
                  <c:v>Will Get</c:v>
                </c:pt>
              </c:strCache>
            </c:strRef>
          </c:tx>
          <c:spPr>
            <a:solidFill>
              <a:srgbClr val="17375E"/>
            </a:solidFill>
          </c:spPr>
          <c:invertIfNegative val="0"/>
          <c:dLbls>
            <c:dLbl>
              <c:idx val="0"/>
              <c:layout>
                <c:manualLayout>
                  <c:x val="-1.0788693109819584E-2"/>
                  <c:y val="-6.09316984447066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B77-43D5-81E4-A064E209E8F8}"/>
                </c:ext>
              </c:extLst>
            </c:dLbl>
            <c:spPr>
              <a:noFill/>
              <a:ln>
                <a:noFill/>
              </a:ln>
              <a:effectLst/>
            </c:spPr>
            <c:txPr>
              <a:bodyPr/>
              <a:lstStyle/>
              <a:p>
                <a:pPr>
                  <a:defRPr sz="1000" b="0">
                    <a:solidFill>
                      <a:schemeClr val="tx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Before Messaging</c:v>
                </c:pt>
                <c:pt idx="1">
                  <c:v>After Messaging</c:v>
                </c:pt>
              </c:strCache>
            </c:strRef>
          </c:cat>
          <c:val>
            <c:numRef>
              <c:f>Sheet1!$B$2:$C$2</c:f>
              <c:numCache>
                <c:formatCode>0%</c:formatCode>
                <c:ptCount val="2"/>
                <c:pt idx="0">
                  <c:v>0.22</c:v>
                </c:pt>
                <c:pt idx="1">
                  <c:v>0.28000000000000003</c:v>
                </c:pt>
              </c:numCache>
            </c:numRef>
          </c:val>
          <c:extLst>
            <c:ext xmlns:c16="http://schemas.microsoft.com/office/drawing/2014/chart" uri="{C3380CC4-5D6E-409C-BE32-E72D297353CC}">
              <c16:uniqueId val="{00000001-9B77-43D5-81E4-A064E209E8F8}"/>
            </c:ext>
          </c:extLst>
        </c:ser>
        <c:ser>
          <c:idx val="1"/>
          <c:order val="1"/>
          <c:tx>
            <c:strRef>
              <c:f>Sheet1!$A$3</c:f>
              <c:strCache>
                <c:ptCount val="1"/>
                <c:pt idx="0">
                  <c:v>Will Not Get</c:v>
                </c:pt>
              </c:strCache>
            </c:strRef>
          </c:tx>
          <c:spPr>
            <a:solidFill>
              <a:srgbClr val="A9AEA2"/>
            </a:solidFill>
          </c:spPr>
          <c:invertIfNegative val="0"/>
          <c:dLbls>
            <c:numFmt formatCode="0%" sourceLinked="0"/>
            <c:spPr>
              <a:noFill/>
              <a:ln>
                <a:noFill/>
              </a:ln>
              <a:effectLst/>
            </c:spPr>
            <c:txPr>
              <a:bodyPr/>
              <a:lstStyle/>
              <a:p>
                <a:pPr algn="ctr">
                  <a:defRPr lang="en-US" sz="1000" b="0" i="0" u="none" strike="noStrike" kern="1200" baseline="0">
                    <a:solidFill>
                      <a:prstClr val="black"/>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Before Messaging</c:v>
                </c:pt>
                <c:pt idx="1">
                  <c:v>After Messaging</c:v>
                </c:pt>
              </c:strCache>
            </c:strRef>
          </c:cat>
          <c:val>
            <c:numRef>
              <c:f>Sheet1!$B$3:$C$3</c:f>
              <c:numCache>
                <c:formatCode>0%</c:formatCode>
                <c:ptCount val="2"/>
                <c:pt idx="0">
                  <c:v>0.74</c:v>
                </c:pt>
                <c:pt idx="1">
                  <c:v>0.7</c:v>
                </c:pt>
              </c:numCache>
            </c:numRef>
          </c:val>
          <c:extLst>
            <c:ext xmlns:c16="http://schemas.microsoft.com/office/drawing/2014/chart" uri="{C3380CC4-5D6E-409C-BE32-E72D297353CC}">
              <c16:uniqueId val="{00000002-9B77-43D5-81E4-A064E209E8F8}"/>
            </c:ext>
          </c:extLst>
        </c:ser>
        <c:ser>
          <c:idx val="2"/>
          <c:order val="2"/>
          <c:tx>
            <c:strRef>
              <c:f>Sheet1!$A$4</c:f>
              <c:strCache>
                <c:ptCount val="1"/>
                <c:pt idx="0">
                  <c:v>Don’t know</c:v>
                </c:pt>
              </c:strCache>
            </c:strRef>
          </c:tx>
          <c:spPr>
            <a:solidFill>
              <a:srgbClr val="D4E3E7">
                <a:lumMod val="75000"/>
              </a:srgbClr>
            </a:solidFill>
          </c:spPr>
          <c:invertIfNegative val="0"/>
          <c:dLbls>
            <c:spPr>
              <a:noFill/>
              <a:ln>
                <a:noFill/>
              </a:ln>
              <a:effectLst/>
            </c:spPr>
            <c:txPr>
              <a:bodyPr wrap="square" lIns="38100" tIns="19050" rIns="38100" bIns="19050" anchor="ctr">
                <a:spAutoFit/>
              </a:bodyPr>
              <a:lstStyle/>
              <a:p>
                <a:pPr>
                  <a:defRPr sz="10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Sheet1!$B$1:$C$1</c:f>
              <c:strCache>
                <c:ptCount val="2"/>
                <c:pt idx="0">
                  <c:v>Before Messaging</c:v>
                </c:pt>
                <c:pt idx="1">
                  <c:v>After Messaging</c:v>
                </c:pt>
              </c:strCache>
            </c:strRef>
          </c:cat>
          <c:val>
            <c:numRef>
              <c:f>Sheet1!$B$4:$C$4</c:f>
              <c:numCache>
                <c:formatCode>0%</c:formatCode>
                <c:ptCount val="2"/>
                <c:pt idx="0">
                  <c:v>0.04</c:v>
                </c:pt>
                <c:pt idx="1">
                  <c:v>0.02</c:v>
                </c:pt>
              </c:numCache>
            </c:numRef>
          </c:val>
          <c:extLst>
            <c:ext xmlns:c16="http://schemas.microsoft.com/office/drawing/2014/chart" uri="{C3380CC4-5D6E-409C-BE32-E72D297353CC}">
              <c16:uniqueId val="{00000003-9B77-43D5-81E4-A064E209E8F8}"/>
            </c:ext>
          </c:extLst>
        </c:ser>
        <c:dLbls>
          <c:showLegendKey val="0"/>
          <c:showVal val="0"/>
          <c:showCatName val="0"/>
          <c:showSerName val="0"/>
          <c:showPercent val="0"/>
          <c:showBubbleSize val="0"/>
        </c:dLbls>
        <c:gapWidth val="50"/>
        <c:axId val="237976960"/>
        <c:axId val="237991040"/>
      </c:barChart>
      <c:catAx>
        <c:axId val="237976960"/>
        <c:scaling>
          <c:orientation val="minMax"/>
        </c:scaling>
        <c:delete val="0"/>
        <c:axPos val="b"/>
        <c:numFmt formatCode="General" sourceLinked="1"/>
        <c:majorTickMark val="out"/>
        <c:minorTickMark val="none"/>
        <c:tickLblPos val="nextTo"/>
        <c:txPr>
          <a:bodyPr/>
          <a:lstStyle/>
          <a:p>
            <a:pPr>
              <a:defRPr sz="900" b="0">
                <a:solidFill>
                  <a:schemeClr val="tx1"/>
                </a:solidFill>
              </a:defRPr>
            </a:pPr>
            <a:endParaRPr lang="en-US"/>
          </a:p>
        </c:txPr>
        <c:crossAx val="237991040"/>
        <c:crosses val="autoZero"/>
        <c:auto val="1"/>
        <c:lblAlgn val="ctr"/>
        <c:lblOffset val="100"/>
        <c:noMultiLvlLbl val="0"/>
      </c:catAx>
      <c:valAx>
        <c:axId val="237991040"/>
        <c:scaling>
          <c:orientation val="minMax"/>
          <c:max val="1"/>
          <c:min val="0"/>
        </c:scaling>
        <c:delete val="1"/>
        <c:axPos val="l"/>
        <c:numFmt formatCode="0%" sourceLinked="0"/>
        <c:majorTickMark val="out"/>
        <c:minorTickMark val="none"/>
        <c:tickLblPos val="nextTo"/>
        <c:crossAx val="237976960"/>
        <c:crosses val="autoZero"/>
        <c:crossBetween val="between"/>
        <c:majorUnit val="0.2"/>
      </c:valAx>
      <c:spPr>
        <a:noFill/>
        <a:ln w="25400">
          <a:noFill/>
        </a:ln>
      </c:spPr>
    </c:plotArea>
    <c:legend>
      <c:legendPos val="t"/>
      <c:layout>
        <c:manualLayout>
          <c:xMode val="edge"/>
          <c:yMode val="edge"/>
          <c:x val="9.3082494068387721E-3"/>
          <c:y val="6.5134939486376331E-2"/>
          <c:w val="0.18726216205270499"/>
          <c:h val="0.25433097446274422"/>
        </c:manualLayout>
      </c:layout>
      <c:overlay val="0"/>
      <c:txPr>
        <a:bodyPr/>
        <a:lstStyle/>
        <a:p>
          <a:pPr>
            <a:defRPr sz="800">
              <a:latin typeface="Arial" panose="020B0604020202020204" pitchFamily="34" charset="0"/>
              <a:cs typeface="Arial" panose="020B0604020202020204" pitchFamily="34" charset="0"/>
            </a:defRPr>
          </a:pPr>
          <a:endParaRPr lang="en-US"/>
        </a:p>
      </c:txPr>
    </c:legend>
    <c:plotVisOnly val="1"/>
    <c:dispBlanksAs val="gap"/>
    <c:showDLblsOverMax val="0"/>
  </c:chart>
  <c:spPr>
    <a:noFill/>
    <a:ln w="9525">
      <a:noFill/>
    </a:ln>
  </c:spPr>
  <c:txPr>
    <a:bodyPr/>
    <a:lstStyle/>
    <a:p>
      <a:pPr>
        <a:defRPr sz="1100">
          <a:solidFill>
            <a:schemeClr val="tx1"/>
          </a:solidFill>
          <a:latin typeface="Calibri" pitchFamily="34" charset="0"/>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4511793554517322E-2"/>
          <c:y val="0.19533429963412532"/>
          <c:w val="0.92651224503406504"/>
          <c:h val="0.69316215199398046"/>
        </c:manualLayout>
      </c:layout>
      <c:barChart>
        <c:barDir val="col"/>
        <c:grouping val="clustered"/>
        <c:varyColors val="0"/>
        <c:ser>
          <c:idx val="0"/>
          <c:order val="0"/>
          <c:tx>
            <c:strRef>
              <c:f>Sheet1!$A$2</c:f>
              <c:strCache>
                <c:ptCount val="1"/>
                <c:pt idx="0">
                  <c:v>Common</c:v>
                </c:pt>
              </c:strCache>
            </c:strRef>
          </c:tx>
          <c:spPr>
            <a:solidFill>
              <a:srgbClr val="17375E"/>
            </a:solidFill>
          </c:spPr>
          <c:invertIfNegative val="0"/>
          <c:dLbls>
            <c:dLbl>
              <c:idx val="0"/>
              <c:layout>
                <c:manualLayout>
                  <c:x val="-1.0788693109819584E-2"/>
                  <c:y val="-6.09316984447066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BA1-4FEE-AC2A-48FDFD80C835}"/>
                </c:ext>
              </c:extLst>
            </c:dLbl>
            <c:spPr>
              <a:noFill/>
              <a:ln>
                <a:noFill/>
              </a:ln>
              <a:effectLst/>
            </c:spPr>
            <c:txPr>
              <a:bodyPr/>
              <a:lstStyle/>
              <a:p>
                <a:pPr>
                  <a:defRPr sz="1000" b="0">
                    <a:solidFill>
                      <a:schemeClr val="tx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c:f>
              <c:numCache>
                <c:formatCode>@</c:formatCode>
                <c:ptCount val="1"/>
              </c:numCache>
            </c:numRef>
          </c:cat>
          <c:val>
            <c:numRef>
              <c:f>Sheet1!$B$2</c:f>
              <c:numCache>
                <c:formatCode>0%</c:formatCode>
                <c:ptCount val="1"/>
                <c:pt idx="0">
                  <c:v>0.68</c:v>
                </c:pt>
              </c:numCache>
            </c:numRef>
          </c:val>
          <c:extLst>
            <c:ext xmlns:c16="http://schemas.microsoft.com/office/drawing/2014/chart" uri="{C3380CC4-5D6E-409C-BE32-E72D297353CC}">
              <c16:uniqueId val="{00000001-5BA1-4FEE-AC2A-48FDFD80C835}"/>
            </c:ext>
          </c:extLst>
        </c:ser>
        <c:ser>
          <c:idx val="1"/>
          <c:order val="1"/>
          <c:tx>
            <c:strRef>
              <c:f>Sheet1!$A$3</c:f>
              <c:strCache>
                <c:ptCount val="1"/>
                <c:pt idx="0">
                  <c:v>Not  </c:v>
                </c:pt>
              </c:strCache>
            </c:strRef>
          </c:tx>
          <c:spPr>
            <a:solidFill>
              <a:srgbClr val="A9AEA2"/>
            </a:solidFill>
          </c:spPr>
          <c:invertIfNegative val="0"/>
          <c:dLbls>
            <c:numFmt formatCode="0%" sourceLinked="0"/>
            <c:spPr>
              <a:noFill/>
              <a:ln>
                <a:noFill/>
              </a:ln>
              <a:effectLst/>
            </c:spPr>
            <c:txPr>
              <a:bodyPr/>
              <a:lstStyle/>
              <a:p>
                <a:pPr algn="ctr">
                  <a:defRPr lang="en-US" sz="1000" b="0" i="0" u="none" strike="noStrike" kern="1200" baseline="0">
                    <a:solidFill>
                      <a:prstClr val="black"/>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c:f>
              <c:numCache>
                <c:formatCode>@</c:formatCode>
                <c:ptCount val="1"/>
              </c:numCache>
            </c:numRef>
          </c:cat>
          <c:val>
            <c:numRef>
              <c:f>Sheet1!$B$3</c:f>
              <c:numCache>
                <c:formatCode>0%</c:formatCode>
                <c:ptCount val="1"/>
                <c:pt idx="0">
                  <c:v>0.23</c:v>
                </c:pt>
              </c:numCache>
            </c:numRef>
          </c:val>
          <c:extLst>
            <c:ext xmlns:c16="http://schemas.microsoft.com/office/drawing/2014/chart" uri="{C3380CC4-5D6E-409C-BE32-E72D297353CC}">
              <c16:uniqueId val="{00000002-5BA1-4FEE-AC2A-48FDFD80C835}"/>
            </c:ext>
          </c:extLst>
        </c:ser>
        <c:ser>
          <c:idx val="2"/>
          <c:order val="2"/>
          <c:tx>
            <c:strRef>
              <c:f>Sheet1!$A$4</c:f>
              <c:strCache>
                <c:ptCount val="1"/>
                <c:pt idx="0">
                  <c:v>Don’t know</c:v>
                </c:pt>
              </c:strCache>
            </c:strRef>
          </c:tx>
          <c:spPr>
            <a:solidFill>
              <a:srgbClr val="D4E3E7">
                <a:lumMod val="75000"/>
              </a:srgbClr>
            </a:solidFill>
          </c:spPr>
          <c:invertIfNegative val="0"/>
          <c:dLbls>
            <c:spPr>
              <a:noFill/>
              <a:ln>
                <a:noFill/>
              </a:ln>
              <a:effectLst/>
            </c:spPr>
            <c:txPr>
              <a:bodyPr wrap="square" lIns="38100" tIns="19050" rIns="38100" bIns="19050" anchor="ctr">
                <a:spAutoFit/>
              </a:bodyPr>
              <a:lstStyle/>
              <a:p>
                <a:pPr>
                  <a:defRPr sz="10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Sheet1!$B$1</c:f>
              <c:numCache>
                <c:formatCode>@</c:formatCode>
                <c:ptCount val="1"/>
              </c:numCache>
            </c:numRef>
          </c:cat>
          <c:val>
            <c:numRef>
              <c:f>Sheet1!$B$4</c:f>
              <c:numCache>
                <c:formatCode>0%</c:formatCode>
                <c:ptCount val="1"/>
                <c:pt idx="0">
                  <c:v>0.09</c:v>
                </c:pt>
              </c:numCache>
            </c:numRef>
          </c:val>
          <c:extLst>
            <c:ext xmlns:c16="http://schemas.microsoft.com/office/drawing/2014/chart" uri="{C3380CC4-5D6E-409C-BE32-E72D297353CC}">
              <c16:uniqueId val="{00000003-5BA1-4FEE-AC2A-48FDFD80C835}"/>
            </c:ext>
          </c:extLst>
        </c:ser>
        <c:dLbls>
          <c:showLegendKey val="0"/>
          <c:showVal val="0"/>
          <c:showCatName val="0"/>
          <c:showSerName val="0"/>
          <c:showPercent val="0"/>
          <c:showBubbleSize val="0"/>
        </c:dLbls>
        <c:gapWidth val="50"/>
        <c:axId val="237976960"/>
        <c:axId val="237991040"/>
      </c:barChart>
      <c:catAx>
        <c:axId val="237976960"/>
        <c:scaling>
          <c:orientation val="minMax"/>
        </c:scaling>
        <c:delete val="0"/>
        <c:axPos val="b"/>
        <c:numFmt formatCode="@" sourceLinked="1"/>
        <c:majorTickMark val="out"/>
        <c:minorTickMark val="none"/>
        <c:tickLblPos val="nextTo"/>
        <c:txPr>
          <a:bodyPr/>
          <a:lstStyle/>
          <a:p>
            <a:pPr>
              <a:defRPr sz="900" b="0">
                <a:solidFill>
                  <a:schemeClr val="tx1"/>
                </a:solidFill>
              </a:defRPr>
            </a:pPr>
            <a:endParaRPr lang="en-US"/>
          </a:p>
        </c:txPr>
        <c:crossAx val="237991040"/>
        <c:crosses val="autoZero"/>
        <c:auto val="1"/>
        <c:lblAlgn val="ctr"/>
        <c:lblOffset val="100"/>
        <c:noMultiLvlLbl val="0"/>
      </c:catAx>
      <c:valAx>
        <c:axId val="237991040"/>
        <c:scaling>
          <c:orientation val="minMax"/>
          <c:max val="1"/>
          <c:min val="0"/>
        </c:scaling>
        <c:delete val="1"/>
        <c:axPos val="l"/>
        <c:numFmt formatCode="0%" sourceLinked="0"/>
        <c:majorTickMark val="out"/>
        <c:minorTickMark val="none"/>
        <c:tickLblPos val="nextTo"/>
        <c:crossAx val="237976960"/>
        <c:crosses val="autoZero"/>
        <c:crossBetween val="between"/>
        <c:majorUnit val="0.2"/>
      </c:valAx>
      <c:spPr>
        <a:noFill/>
        <a:ln w="25400">
          <a:noFill/>
        </a:ln>
      </c:spPr>
    </c:plotArea>
    <c:legend>
      <c:legendPos val="t"/>
      <c:layout>
        <c:manualLayout>
          <c:xMode val="edge"/>
          <c:yMode val="edge"/>
          <c:x val="0.62085659307957697"/>
          <c:y val="0.14540590221325686"/>
          <c:w val="0.30815890875835295"/>
          <c:h val="0.2657101687190771"/>
        </c:manualLayout>
      </c:layout>
      <c:overlay val="0"/>
      <c:txPr>
        <a:bodyPr/>
        <a:lstStyle/>
        <a:p>
          <a:pPr>
            <a:defRPr sz="800">
              <a:latin typeface="Arial" panose="020B0604020202020204" pitchFamily="34" charset="0"/>
              <a:cs typeface="Arial" panose="020B0604020202020204" pitchFamily="34" charset="0"/>
            </a:defRPr>
          </a:pPr>
          <a:endParaRPr lang="en-US"/>
        </a:p>
      </c:txPr>
    </c:legend>
    <c:plotVisOnly val="1"/>
    <c:dispBlanksAs val="gap"/>
    <c:showDLblsOverMax val="0"/>
  </c:chart>
  <c:spPr>
    <a:noFill/>
    <a:ln w="9525">
      <a:noFill/>
    </a:ln>
  </c:spPr>
  <c:txPr>
    <a:bodyPr/>
    <a:lstStyle/>
    <a:p>
      <a:pPr>
        <a:defRPr sz="1100">
          <a:solidFill>
            <a:schemeClr val="tx1"/>
          </a:solidFill>
          <a:latin typeface="Calibri" pitchFamily="34" charset="0"/>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4511793554517322E-2"/>
          <c:y val="0.19533429963412532"/>
          <c:w val="0.92651224503406504"/>
          <c:h val="0.69316215199398046"/>
        </c:manualLayout>
      </c:layout>
      <c:barChart>
        <c:barDir val="col"/>
        <c:grouping val="clustered"/>
        <c:varyColors val="0"/>
        <c:ser>
          <c:idx val="0"/>
          <c:order val="0"/>
          <c:tx>
            <c:strRef>
              <c:f>Sheet1!$A$2</c:f>
              <c:strCache>
                <c:ptCount val="1"/>
                <c:pt idx="0">
                  <c:v>Worried</c:v>
                </c:pt>
              </c:strCache>
            </c:strRef>
          </c:tx>
          <c:spPr>
            <a:solidFill>
              <a:srgbClr val="17375E"/>
            </a:solidFill>
          </c:spPr>
          <c:invertIfNegative val="0"/>
          <c:dLbls>
            <c:dLbl>
              <c:idx val="0"/>
              <c:layout>
                <c:manualLayout>
                  <c:x val="-1.0788693109819584E-2"/>
                  <c:y val="-6.09316984447066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FA8-4228-B170-3425C79A9191}"/>
                </c:ext>
              </c:extLst>
            </c:dLbl>
            <c:spPr>
              <a:noFill/>
              <a:ln>
                <a:noFill/>
              </a:ln>
              <a:effectLst/>
            </c:spPr>
            <c:txPr>
              <a:bodyPr/>
              <a:lstStyle/>
              <a:p>
                <a:pPr>
                  <a:defRPr sz="1000" b="0">
                    <a:solidFill>
                      <a:schemeClr val="tx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c:f>
              <c:numCache>
                <c:formatCode>@</c:formatCode>
                <c:ptCount val="1"/>
              </c:numCache>
            </c:numRef>
          </c:cat>
          <c:val>
            <c:numRef>
              <c:f>Sheet1!$B$2</c:f>
              <c:numCache>
                <c:formatCode>0%</c:formatCode>
                <c:ptCount val="1"/>
                <c:pt idx="0">
                  <c:v>0.14000000000000001</c:v>
                </c:pt>
              </c:numCache>
            </c:numRef>
          </c:val>
          <c:extLst>
            <c:ext xmlns:c16="http://schemas.microsoft.com/office/drawing/2014/chart" uri="{C3380CC4-5D6E-409C-BE32-E72D297353CC}">
              <c16:uniqueId val="{00000001-8FA8-4228-B170-3425C79A9191}"/>
            </c:ext>
          </c:extLst>
        </c:ser>
        <c:ser>
          <c:idx val="1"/>
          <c:order val="1"/>
          <c:tx>
            <c:strRef>
              <c:f>Sheet1!$A$3</c:f>
              <c:strCache>
                <c:ptCount val="1"/>
                <c:pt idx="0">
                  <c:v>Not  </c:v>
                </c:pt>
              </c:strCache>
            </c:strRef>
          </c:tx>
          <c:spPr>
            <a:solidFill>
              <a:srgbClr val="A9AEA2"/>
            </a:solidFill>
          </c:spPr>
          <c:invertIfNegative val="0"/>
          <c:dLbls>
            <c:numFmt formatCode="0%" sourceLinked="0"/>
            <c:spPr>
              <a:noFill/>
              <a:ln>
                <a:noFill/>
              </a:ln>
              <a:effectLst/>
            </c:spPr>
            <c:txPr>
              <a:bodyPr/>
              <a:lstStyle/>
              <a:p>
                <a:pPr algn="ctr">
                  <a:defRPr lang="en-US" sz="1000" b="0" i="0" u="none" strike="noStrike" kern="1200" baseline="0">
                    <a:solidFill>
                      <a:prstClr val="black"/>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c:f>
              <c:numCache>
                <c:formatCode>@</c:formatCode>
                <c:ptCount val="1"/>
              </c:numCache>
            </c:numRef>
          </c:cat>
          <c:val>
            <c:numRef>
              <c:f>Sheet1!$B$3</c:f>
              <c:numCache>
                <c:formatCode>0%</c:formatCode>
                <c:ptCount val="1"/>
                <c:pt idx="0">
                  <c:v>0.86</c:v>
                </c:pt>
              </c:numCache>
            </c:numRef>
          </c:val>
          <c:extLst>
            <c:ext xmlns:c16="http://schemas.microsoft.com/office/drawing/2014/chart" uri="{C3380CC4-5D6E-409C-BE32-E72D297353CC}">
              <c16:uniqueId val="{00000002-8FA8-4228-B170-3425C79A9191}"/>
            </c:ext>
          </c:extLst>
        </c:ser>
        <c:dLbls>
          <c:showLegendKey val="0"/>
          <c:showVal val="0"/>
          <c:showCatName val="0"/>
          <c:showSerName val="0"/>
          <c:showPercent val="0"/>
          <c:showBubbleSize val="0"/>
        </c:dLbls>
        <c:gapWidth val="50"/>
        <c:axId val="237976960"/>
        <c:axId val="237991040"/>
      </c:barChart>
      <c:catAx>
        <c:axId val="237976960"/>
        <c:scaling>
          <c:orientation val="minMax"/>
        </c:scaling>
        <c:delete val="0"/>
        <c:axPos val="b"/>
        <c:numFmt formatCode="@" sourceLinked="1"/>
        <c:majorTickMark val="out"/>
        <c:minorTickMark val="none"/>
        <c:tickLblPos val="nextTo"/>
        <c:txPr>
          <a:bodyPr/>
          <a:lstStyle/>
          <a:p>
            <a:pPr>
              <a:defRPr sz="900" b="0">
                <a:solidFill>
                  <a:schemeClr val="tx1"/>
                </a:solidFill>
              </a:defRPr>
            </a:pPr>
            <a:endParaRPr lang="en-US"/>
          </a:p>
        </c:txPr>
        <c:crossAx val="237991040"/>
        <c:crosses val="autoZero"/>
        <c:auto val="1"/>
        <c:lblAlgn val="ctr"/>
        <c:lblOffset val="100"/>
        <c:noMultiLvlLbl val="0"/>
      </c:catAx>
      <c:valAx>
        <c:axId val="237991040"/>
        <c:scaling>
          <c:orientation val="minMax"/>
          <c:max val="1"/>
          <c:min val="0"/>
        </c:scaling>
        <c:delete val="1"/>
        <c:axPos val="l"/>
        <c:numFmt formatCode="0%" sourceLinked="0"/>
        <c:majorTickMark val="out"/>
        <c:minorTickMark val="none"/>
        <c:tickLblPos val="nextTo"/>
        <c:crossAx val="237976960"/>
        <c:crosses val="autoZero"/>
        <c:crossBetween val="between"/>
        <c:majorUnit val="0.2"/>
      </c:valAx>
      <c:spPr>
        <a:noFill/>
        <a:ln w="25400">
          <a:noFill/>
        </a:ln>
      </c:spPr>
    </c:plotArea>
    <c:legend>
      <c:legendPos val="t"/>
      <c:overlay val="0"/>
      <c:txPr>
        <a:bodyPr/>
        <a:lstStyle/>
        <a:p>
          <a:pPr>
            <a:defRPr lang="en-US"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w="9525">
      <a:noFill/>
    </a:ln>
  </c:spPr>
  <c:txPr>
    <a:bodyPr/>
    <a:lstStyle/>
    <a:p>
      <a:pPr>
        <a:defRPr sz="1100">
          <a:solidFill>
            <a:schemeClr val="tx1"/>
          </a:solidFill>
          <a:latin typeface="Calibri" pitchFamily="34" charset="0"/>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4511793554517322E-2"/>
          <c:y val="0.19533429963412532"/>
          <c:w val="0.92651224503406504"/>
          <c:h val="0.69316215199398046"/>
        </c:manualLayout>
      </c:layout>
      <c:barChart>
        <c:barDir val="col"/>
        <c:grouping val="clustered"/>
        <c:varyColors val="0"/>
        <c:ser>
          <c:idx val="0"/>
          <c:order val="0"/>
          <c:tx>
            <c:strRef>
              <c:f>Sheet1!$A$2</c:f>
              <c:strCache>
                <c:ptCount val="1"/>
                <c:pt idx="0">
                  <c:v>Stopped</c:v>
                </c:pt>
              </c:strCache>
            </c:strRef>
          </c:tx>
          <c:spPr>
            <a:solidFill>
              <a:srgbClr val="17375E"/>
            </a:solidFill>
          </c:spPr>
          <c:invertIfNegative val="0"/>
          <c:dLbls>
            <c:dLbl>
              <c:idx val="0"/>
              <c:layout>
                <c:manualLayout>
                  <c:x val="-1.0788693109819584E-2"/>
                  <c:y val="-6.09316984447066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F6E-4F1F-94C1-075C827D4323}"/>
                </c:ext>
              </c:extLst>
            </c:dLbl>
            <c:spPr>
              <a:noFill/>
              <a:ln>
                <a:noFill/>
              </a:ln>
              <a:effectLst/>
            </c:spPr>
            <c:txPr>
              <a:bodyPr/>
              <a:lstStyle/>
              <a:p>
                <a:pPr>
                  <a:defRPr sz="1000" b="0">
                    <a:solidFill>
                      <a:schemeClr val="tx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c:f>
              <c:numCache>
                <c:formatCode>@</c:formatCode>
                <c:ptCount val="1"/>
              </c:numCache>
            </c:numRef>
          </c:cat>
          <c:val>
            <c:numRef>
              <c:f>Sheet1!$B$2</c:f>
              <c:numCache>
                <c:formatCode>0%</c:formatCode>
                <c:ptCount val="1"/>
                <c:pt idx="0">
                  <c:v>0.57999999999999996</c:v>
                </c:pt>
              </c:numCache>
            </c:numRef>
          </c:val>
          <c:extLst>
            <c:ext xmlns:c16="http://schemas.microsoft.com/office/drawing/2014/chart" uri="{C3380CC4-5D6E-409C-BE32-E72D297353CC}">
              <c16:uniqueId val="{00000001-7F6E-4F1F-94C1-075C827D4323}"/>
            </c:ext>
          </c:extLst>
        </c:ser>
        <c:ser>
          <c:idx val="1"/>
          <c:order val="1"/>
          <c:tx>
            <c:strRef>
              <c:f>Sheet1!$A$3</c:f>
              <c:strCache>
                <c:ptCount val="1"/>
                <c:pt idx="0">
                  <c:v>Still Wear</c:v>
                </c:pt>
              </c:strCache>
            </c:strRef>
          </c:tx>
          <c:spPr>
            <a:solidFill>
              <a:srgbClr val="A9AEA2"/>
            </a:solidFill>
          </c:spPr>
          <c:invertIfNegative val="0"/>
          <c:dLbls>
            <c:numFmt formatCode="0%" sourceLinked="0"/>
            <c:spPr>
              <a:noFill/>
              <a:ln>
                <a:noFill/>
              </a:ln>
              <a:effectLst/>
            </c:spPr>
            <c:txPr>
              <a:bodyPr/>
              <a:lstStyle/>
              <a:p>
                <a:pPr algn="ctr">
                  <a:defRPr lang="en-US" sz="1000" b="0" i="0" u="none" strike="noStrike" kern="1200" baseline="0">
                    <a:solidFill>
                      <a:prstClr val="black"/>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c:f>
              <c:numCache>
                <c:formatCode>@</c:formatCode>
                <c:ptCount val="1"/>
              </c:numCache>
            </c:numRef>
          </c:cat>
          <c:val>
            <c:numRef>
              <c:f>Sheet1!$B$3</c:f>
              <c:numCache>
                <c:formatCode>0%</c:formatCode>
                <c:ptCount val="1"/>
                <c:pt idx="0">
                  <c:v>0.41</c:v>
                </c:pt>
              </c:numCache>
            </c:numRef>
          </c:val>
          <c:extLst>
            <c:ext xmlns:c16="http://schemas.microsoft.com/office/drawing/2014/chart" uri="{C3380CC4-5D6E-409C-BE32-E72D297353CC}">
              <c16:uniqueId val="{00000002-7F6E-4F1F-94C1-075C827D4323}"/>
            </c:ext>
          </c:extLst>
        </c:ser>
        <c:dLbls>
          <c:showLegendKey val="0"/>
          <c:showVal val="0"/>
          <c:showCatName val="0"/>
          <c:showSerName val="0"/>
          <c:showPercent val="0"/>
          <c:showBubbleSize val="0"/>
        </c:dLbls>
        <c:gapWidth val="50"/>
        <c:axId val="237976960"/>
        <c:axId val="237991040"/>
      </c:barChart>
      <c:catAx>
        <c:axId val="237976960"/>
        <c:scaling>
          <c:orientation val="minMax"/>
        </c:scaling>
        <c:delete val="0"/>
        <c:axPos val="b"/>
        <c:numFmt formatCode="@" sourceLinked="1"/>
        <c:majorTickMark val="out"/>
        <c:minorTickMark val="none"/>
        <c:tickLblPos val="nextTo"/>
        <c:txPr>
          <a:bodyPr/>
          <a:lstStyle/>
          <a:p>
            <a:pPr>
              <a:defRPr sz="900" b="0">
                <a:solidFill>
                  <a:schemeClr val="tx1"/>
                </a:solidFill>
              </a:defRPr>
            </a:pPr>
            <a:endParaRPr lang="en-US"/>
          </a:p>
        </c:txPr>
        <c:crossAx val="237991040"/>
        <c:crosses val="autoZero"/>
        <c:auto val="1"/>
        <c:lblAlgn val="ctr"/>
        <c:lblOffset val="100"/>
        <c:noMultiLvlLbl val="0"/>
      </c:catAx>
      <c:valAx>
        <c:axId val="237991040"/>
        <c:scaling>
          <c:orientation val="minMax"/>
          <c:max val="1"/>
          <c:min val="0"/>
        </c:scaling>
        <c:delete val="1"/>
        <c:axPos val="l"/>
        <c:numFmt formatCode="0%" sourceLinked="0"/>
        <c:majorTickMark val="out"/>
        <c:minorTickMark val="none"/>
        <c:tickLblPos val="nextTo"/>
        <c:crossAx val="237976960"/>
        <c:crosses val="autoZero"/>
        <c:crossBetween val="between"/>
        <c:majorUnit val="0.2"/>
      </c:valAx>
      <c:spPr>
        <a:noFill/>
        <a:ln w="25400">
          <a:noFill/>
        </a:ln>
      </c:spPr>
    </c:plotArea>
    <c:legend>
      <c:legendPos val="t"/>
      <c:layout>
        <c:manualLayout>
          <c:xMode val="edge"/>
          <c:yMode val="edge"/>
          <c:x val="0.63621971931850618"/>
          <c:y val="0.19741597916260287"/>
          <c:w val="0.25182744588227896"/>
          <c:h val="0.19141035669175113"/>
        </c:manualLayout>
      </c:layout>
      <c:overlay val="0"/>
      <c:txPr>
        <a:bodyPr/>
        <a:lstStyle/>
        <a:p>
          <a:pPr>
            <a:defRPr sz="800">
              <a:latin typeface="Arial" panose="020B0604020202020204" pitchFamily="34" charset="0"/>
              <a:cs typeface="Arial" panose="020B0604020202020204" pitchFamily="34" charset="0"/>
            </a:defRPr>
          </a:pPr>
          <a:endParaRPr lang="en-US"/>
        </a:p>
      </c:txPr>
    </c:legend>
    <c:plotVisOnly val="1"/>
    <c:dispBlanksAs val="gap"/>
    <c:showDLblsOverMax val="0"/>
  </c:chart>
  <c:spPr>
    <a:noFill/>
    <a:ln w="9525">
      <a:noFill/>
    </a:ln>
  </c:spPr>
  <c:txPr>
    <a:bodyPr/>
    <a:lstStyle/>
    <a:p>
      <a:pPr>
        <a:defRPr sz="1100">
          <a:solidFill>
            <a:schemeClr val="tx1"/>
          </a:solidFill>
          <a:latin typeface="Calibri" pitchFamily="34" charset="0"/>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4511793554517322E-2"/>
          <c:y val="0.19533429963412532"/>
          <c:w val="0.92651224503406504"/>
          <c:h val="0.69316215199398046"/>
        </c:manualLayout>
      </c:layout>
      <c:barChart>
        <c:barDir val="col"/>
        <c:grouping val="clustered"/>
        <c:varyColors val="0"/>
        <c:ser>
          <c:idx val="0"/>
          <c:order val="0"/>
          <c:tx>
            <c:strRef>
              <c:f>Sheet1!$A$2</c:f>
              <c:strCache>
                <c:ptCount val="1"/>
                <c:pt idx="0">
                  <c:v>Available to All 12+</c:v>
                </c:pt>
              </c:strCache>
            </c:strRef>
          </c:tx>
          <c:spPr>
            <a:solidFill>
              <a:srgbClr val="17375E"/>
            </a:solidFill>
          </c:spPr>
          <c:invertIfNegative val="0"/>
          <c:dLbls>
            <c:dLbl>
              <c:idx val="0"/>
              <c:layout>
                <c:manualLayout>
                  <c:x val="-1.0788693109819584E-2"/>
                  <c:y val="-6.09316984447066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343-4FBB-AE11-DCD5770BFCEB}"/>
                </c:ext>
              </c:extLst>
            </c:dLbl>
            <c:spPr>
              <a:noFill/>
              <a:ln>
                <a:noFill/>
              </a:ln>
              <a:effectLst/>
            </c:spPr>
            <c:txPr>
              <a:bodyPr/>
              <a:lstStyle/>
              <a:p>
                <a:pPr>
                  <a:defRPr sz="1000" b="0">
                    <a:solidFill>
                      <a:schemeClr val="tx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c:f>
              <c:numCache>
                <c:formatCode>@</c:formatCode>
                <c:ptCount val="1"/>
              </c:numCache>
            </c:numRef>
          </c:cat>
          <c:val>
            <c:numRef>
              <c:f>Sheet1!$B$2</c:f>
              <c:numCache>
                <c:formatCode>0%</c:formatCode>
                <c:ptCount val="1"/>
                <c:pt idx="0">
                  <c:v>0.66</c:v>
                </c:pt>
              </c:numCache>
            </c:numRef>
          </c:val>
          <c:extLst>
            <c:ext xmlns:c16="http://schemas.microsoft.com/office/drawing/2014/chart" uri="{C3380CC4-5D6E-409C-BE32-E72D297353CC}">
              <c16:uniqueId val="{00000001-2343-4FBB-AE11-DCD5770BFCEB}"/>
            </c:ext>
          </c:extLst>
        </c:ser>
        <c:ser>
          <c:idx val="1"/>
          <c:order val="1"/>
          <c:tx>
            <c:strRef>
              <c:f>Sheet1!$A$3</c:f>
              <c:strCache>
                <c:ptCount val="1"/>
                <c:pt idx="0">
                  <c:v>Restricted</c:v>
                </c:pt>
              </c:strCache>
            </c:strRef>
          </c:tx>
          <c:spPr>
            <a:solidFill>
              <a:srgbClr val="A9AEA2"/>
            </a:solidFill>
          </c:spPr>
          <c:invertIfNegative val="0"/>
          <c:dLbls>
            <c:numFmt formatCode="0%" sourceLinked="0"/>
            <c:spPr>
              <a:noFill/>
              <a:ln>
                <a:noFill/>
              </a:ln>
              <a:effectLst/>
            </c:spPr>
            <c:txPr>
              <a:bodyPr/>
              <a:lstStyle/>
              <a:p>
                <a:pPr algn="ctr">
                  <a:defRPr lang="en-US" sz="1000" b="0" i="0" u="none" strike="noStrike" kern="1200" baseline="0">
                    <a:solidFill>
                      <a:prstClr val="black"/>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c:f>
              <c:numCache>
                <c:formatCode>@</c:formatCode>
                <c:ptCount val="1"/>
              </c:numCache>
            </c:numRef>
          </c:cat>
          <c:val>
            <c:numRef>
              <c:f>Sheet1!$B$3</c:f>
              <c:numCache>
                <c:formatCode>0%</c:formatCode>
                <c:ptCount val="1"/>
                <c:pt idx="0">
                  <c:v>0.12</c:v>
                </c:pt>
              </c:numCache>
            </c:numRef>
          </c:val>
          <c:extLst>
            <c:ext xmlns:c16="http://schemas.microsoft.com/office/drawing/2014/chart" uri="{C3380CC4-5D6E-409C-BE32-E72D297353CC}">
              <c16:uniqueId val="{00000002-2343-4FBB-AE11-DCD5770BFCEB}"/>
            </c:ext>
          </c:extLst>
        </c:ser>
        <c:ser>
          <c:idx val="2"/>
          <c:order val="2"/>
          <c:tx>
            <c:strRef>
              <c:f>Sheet1!$A$4</c:f>
              <c:strCache>
                <c:ptCount val="1"/>
                <c:pt idx="0">
                  <c:v>Don’t know</c:v>
                </c:pt>
              </c:strCache>
            </c:strRef>
          </c:tx>
          <c:spPr>
            <a:solidFill>
              <a:srgbClr val="D4E3E7">
                <a:lumMod val="75000"/>
              </a:srgbClr>
            </a:solidFill>
          </c:spPr>
          <c:invertIfNegative val="0"/>
          <c:dLbls>
            <c:spPr>
              <a:noFill/>
              <a:ln>
                <a:noFill/>
              </a:ln>
              <a:effectLst/>
            </c:spPr>
            <c:txPr>
              <a:bodyPr wrap="square" lIns="38100" tIns="19050" rIns="38100" bIns="19050" anchor="ctr">
                <a:spAutoFit/>
              </a:bodyPr>
              <a:lstStyle/>
              <a:p>
                <a:pPr>
                  <a:defRPr sz="10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Sheet1!$B$1</c:f>
              <c:numCache>
                <c:formatCode>@</c:formatCode>
                <c:ptCount val="1"/>
              </c:numCache>
            </c:numRef>
          </c:cat>
          <c:val>
            <c:numRef>
              <c:f>Sheet1!$B$4</c:f>
              <c:numCache>
                <c:formatCode>0%</c:formatCode>
                <c:ptCount val="1"/>
                <c:pt idx="0">
                  <c:v>0.23</c:v>
                </c:pt>
              </c:numCache>
            </c:numRef>
          </c:val>
          <c:extLst>
            <c:ext xmlns:c16="http://schemas.microsoft.com/office/drawing/2014/chart" uri="{C3380CC4-5D6E-409C-BE32-E72D297353CC}">
              <c16:uniqueId val="{00000003-2343-4FBB-AE11-DCD5770BFCEB}"/>
            </c:ext>
          </c:extLst>
        </c:ser>
        <c:dLbls>
          <c:showLegendKey val="0"/>
          <c:showVal val="0"/>
          <c:showCatName val="0"/>
          <c:showSerName val="0"/>
          <c:showPercent val="0"/>
          <c:showBubbleSize val="0"/>
        </c:dLbls>
        <c:gapWidth val="50"/>
        <c:axId val="237976960"/>
        <c:axId val="237991040"/>
      </c:barChart>
      <c:catAx>
        <c:axId val="237976960"/>
        <c:scaling>
          <c:orientation val="minMax"/>
        </c:scaling>
        <c:delete val="0"/>
        <c:axPos val="b"/>
        <c:numFmt formatCode="@" sourceLinked="1"/>
        <c:majorTickMark val="out"/>
        <c:minorTickMark val="none"/>
        <c:tickLblPos val="nextTo"/>
        <c:txPr>
          <a:bodyPr/>
          <a:lstStyle/>
          <a:p>
            <a:pPr>
              <a:defRPr sz="900" b="0">
                <a:solidFill>
                  <a:schemeClr val="tx1"/>
                </a:solidFill>
              </a:defRPr>
            </a:pPr>
            <a:endParaRPr lang="en-US"/>
          </a:p>
        </c:txPr>
        <c:crossAx val="237991040"/>
        <c:crosses val="autoZero"/>
        <c:auto val="1"/>
        <c:lblAlgn val="ctr"/>
        <c:lblOffset val="100"/>
        <c:noMultiLvlLbl val="0"/>
      </c:catAx>
      <c:valAx>
        <c:axId val="237991040"/>
        <c:scaling>
          <c:orientation val="minMax"/>
          <c:max val="1"/>
          <c:min val="0"/>
        </c:scaling>
        <c:delete val="1"/>
        <c:axPos val="l"/>
        <c:numFmt formatCode="0%" sourceLinked="0"/>
        <c:majorTickMark val="out"/>
        <c:minorTickMark val="none"/>
        <c:tickLblPos val="nextTo"/>
        <c:crossAx val="237976960"/>
        <c:crosses val="autoZero"/>
        <c:crossBetween val="between"/>
        <c:majorUnit val="0.2"/>
      </c:valAx>
      <c:spPr>
        <a:noFill/>
        <a:ln w="25400">
          <a:noFill/>
        </a:ln>
      </c:spPr>
    </c:plotArea>
    <c:legend>
      <c:legendPos val="t"/>
      <c:layout>
        <c:manualLayout>
          <c:xMode val="edge"/>
          <c:yMode val="edge"/>
          <c:x val="5.837721900180267E-2"/>
          <c:y val="4.2362593613375406E-3"/>
          <c:w val="0.87681203435804078"/>
          <c:h val="7.9960609273829655E-2"/>
        </c:manualLayout>
      </c:layout>
      <c:overlay val="0"/>
      <c:txPr>
        <a:bodyPr/>
        <a:lstStyle/>
        <a:p>
          <a:pPr>
            <a:defRPr sz="800">
              <a:latin typeface="Arial" panose="020B0604020202020204" pitchFamily="34" charset="0"/>
              <a:cs typeface="Arial" panose="020B0604020202020204" pitchFamily="34" charset="0"/>
            </a:defRPr>
          </a:pPr>
          <a:endParaRPr lang="en-US"/>
        </a:p>
      </c:txPr>
    </c:legend>
    <c:plotVisOnly val="1"/>
    <c:dispBlanksAs val="gap"/>
    <c:showDLblsOverMax val="0"/>
  </c:chart>
  <c:spPr>
    <a:noFill/>
    <a:ln w="9525">
      <a:noFill/>
    </a:ln>
  </c:spPr>
  <c:txPr>
    <a:bodyPr/>
    <a:lstStyle/>
    <a:p>
      <a:pPr>
        <a:defRPr sz="1100">
          <a:solidFill>
            <a:schemeClr val="tx1"/>
          </a:solidFill>
          <a:latin typeface="Calibri" pitchFamily="34" charset="0"/>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4511793554517322E-2"/>
          <c:y val="0.19533429963412532"/>
          <c:w val="0.84543409524605462"/>
          <c:h val="0.69316215199398046"/>
        </c:manualLayout>
      </c:layout>
      <c:barChart>
        <c:barDir val="col"/>
        <c:grouping val="clustered"/>
        <c:varyColors val="0"/>
        <c:ser>
          <c:idx val="0"/>
          <c:order val="0"/>
          <c:tx>
            <c:strRef>
              <c:f>Sheet1!$A$2</c:f>
              <c:strCache>
                <c:ptCount val="1"/>
                <c:pt idx="0">
                  <c:v>Easy</c:v>
                </c:pt>
              </c:strCache>
            </c:strRef>
          </c:tx>
          <c:spPr>
            <a:solidFill>
              <a:srgbClr val="17375E"/>
            </a:solidFill>
          </c:spPr>
          <c:invertIfNegative val="0"/>
          <c:dLbls>
            <c:dLbl>
              <c:idx val="0"/>
              <c:layout>
                <c:manualLayout>
                  <c:x val="-1.0788693109819584E-2"/>
                  <c:y val="-6.09316984447066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60C-4FAB-81D7-FA0091938983}"/>
                </c:ext>
              </c:extLst>
            </c:dLbl>
            <c:spPr>
              <a:noFill/>
              <a:ln>
                <a:noFill/>
              </a:ln>
              <a:effectLst/>
            </c:spPr>
            <c:txPr>
              <a:bodyPr/>
              <a:lstStyle/>
              <a:p>
                <a:pPr>
                  <a:defRPr sz="1000" b="0">
                    <a:solidFill>
                      <a:schemeClr val="tx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c:f>
              <c:numCache>
                <c:formatCode>@</c:formatCode>
                <c:ptCount val="1"/>
              </c:numCache>
            </c:numRef>
          </c:cat>
          <c:val>
            <c:numRef>
              <c:f>Sheet1!$B$2</c:f>
              <c:numCache>
                <c:formatCode>0%</c:formatCode>
                <c:ptCount val="1"/>
                <c:pt idx="0">
                  <c:v>0.84</c:v>
                </c:pt>
              </c:numCache>
            </c:numRef>
          </c:val>
          <c:extLst>
            <c:ext xmlns:c16="http://schemas.microsoft.com/office/drawing/2014/chart" uri="{C3380CC4-5D6E-409C-BE32-E72D297353CC}">
              <c16:uniqueId val="{00000001-160C-4FAB-81D7-FA0091938983}"/>
            </c:ext>
          </c:extLst>
        </c:ser>
        <c:ser>
          <c:idx val="1"/>
          <c:order val="1"/>
          <c:tx>
            <c:strRef>
              <c:f>Sheet1!$A$3</c:f>
              <c:strCache>
                <c:ptCount val="1"/>
                <c:pt idx="0">
                  <c:v>Hard</c:v>
                </c:pt>
              </c:strCache>
            </c:strRef>
          </c:tx>
          <c:spPr>
            <a:solidFill>
              <a:srgbClr val="A9AEA2"/>
            </a:solidFill>
          </c:spPr>
          <c:invertIfNegative val="0"/>
          <c:dLbls>
            <c:numFmt formatCode="0%" sourceLinked="0"/>
            <c:spPr>
              <a:noFill/>
              <a:ln>
                <a:noFill/>
              </a:ln>
              <a:effectLst/>
            </c:spPr>
            <c:txPr>
              <a:bodyPr/>
              <a:lstStyle/>
              <a:p>
                <a:pPr algn="ctr">
                  <a:defRPr lang="en-US" sz="1000" b="0" i="0" u="none" strike="noStrike" kern="1200" baseline="0">
                    <a:solidFill>
                      <a:prstClr val="black"/>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c:f>
              <c:numCache>
                <c:formatCode>@</c:formatCode>
                <c:ptCount val="1"/>
              </c:numCache>
            </c:numRef>
          </c:cat>
          <c:val>
            <c:numRef>
              <c:f>Sheet1!$B$3</c:f>
              <c:numCache>
                <c:formatCode>0%</c:formatCode>
                <c:ptCount val="1"/>
                <c:pt idx="0">
                  <c:v>0</c:v>
                </c:pt>
              </c:numCache>
            </c:numRef>
          </c:val>
          <c:extLst>
            <c:ext xmlns:c16="http://schemas.microsoft.com/office/drawing/2014/chart" uri="{C3380CC4-5D6E-409C-BE32-E72D297353CC}">
              <c16:uniqueId val="{00000002-160C-4FAB-81D7-FA0091938983}"/>
            </c:ext>
          </c:extLst>
        </c:ser>
        <c:dLbls>
          <c:showLegendKey val="0"/>
          <c:showVal val="0"/>
          <c:showCatName val="0"/>
          <c:showSerName val="0"/>
          <c:showPercent val="0"/>
          <c:showBubbleSize val="0"/>
        </c:dLbls>
        <c:gapWidth val="50"/>
        <c:axId val="237976960"/>
        <c:axId val="237991040"/>
      </c:barChart>
      <c:catAx>
        <c:axId val="237976960"/>
        <c:scaling>
          <c:orientation val="minMax"/>
        </c:scaling>
        <c:delete val="0"/>
        <c:axPos val="b"/>
        <c:numFmt formatCode="@" sourceLinked="1"/>
        <c:majorTickMark val="out"/>
        <c:minorTickMark val="none"/>
        <c:tickLblPos val="nextTo"/>
        <c:txPr>
          <a:bodyPr/>
          <a:lstStyle/>
          <a:p>
            <a:pPr>
              <a:defRPr sz="900" b="0">
                <a:solidFill>
                  <a:schemeClr val="tx1"/>
                </a:solidFill>
              </a:defRPr>
            </a:pPr>
            <a:endParaRPr lang="en-US"/>
          </a:p>
        </c:txPr>
        <c:crossAx val="237991040"/>
        <c:crosses val="autoZero"/>
        <c:auto val="1"/>
        <c:lblAlgn val="ctr"/>
        <c:lblOffset val="100"/>
        <c:noMultiLvlLbl val="0"/>
      </c:catAx>
      <c:valAx>
        <c:axId val="237991040"/>
        <c:scaling>
          <c:orientation val="minMax"/>
          <c:max val="1"/>
          <c:min val="0"/>
        </c:scaling>
        <c:delete val="1"/>
        <c:axPos val="l"/>
        <c:numFmt formatCode="0%" sourceLinked="0"/>
        <c:majorTickMark val="out"/>
        <c:minorTickMark val="none"/>
        <c:tickLblPos val="nextTo"/>
        <c:crossAx val="237976960"/>
        <c:crosses val="autoZero"/>
        <c:crossBetween val="between"/>
        <c:majorUnit val="0.2"/>
      </c:valAx>
      <c:spPr>
        <a:noFill/>
        <a:ln w="25400">
          <a:noFill/>
        </a:ln>
      </c:spPr>
    </c:plotArea>
    <c:legend>
      <c:legendPos val="t"/>
      <c:layout>
        <c:manualLayout>
          <c:xMode val="edge"/>
          <c:yMode val="edge"/>
          <c:x val="0.5122771950840147"/>
          <c:y val="0.2197057142405828"/>
          <c:w val="0.37576957363531266"/>
          <c:h val="0.22113028150268152"/>
        </c:manualLayout>
      </c:layout>
      <c:overlay val="0"/>
      <c:txPr>
        <a:bodyPr/>
        <a:lstStyle/>
        <a:p>
          <a:pPr>
            <a:defRPr sz="800">
              <a:latin typeface="Arial" panose="020B0604020202020204" pitchFamily="34" charset="0"/>
              <a:cs typeface="Arial" panose="020B0604020202020204" pitchFamily="34" charset="0"/>
            </a:defRPr>
          </a:pPr>
          <a:endParaRPr lang="en-US"/>
        </a:p>
      </c:txPr>
    </c:legend>
    <c:plotVisOnly val="1"/>
    <c:dispBlanksAs val="gap"/>
    <c:showDLblsOverMax val="0"/>
  </c:chart>
  <c:spPr>
    <a:noFill/>
    <a:ln w="9525">
      <a:noFill/>
    </a:ln>
  </c:spPr>
  <c:txPr>
    <a:bodyPr/>
    <a:lstStyle/>
    <a:p>
      <a:pPr>
        <a:defRPr sz="1100">
          <a:solidFill>
            <a:schemeClr val="tx1"/>
          </a:solidFill>
          <a:latin typeface="Calibri" pitchFamily="34" charset="0"/>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4511793554517322E-2"/>
          <c:y val="0.19533429963412532"/>
          <c:w val="0.84543409524605462"/>
          <c:h val="0.69316215199398046"/>
        </c:manualLayout>
      </c:layout>
      <c:barChart>
        <c:barDir val="col"/>
        <c:grouping val="clustered"/>
        <c:varyColors val="0"/>
        <c:ser>
          <c:idx val="0"/>
          <c:order val="0"/>
          <c:tx>
            <c:strRef>
              <c:f>Sheet1!$A$2</c:f>
              <c:strCache>
                <c:ptCount val="1"/>
                <c:pt idx="0">
                  <c:v>Privacy</c:v>
                </c:pt>
              </c:strCache>
            </c:strRef>
          </c:tx>
          <c:spPr>
            <a:solidFill>
              <a:srgbClr val="17375E"/>
            </a:solidFill>
          </c:spPr>
          <c:invertIfNegative val="0"/>
          <c:dLbls>
            <c:dLbl>
              <c:idx val="0"/>
              <c:layout>
                <c:manualLayout>
                  <c:x val="-1.0788693109819584E-2"/>
                  <c:y val="-6.09316984447066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4E5-4E8B-975D-6C902E8629B8}"/>
                </c:ext>
              </c:extLst>
            </c:dLbl>
            <c:spPr>
              <a:noFill/>
              <a:ln>
                <a:noFill/>
              </a:ln>
              <a:effectLst/>
            </c:spPr>
            <c:txPr>
              <a:bodyPr/>
              <a:lstStyle/>
              <a:p>
                <a:pPr>
                  <a:defRPr sz="1000" b="0">
                    <a:solidFill>
                      <a:schemeClr val="tx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c:f>
              <c:numCache>
                <c:formatCode>@</c:formatCode>
                <c:ptCount val="1"/>
              </c:numCache>
            </c:numRef>
          </c:cat>
          <c:val>
            <c:numRef>
              <c:f>Sheet1!$B$2</c:f>
              <c:numCache>
                <c:formatCode>0%</c:formatCode>
                <c:ptCount val="1"/>
                <c:pt idx="0">
                  <c:v>0.13</c:v>
                </c:pt>
              </c:numCache>
            </c:numRef>
          </c:val>
          <c:extLst>
            <c:ext xmlns:c16="http://schemas.microsoft.com/office/drawing/2014/chart" uri="{C3380CC4-5D6E-409C-BE32-E72D297353CC}">
              <c16:uniqueId val="{00000001-B4E5-4E8B-975D-6C902E8629B8}"/>
            </c:ext>
          </c:extLst>
        </c:ser>
        <c:ser>
          <c:idx val="1"/>
          <c:order val="1"/>
          <c:tx>
            <c:strRef>
              <c:f>Sheet1!$A$3</c:f>
              <c:strCache>
                <c:ptCount val="1"/>
                <c:pt idx="0">
                  <c:v>Convenience</c:v>
                </c:pt>
              </c:strCache>
            </c:strRef>
          </c:tx>
          <c:spPr>
            <a:solidFill>
              <a:srgbClr val="A9AEA2"/>
            </a:solidFill>
          </c:spPr>
          <c:invertIfNegative val="0"/>
          <c:dLbls>
            <c:numFmt formatCode="0%" sourceLinked="0"/>
            <c:spPr>
              <a:noFill/>
              <a:ln>
                <a:solidFill>
                  <a:srgbClr val="172F56"/>
                </a:solidFill>
              </a:ln>
              <a:effectLst/>
            </c:spPr>
            <c:txPr>
              <a:bodyPr/>
              <a:lstStyle/>
              <a:p>
                <a:pPr algn="ctr">
                  <a:defRPr lang="en-US" sz="1000" b="0" i="0" u="none" strike="noStrike" kern="1200" baseline="0">
                    <a:solidFill>
                      <a:prstClr val="black"/>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c:f>
              <c:numCache>
                <c:formatCode>@</c:formatCode>
                <c:ptCount val="1"/>
              </c:numCache>
            </c:numRef>
          </c:cat>
          <c:val>
            <c:numRef>
              <c:f>Sheet1!$B$3</c:f>
              <c:numCache>
                <c:formatCode>0%</c:formatCode>
                <c:ptCount val="1"/>
                <c:pt idx="0">
                  <c:v>0.7</c:v>
                </c:pt>
              </c:numCache>
            </c:numRef>
          </c:val>
          <c:extLst>
            <c:ext xmlns:c16="http://schemas.microsoft.com/office/drawing/2014/chart" uri="{C3380CC4-5D6E-409C-BE32-E72D297353CC}">
              <c16:uniqueId val="{00000002-B4E5-4E8B-975D-6C902E8629B8}"/>
            </c:ext>
          </c:extLst>
        </c:ser>
        <c:dLbls>
          <c:showLegendKey val="0"/>
          <c:showVal val="0"/>
          <c:showCatName val="0"/>
          <c:showSerName val="0"/>
          <c:showPercent val="0"/>
          <c:showBubbleSize val="0"/>
        </c:dLbls>
        <c:gapWidth val="50"/>
        <c:axId val="237976960"/>
        <c:axId val="237991040"/>
      </c:barChart>
      <c:catAx>
        <c:axId val="237976960"/>
        <c:scaling>
          <c:orientation val="minMax"/>
        </c:scaling>
        <c:delete val="0"/>
        <c:axPos val="b"/>
        <c:numFmt formatCode="@" sourceLinked="1"/>
        <c:majorTickMark val="out"/>
        <c:minorTickMark val="none"/>
        <c:tickLblPos val="nextTo"/>
        <c:txPr>
          <a:bodyPr/>
          <a:lstStyle/>
          <a:p>
            <a:pPr>
              <a:defRPr sz="900" b="0">
                <a:solidFill>
                  <a:schemeClr val="tx1"/>
                </a:solidFill>
              </a:defRPr>
            </a:pPr>
            <a:endParaRPr lang="en-US"/>
          </a:p>
        </c:txPr>
        <c:crossAx val="237991040"/>
        <c:crosses val="autoZero"/>
        <c:auto val="1"/>
        <c:lblAlgn val="ctr"/>
        <c:lblOffset val="100"/>
        <c:noMultiLvlLbl val="0"/>
      </c:catAx>
      <c:valAx>
        <c:axId val="237991040"/>
        <c:scaling>
          <c:orientation val="minMax"/>
          <c:max val="1"/>
          <c:min val="0"/>
        </c:scaling>
        <c:delete val="1"/>
        <c:axPos val="l"/>
        <c:numFmt formatCode="0%" sourceLinked="0"/>
        <c:majorTickMark val="out"/>
        <c:minorTickMark val="none"/>
        <c:tickLblPos val="nextTo"/>
        <c:crossAx val="237976960"/>
        <c:crosses val="autoZero"/>
        <c:crossBetween val="between"/>
        <c:majorUnit val="0.2"/>
      </c:valAx>
      <c:spPr>
        <a:noFill/>
        <a:ln w="25400">
          <a:noFill/>
        </a:ln>
      </c:spPr>
    </c:plotArea>
    <c:legend>
      <c:legendPos val="t"/>
      <c:layout>
        <c:manualLayout>
          <c:xMode val="edge"/>
          <c:yMode val="edge"/>
          <c:x val="0.10636714814350517"/>
          <c:y val="9.658975563552373E-2"/>
          <c:w val="0.78726570371298965"/>
          <c:h val="0.11030245873874021"/>
        </c:manualLayout>
      </c:layout>
      <c:overlay val="0"/>
      <c:txPr>
        <a:bodyPr/>
        <a:lstStyle/>
        <a:p>
          <a:pPr>
            <a:defRPr sz="800">
              <a:latin typeface="Arial" panose="020B0604020202020204" pitchFamily="34" charset="0"/>
              <a:cs typeface="Arial" panose="020B0604020202020204" pitchFamily="34" charset="0"/>
            </a:defRPr>
          </a:pPr>
          <a:endParaRPr lang="en-US"/>
        </a:p>
      </c:txPr>
    </c:legend>
    <c:plotVisOnly val="1"/>
    <c:dispBlanksAs val="gap"/>
    <c:showDLblsOverMax val="0"/>
  </c:chart>
  <c:spPr>
    <a:noFill/>
    <a:ln w="9525">
      <a:noFill/>
    </a:ln>
  </c:spPr>
  <c:txPr>
    <a:bodyPr/>
    <a:lstStyle/>
    <a:p>
      <a:pPr>
        <a:defRPr sz="1100">
          <a:solidFill>
            <a:schemeClr val="tx1"/>
          </a:solidFill>
          <a:latin typeface="Calibri" pitchFamily="34" charset="0"/>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4511793554517322E-2"/>
          <c:y val="0.19533429963412532"/>
          <c:w val="0.84543409524605462"/>
          <c:h val="0.69316215199398046"/>
        </c:manualLayout>
      </c:layout>
      <c:barChart>
        <c:barDir val="col"/>
        <c:grouping val="clustered"/>
        <c:varyColors val="0"/>
        <c:ser>
          <c:idx val="0"/>
          <c:order val="0"/>
          <c:tx>
            <c:strRef>
              <c:f>Sheet1!$A$2</c:f>
              <c:strCache>
                <c:ptCount val="1"/>
                <c:pt idx="0">
                  <c:v>Yes</c:v>
                </c:pt>
              </c:strCache>
            </c:strRef>
          </c:tx>
          <c:spPr>
            <a:solidFill>
              <a:srgbClr val="17375E"/>
            </a:solidFill>
          </c:spPr>
          <c:invertIfNegative val="0"/>
          <c:dLbls>
            <c:dLbl>
              <c:idx val="0"/>
              <c:layout>
                <c:manualLayout>
                  <c:x val="-1.0788693109819584E-2"/>
                  <c:y val="-6.09316984447066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033-41E9-B17A-58A518C0CDD3}"/>
                </c:ext>
              </c:extLst>
            </c:dLbl>
            <c:spPr>
              <a:noFill/>
              <a:ln>
                <a:noFill/>
              </a:ln>
              <a:effectLst/>
            </c:spPr>
            <c:txPr>
              <a:bodyPr/>
              <a:lstStyle/>
              <a:p>
                <a:pPr>
                  <a:defRPr sz="1000" b="0">
                    <a:solidFill>
                      <a:schemeClr val="tx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c:f>
              <c:numCache>
                <c:formatCode>@</c:formatCode>
                <c:ptCount val="1"/>
              </c:numCache>
            </c:numRef>
          </c:cat>
          <c:val>
            <c:numRef>
              <c:f>Sheet1!$B$2</c:f>
              <c:numCache>
                <c:formatCode>0%</c:formatCode>
                <c:ptCount val="1"/>
                <c:pt idx="0">
                  <c:v>0.86</c:v>
                </c:pt>
              </c:numCache>
            </c:numRef>
          </c:val>
          <c:extLst>
            <c:ext xmlns:c16="http://schemas.microsoft.com/office/drawing/2014/chart" uri="{C3380CC4-5D6E-409C-BE32-E72D297353CC}">
              <c16:uniqueId val="{00000001-E033-41E9-B17A-58A518C0CDD3}"/>
            </c:ext>
          </c:extLst>
        </c:ser>
        <c:ser>
          <c:idx val="1"/>
          <c:order val="1"/>
          <c:tx>
            <c:strRef>
              <c:f>Sheet1!$A$3</c:f>
              <c:strCache>
                <c:ptCount val="1"/>
                <c:pt idx="0">
                  <c:v>No</c:v>
                </c:pt>
              </c:strCache>
            </c:strRef>
          </c:tx>
          <c:spPr>
            <a:solidFill>
              <a:srgbClr val="A9AEA2"/>
            </a:solidFill>
          </c:spPr>
          <c:invertIfNegative val="0"/>
          <c:dLbls>
            <c:numFmt formatCode="0%" sourceLinked="0"/>
            <c:spPr>
              <a:noFill/>
              <a:ln>
                <a:noFill/>
              </a:ln>
              <a:effectLst/>
            </c:spPr>
            <c:txPr>
              <a:bodyPr/>
              <a:lstStyle/>
              <a:p>
                <a:pPr algn="ctr">
                  <a:defRPr lang="en-US" sz="1000" b="0" i="0" u="none" strike="noStrike" kern="1200" baseline="0">
                    <a:solidFill>
                      <a:prstClr val="black"/>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c:f>
              <c:numCache>
                <c:formatCode>@</c:formatCode>
                <c:ptCount val="1"/>
              </c:numCache>
            </c:numRef>
          </c:cat>
          <c:val>
            <c:numRef>
              <c:f>Sheet1!$B$3</c:f>
              <c:numCache>
                <c:formatCode>0%</c:formatCode>
                <c:ptCount val="1"/>
                <c:pt idx="0">
                  <c:v>0.12</c:v>
                </c:pt>
              </c:numCache>
            </c:numRef>
          </c:val>
          <c:extLst>
            <c:ext xmlns:c16="http://schemas.microsoft.com/office/drawing/2014/chart" uri="{C3380CC4-5D6E-409C-BE32-E72D297353CC}">
              <c16:uniqueId val="{00000002-E033-41E9-B17A-58A518C0CDD3}"/>
            </c:ext>
          </c:extLst>
        </c:ser>
        <c:dLbls>
          <c:showLegendKey val="0"/>
          <c:showVal val="0"/>
          <c:showCatName val="0"/>
          <c:showSerName val="0"/>
          <c:showPercent val="0"/>
          <c:showBubbleSize val="0"/>
        </c:dLbls>
        <c:gapWidth val="50"/>
        <c:axId val="237976960"/>
        <c:axId val="237991040"/>
      </c:barChart>
      <c:catAx>
        <c:axId val="237976960"/>
        <c:scaling>
          <c:orientation val="minMax"/>
        </c:scaling>
        <c:delete val="0"/>
        <c:axPos val="b"/>
        <c:numFmt formatCode="@" sourceLinked="1"/>
        <c:majorTickMark val="out"/>
        <c:minorTickMark val="none"/>
        <c:tickLblPos val="nextTo"/>
        <c:txPr>
          <a:bodyPr/>
          <a:lstStyle/>
          <a:p>
            <a:pPr>
              <a:defRPr sz="900" b="0">
                <a:solidFill>
                  <a:schemeClr val="tx1"/>
                </a:solidFill>
              </a:defRPr>
            </a:pPr>
            <a:endParaRPr lang="en-US"/>
          </a:p>
        </c:txPr>
        <c:crossAx val="237991040"/>
        <c:crosses val="autoZero"/>
        <c:auto val="1"/>
        <c:lblAlgn val="ctr"/>
        <c:lblOffset val="100"/>
        <c:noMultiLvlLbl val="0"/>
      </c:catAx>
      <c:valAx>
        <c:axId val="237991040"/>
        <c:scaling>
          <c:orientation val="minMax"/>
          <c:max val="1"/>
          <c:min val="0"/>
        </c:scaling>
        <c:delete val="1"/>
        <c:axPos val="l"/>
        <c:numFmt formatCode="0%" sourceLinked="0"/>
        <c:majorTickMark val="out"/>
        <c:minorTickMark val="none"/>
        <c:tickLblPos val="nextTo"/>
        <c:crossAx val="237976960"/>
        <c:crosses val="autoZero"/>
        <c:crossBetween val="between"/>
        <c:majorUnit val="0.2"/>
      </c:valAx>
      <c:spPr>
        <a:noFill/>
        <a:ln w="25400">
          <a:noFill/>
        </a:ln>
      </c:spPr>
    </c:plotArea>
    <c:legend>
      <c:legendPos val="t"/>
      <c:layout>
        <c:manualLayout>
          <c:xMode val="edge"/>
          <c:yMode val="edge"/>
          <c:x val="0.5933552017606174"/>
          <c:y val="0.2197057142405828"/>
          <c:w val="0.29469156695871002"/>
          <c:h val="0.22113028150268152"/>
        </c:manualLayout>
      </c:layout>
      <c:overlay val="0"/>
      <c:txPr>
        <a:bodyPr/>
        <a:lstStyle/>
        <a:p>
          <a:pPr>
            <a:defRPr sz="800">
              <a:latin typeface="Arial" panose="020B0604020202020204" pitchFamily="34" charset="0"/>
              <a:cs typeface="Arial" panose="020B0604020202020204" pitchFamily="34" charset="0"/>
            </a:defRPr>
          </a:pPr>
          <a:endParaRPr lang="en-US"/>
        </a:p>
      </c:txPr>
    </c:legend>
    <c:plotVisOnly val="1"/>
    <c:dispBlanksAs val="gap"/>
    <c:showDLblsOverMax val="0"/>
  </c:chart>
  <c:spPr>
    <a:noFill/>
    <a:ln w="9525">
      <a:noFill/>
    </a:ln>
  </c:spPr>
  <c:txPr>
    <a:bodyPr/>
    <a:lstStyle/>
    <a:p>
      <a:pPr>
        <a:defRPr sz="1100">
          <a:solidFill>
            <a:schemeClr val="tx1"/>
          </a:solidFill>
          <a:latin typeface="Calibri" pitchFamily="34" charset="0"/>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4511816294458807E-2"/>
          <c:y val="0.19533427007296297"/>
          <c:w val="0.92651224503406504"/>
          <c:h val="0.69316215199398046"/>
        </c:manualLayout>
      </c:layout>
      <c:barChart>
        <c:barDir val="col"/>
        <c:grouping val="clustered"/>
        <c:varyColors val="0"/>
        <c:ser>
          <c:idx val="0"/>
          <c:order val="0"/>
          <c:tx>
            <c:strRef>
              <c:f>Sheet1!$A$2</c:f>
              <c:strCache>
                <c:ptCount val="1"/>
                <c:pt idx="0">
                  <c:v>Agree</c:v>
                </c:pt>
              </c:strCache>
            </c:strRef>
          </c:tx>
          <c:spPr>
            <a:solidFill>
              <a:srgbClr val="17375E"/>
            </a:solidFill>
          </c:spPr>
          <c:invertIfNegative val="0"/>
          <c:dLbls>
            <c:dLbl>
              <c:idx val="0"/>
              <c:layout>
                <c:manualLayout>
                  <c:x val="-1.0788693109819584E-2"/>
                  <c:y val="-6.09316984447066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798-4AFC-ADD6-3D02D9BE3CA3}"/>
                </c:ext>
              </c:extLst>
            </c:dLbl>
            <c:spPr>
              <a:noFill/>
              <a:ln>
                <a:noFill/>
              </a:ln>
              <a:effectLst/>
            </c:spPr>
            <c:txPr>
              <a:bodyPr/>
              <a:lstStyle/>
              <a:p>
                <a:pPr>
                  <a:defRPr sz="1000" b="0">
                    <a:solidFill>
                      <a:schemeClr val="tx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c:f>
              <c:numCache>
                <c:formatCode>@</c:formatCode>
                <c:ptCount val="1"/>
              </c:numCache>
            </c:numRef>
          </c:cat>
          <c:val>
            <c:numRef>
              <c:f>Sheet1!$B$2</c:f>
              <c:numCache>
                <c:formatCode>0%</c:formatCode>
                <c:ptCount val="1"/>
                <c:pt idx="0">
                  <c:v>0.25</c:v>
                </c:pt>
              </c:numCache>
            </c:numRef>
          </c:val>
          <c:extLst>
            <c:ext xmlns:c16="http://schemas.microsoft.com/office/drawing/2014/chart" uri="{C3380CC4-5D6E-409C-BE32-E72D297353CC}">
              <c16:uniqueId val="{00000001-7798-4AFC-ADD6-3D02D9BE3CA3}"/>
            </c:ext>
          </c:extLst>
        </c:ser>
        <c:ser>
          <c:idx val="1"/>
          <c:order val="1"/>
          <c:tx>
            <c:strRef>
              <c:f>Sheet1!$A$3</c:f>
              <c:strCache>
                <c:ptCount val="1"/>
                <c:pt idx="0">
                  <c:v>Disagree</c:v>
                </c:pt>
              </c:strCache>
            </c:strRef>
          </c:tx>
          <c:spPr>
            <a:solidFill>
              <a:srgbClr val="A9AEA2"/>
            </a:solidFill>
          </c:spPr>
          <c:invertIfNegative val="0"/>
          <c:dLbls>
            <c:numFmt formatCode="0%" sourceLinked="0"/>
            <c:spPr>
              <a:noFill/>
              <a:ln>
                <a:noFill/>
              </a:ln>
              <a:effectLst/>
            </c:spPr>
            <c:txPr>
              <a:bodyPr/>
              <a:lstStyle/>
              <a:p>
                <a:pPr algn="ctr">
                  <a:defRPr lang="en-US" sz="1000" b="0" i="0" u="none" strike="noStrike" kern="1200" baseline="0">
                    <a:solidFill>
                      <a:prstClr val="black"/>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c:f>
              <c:numCache>
                <c:formatCode>@</c:formatCode>
                <c:ptCount val="1"/>
              </c:numCache>
            </c:numRef>
          </c:cat>
          <c:val>
            <c:numRef>
              <c:f>Sheet1!$B$3</c:f>
              <c:numCache>
                <c:formatCode>0%</c:formatCode>
                <c:ptCount val="1"/>
                <c:pt idx="0">
                  <c:v>0.73</c:v>
                </c:pt>
              </c:numCache>
            </c:numRef>
          </c:val>
          <c:extLst>
            <c:ext xmlns:c16="http://schemas.microsoft.com/office/drawing/2014/chart" uri="{C3380CC4-5D6E-409C-BE32-E72D297353CC}">
              <c16:uniqueId val="{00000002-7798-4AFC-ADD6-3D02D9BE3CA3}"/>
            </c:ext>
          </c:extLst>
        </c:ser>
        <c:ser>
          <c:idx val="2"/>
          <c:order val="2"/>
          <c:tx>
            <c:strRef>
              <c:f>Sheet1!$A$4</c:f>
              <c:strCache>
                <c:ptCount val="1"/>
                <c:pt idx="0">
                  <c:v>Don’t know/Refused</c:v>
                </c:pt>
              </c:strCache>
            </c:strRef>
          </c:tx>
          <c:spPr>
            <a:solidFill>
              <a:srgbClr val="D4E3E7">
                <a:lumMod val="75000"/>
              </a:srgbClr>
            </a:solidFill>
          </c:spPr>
          <c:invertIfNegative val="0"/>
          <c:dLbls>
            <c:spPr>
              <a:noFill/>
              <a:ln>
                <a:noFill/>
              </a:ln>
              <a:effectLst/>
            </c:spPr>
            <c:txPr>
              <a:bodyPr wrap="square" lIns="38100" tIns="19050" rIns="38100" bIns="19050" anchor="ctr">
                <a:spAutoFit/>
              </a:bodyPr>
              <a:lstStyle/>
              <a:p>
                <a:pPr>
                  <a:defRPr sz="10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Sheet1!$B$1</c:f>
              <c:numCache>
                <c:formatCode>@</c:formatCode>
                <c:ptCount val="1"/>
              </c:numCache>
            </c:numRef>
          </c:cat>
          <c:val>
            <c:numRef>
              <c:f>Sheet1!$B$4</c:f>
              <c:numCache>
                <c:formatCode>0%</c:formatCode>
                <c:ptCount val="1"/>
                <c:pt idx="0">
                  <c:v>0.03</c:v>
                </c:pt>
              </c:numCache>
            </c:numRef>
          </c:val>
          <c:extLst>
            <c:ext xmlns:c16="http://schemas.microsoft.com/office/drawing/2014/chart" uri="{C3380CC4-5D6E-409C-BE32-E72D297353CC}">
              <c16:uniqueId val="{00000003-7798-4AFC-ADD6-3D02D9BE3CA3}"/>
            </c:ext>
          </c:extLst>
        </c:ser>
        <c:dLbls>
          <c:showLegendKey val="0"/>
          <c:showVal val="0"/>
          <c:showCatName val="0"/>
          <c:showSerName val="0"/>
          <c:showPercent val="0"/>
          <c:showBubbleSize val="0"/>
        </c:dLbls>
        <c:gapWidth val="50"/>
        <c:axId val="237976960"/>
        <c:axId val="237991040"/>
      </c:barChart>
      <c:catAx>
        <c:axId val="237976960"/>
        <c:scaling>
          <c:orientation val="minMax"/>
        </c:scaling>
        <c:delete val="0"/>
        <c:axPos val="b"/>
        <c:numFmt formatCode="@" sourceLinked="1"/>
        <c:majorTickMark val="out"/>
        <c:minorTickMark val="none"/>
        <c:tickLblPos val="nextTo"/>
        <c:txPr>
          <a:bodyPr/>
          <a:lstStyle/>
          <a:p>
            <a:pPr>
              <a:defRPr sz="900" b="0">
                <a:solidFill>
                  <a:schemeClr val="tx1"/>
                </a:solidFill>
              </a:defRPr>
            </a:pPr>
            <a:endParaRPr lang="en-US"/>
          </a:p>
        </c:txPr>
        <c:crossAx val="237991040"/>
        <c:crosses val="autoZero"/>
        <c:auto val="1"/>
        <c:lblAlgn val="ctr"/>
        <c:lblOffset val="100"/>
        <c:noMultiLvlLbl val="0"/>
      </c:catAx>
      <c:valAx>
        <c:axId val="237991040"/>
        <c:scaling>
          <c:orientation val="minMax"/>
          <c:max val="1"/>
          <c:min val="0"/>
        </c:scaling>
        <c:delete val="1"/>
        <c:axPos val="l"/>
        <c:numFmt formatCode="0%" sourceLinked="0"/>
        <c:majorTickMark val="out"/>
        <c:minorTickMark val="none"/>
        <c:tickLblPos val="nextTo"/>
        <c:crossAx val="237976960"/>
        <c:crosses val="autoZero"/>
        <c:crossBetween val="between"/>
        <c:majorUnit val="0.2"/>
      </c:valAx>
      <c:spPr>
        <a:noFill/>
        <a:ln w="25400">
          <a:noFill/>
        </a:ln>
      </c:spPr>
    </c:plotArea>
    <c:legend>
      <c:legendPos val="t"/>
      <c:layout>
        <c:manualLayout>
          <c:xMode val="edge"/>
          <c:yMode val="edge"/>
          <c:x val="4.7939745791314305E-2"/>
          <c:y val="4.2361236267970601E-3"/>
          <c:w val="0.27583488465225237"/>
          <c:h val="0.21061798936402906"/>
        </c:manualLayout>
      </c:layout>
      <c:overlay val="0"/>
      <c:txPr>
        <a:bodyPr/>
        <a:lstStyle/>
        <a:p>
          <a:pPr>
            <a:defRPr sz="900">
              <a:latin typeface="Arial" panose="020B0604020202020204" pitchFamily="34" charset="0"/>
              <a:cs typeface="Arial" panose="020B0604020202020204" pitchFamily="34" charset="0"/>
            </a:defRPr>
          </a:pPr>
          <a:endParaRPr lang="en-US"/>
        </a:p>
      </c:txPr>
    </c:legend>
    <c:plotVisOnly val="1"/>
    <c:dispBlanksAs val="gap"/>
    <c:showDLblsOverMax val="0"/>
  </c:chart>
  <c:spPr>
    <a:noFill/>
    <a:ln w="9525">
      <a:noFill/>
    </a:ln>
  </c:spPr>
  <c:txPr>
    <a:bodyPr/>
    <a:lstStyle/>
    <a:p>
      <a:pPr>
        <a:defRPr sz="1100">
          <a:solidFill>
            <a:schemeClr val="tx1"/>
          </a:solidFill>
          <a:latin typeface="Calibri" pitchFamily="34" charset="0"/>
        </a:defRPr>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34A932-4E86-4363-A2F3-2336410073F1}"/>
              </a:ext>
            </a:extLst>
          </p:cNvPr>
          <p:cNvSpPr>
            <a:spLocks noGrp="1"/>
          </p:cNvSpPr>
          <p:nvPr>
            <p:ph type="hdr" sz="quarter"/>
          </p:nvPr>
        </p:nvSpPr>
        <p:spPr>
          <a:xfrm>
            <a:off x="0" y="0"/>
            <a:ext cx="304482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7068D0A-EADD-48F0-8B3A-03AEC9AFFD8E}"/>
              </a:ext>
            </a:extLst>
          </p:cNvPr>
          <p:cNvSpPr>
            <a:spLocks noGrp="1"/>
          </p:cNvSpPr>
          <p:nvPr>
            <p:ph type="dt" sz="quarter" idx="1"/>
          </p:nvPr>
        </p:nvSpPr>
        <p:spPr>
          <a:xfrm>
            <a:off x="3979863" y="0"/>
            <a:ext cx="3044825" cy="466725"/>
          </a:xfrm>
          <a:prstGeom prst="rect">
            <a:avLst/>
          </a:prstGeom>
        </p:spPr>
        <p:txBody>
          <a:bodyPr vert="horz" lIns="91440" tIns="45720" rIns="91440" bIns="45720" rtlCol="0"/>
          <a:lstStyle>
            <a:lvl1pPr algn="r">
              <a:defRPr sz="1200"/>
            </a:lvl1pPr>
          </a:lstStyle>
          <a:p>
            <a:fld id="{BDCFE3BD-5D87-4A27-ACFE-FC9561D0E43B}" type="datetimeFigureOut">
              <a:rPr lang="en-US" smtClean="0"/>
              <a:t>6/23/21</a:t>
            </a:fld>
            <a:endParaRPr lang="en-US"/>
          </a:p>
        </p:txBody>
      </p:sp>
      <p:sp>
        <p:nvSpPr>
          <p:cNvPr id="4" name="Footer Placeholder 3">
            <a:extLst>
              <a:ext uri="{FF2B5EF4-FFF2-40B4-BE49-F238E27FC236}">
                <a16:creationId xmlns:a16="http://schemas.microsoft.com/office/drawing/2014/main" id="{CA15FBD9-1362-4E88-8848-FFB411FD6791}"/>
              </a:ext>
            </a:extLst>
          </p:cNvPr>
          <p:cNvSpPr>
            <a:spLocks noGrp="1"/>
          </p:cNvSpPr>
          <p:nvPr>
            <p:ph type="ftr" sz="quarter" idx="2"/>
          </p:nvPr>
        </p:nvSpPr>
        <p:spPr>
          <a:xfrm>
            <a:off x="0" y="8845550"/>
            <a:ext cx="304482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057B380-1F42-44DD-B963-599DA6F3FF97}"/>
              </a:ext>
            </a:extLst>
          </p:cNvPr>
          <p:cNvSpPr>
            <a:spLocks noGrp="1"/>
          </p:cNvSpPr>
          <p:nvPr>
            <p:ph type="sldNum" sz="quarter" idx="3"/>
          </p:nvPr>
        </p:nvSpPr>
        <p:spPr>
          <a:xfrm>
            <a:off x="3979863" y="8845550"/>
            <a:ext cx="3044825" cy="466725"/>
          </a:xfrm>
          <a:prstGeom prst="rect">
            <a:avLst/>
          </a:prstGeom>
        </p:spPr>
        <p:txBody>
          <a:bodyPr vert="horz" lIns="91440" tIns="45720" rIns="91440" bIns="45720" rtlCol="0" anchor="b"/>
          <a:lstStyle>
            <a:lvl1pPr algn="r">
              <a:defRPr sz="1200"/>
            </a:lvl1pPr>
          </a:lstStyle>
          <a:p>
            <a:fld id="{FA6D9DCF-5516-40B8-8F04-8D8D3CFB1A3A}" type="slidenum">
              <a:rPr lang="en-US" smtClean="0"/>
              <a:t>‹#›</a:t>
            </a:fld>
            <a:endParaRPr lang="en-US"/>
          </a:p>
        </p:txBody>
      </p:sp>
    </p:spTree>
    <p:extLst>
      <p:ext uri="{BB962C8B-B14F-4D97-AF65-F5344CB8AC3E}">
        <p14:creationId xmlns:p14="http://schemas.microsoft.com/office/powerpoint/2010/main" val="245520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44719" cy="465614"/>
          </a:xfrm>
          <a:prstGeom prst="rect">
            <a:avLst/>
          </a:prstGeom>
        </p:spPr>
        <p:txBody>
          <a:bodyPr vert="horz" lIns="93329" tIns="46666" rIns="93329" bIns="46666" rtlCol="0"/>
          <a:lstStyle>
            <a:lvl1pPr algn="l">
              <a:defRPr sz="1200"/>
            </a:lvl1pPr>
          </a:lstStyle>
          <a:p>
            <a:endParaRPr lang="en-US" dirty="0"/>
          </a:p>
        </p:txBody>
      </p:sp>
      <p:sp>
        <p:nvSpPr>
          <p:cNvPr id="3" name="Date Placeholder 2"/>
          <p:cNvSpPr>
            <a:spLocks noGrp="1"/>
          </p:cNvSpPr>
          <p:nvPr>
            <p:ph type="dt" idx="1"/>
          </p:nvPr>
        </p:nvSpPr>
        <p:spPr>
          <a:xfrm>
            <a:off x="3979933" y="0"/>
            <a:ext cx="3044719" cy="465614"/>
          </a:xfrm>
          <a:prstGeom prst="rect">
            <a:avLst/>
          </a:prstGeom>
        </p:spPr>
        <p:txBody>
          <a:bodyPr vert="horz" lIns="93329" tIns="46666" rIns="93329" bIns="46666" rtlCol="0"/>
          <a:lstStyle>
            <a:lvl1pPr algn="r">
              <a:defRPr sz="1200"/>
            </a:lvl1pPr>
          </a:lstStyle>
          <a:p>
            <a:fld id="{CBF7AF8A-C69D-49E5-A706-5A2C72E0DBEB}" type="datetimeFigureOut">
              <a:rPr lang="en-US" smtClean="0"/>
              <a:t>6/23/21</a:t>
            </a:fld>
            <a:endParaRPr lang="en-US" dirty="0"/>
          </a:p>
        </p:txBody>
      </p:sp>
      <p:sp>
        <p:nvSpPr>
          <p:cNvPr id="4" name="Slide Image Placeholder 3"/>
          <p:cNvSpPr>
            <a:spLocks noGrp="1" noRot="1" noChangeAspect="1"/>
          </p:cNvSpPr>
          <p:nvPr>
            <p:ph type="sldImg" idx="2"/>
          </p:nvPr>
        </p:nvSpPr>
        <p:spPr>
          <a:xfrm>
            <a:off x="1185863" y="698500"/>
            <a:ext cx="4654550" cy="3490913"/>
          </a:xfrm>
          <a:prstGeom prst="rect">
            <a:avLst/>
          </a:prstGeom>
          <a:noFill/>
          <a:ln w="12700">
            <a:solidFill>
              <a:prstClr val="black"/>
            </a:solidFill>
          </a:ln>
        </p:spPr>
        <p:txBody>
          <a:bodyPr vert="horz" lIns="93329" tIns="46666" rIns="93329" bIns="46666" rtlCol="0" anchor="ctr"/>
          <a:lstStyle/>
          <a:p>
            <a:endParaRPr lang="en-US" dirty="0"/>
          </a:p>
        </p:txBody>
      </p:sp>
      <p:sp>
        <p:nvSpPr>
          <p:cNvPr id="5" name="Notes Placeholder 4"/>
          <p:cNvSpPr>
            <a:spLocks noGrp="1"/>
          </p:cNvSpPr>
          <p:nvPr>
            <p:ph type="body" sz="quarter" idx="3"/>
          </p:nvPr>
        </p:nvSpPr>
        <p:spPr>
          <a:xfrm>
            <a:off x="702628" y="4423331"/>
            <a:ext cx="5621020" cy="4190524"/>
          </a:xfrm>
          <a:prstGeom prst="rect">
            <a:avLst/>
          </a:prstGeom>
        </p:spPr>
        <p:txBody>
          <a:bodyPr vert="horz" lIns="93329" tIns="46666" rIns="93329" bIns="4666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45045"/>
            <a:ext cx="3044719" cy="465614"/>
          </a:xfrm>
          <a:prstGeom prst="rect">
            <a:avLst/>
          </a:prstGeom>
        </p:spPr>
        <p:txBody>
          <a:bodyPr vert="horz" lIns="93329" tIns="46666" rIns="93329" bIns="4666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9933" y="8845045"/>
            <a:ext cx="3044719" cy="465614"/>
          </a:xfrm>
          <a:prstGeom prst="rect">
            <a:avLst/>
          </a:prstGeom>
        </p:spPr>
        <p:txBody>
          <a:bodyPr vert="horz" lIns="93329" tIns="46666" rIns="93329" bIns="46666" rtlCol="0" anchor="b"/>
          <a:lstStyle>
            <a:lvl1pPr algn="r">
              <a:defRPr sz="1200"/>
            </a:lvl1pPr>
          </a:lstStyle>
          <a:p>
            <a:fld id="{2B57127D-8D9A-4715-9836-E0EEA2CD1AB3}" type="slidenum">
              <a:rPr lang="en-US" smtClean="0"/>
              <a:t>‹#›</a:t>
            </a:fld>
            <a:endParaRPr lang="en-US" dirty="0"/>
          </a:p>
        </p:txBody>
      </p:sp>
    </p:spTree>
    <p:extLst>
      <p:ext uri="{BB962C8B-B14F-4D97-AF65-F5344CB8AC3E}">
        <p14:creationId xmlns:p14="http://schemas.microsoft.com/office/powerpoint/2010/main" val="3357490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2DDA4C-1C61-4A44-AF5D-40CB7A12D131}"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8909002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2800" y="2518825"/>
            <a:ext cx="7518400" cy="131234"/>
          </a:xfrm>
          <a:prstGeom prst="rect">
            <a:avLst/>
          </a:prstGeom>
          <a:solidFill>
            <a:schemeClr val="bg1">
              <a:lumMod val="75000"/>
            </a:schemeClr>
          </a:solidFill>
          <a:ln>
            <a:noFill/>
          </a:ln>
        </p:spPr>
      </p:pic>
      <p:pic>
        <p:nvPicPr>
          <p:cNvPr id="9" name="Picture 8" descr="GSSG-LOGO-V2-COLOR.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7920" y="2884758"/>
            <a:ext cx="3911600" cy="2794000"/>
          </a:xfrm>
          <a:prstGeom prst="rect">
            <a:avLst/>
          </a:prstGeom>
        </p:spPr>
      </p:pic>
      <p:sp>
        <p:nvSpPr>
          <p:cNvPr id="10" name="Rectangle 9"/>
          <p:cNvSpPr/>
          <p:nvPr userDrawn="1"/>
        </p:nvSpPr>
        <p:spPr>
          <a:xfrm>
            <a:off x="0" y="6417821"/>
            <a:ext cx="9160933" cy="457112"/>
          </a:xfrm>
          <a:prstGeom prst="rect">
            <a:avLst/>
          </a:prstGeom>
          <a:solidFill>
            <a:srgbClr val="1430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1A3988"/>
              </a:solidFill>
            </a:endParaRPr>
          </a:p>
        </p:txBody>
      </p:sp>
      <p:sp>
        <p:nvSpPr>
          <p:cNvPr id="11" name="TextBox 10"/>
          <p:cNvSpPr txBox="1"/>
          <p:nvPr userDrawn="1"/>
        </p:nvSpPr>
        <p:spPr>
          <a:xfrm>
            <a:off x="1978181" y="6525502"/>
            <a:ext cx="5187639" cy="230832"/>
          </a:xfrm>
          <a:prstGeom prst="rect">
            <a:avLst/>
          </a:prstGeom>
          <a:noFill/>
        </p:spPr>
        <p:txBody>
          <a:bodyPr wrap="none" rtlCol="0">
            <a:spAutoFit/>
          </a:bodyPr>
          <a:lstStyle/>
          <a:p>
            <a:pPr algn="ctr" defTabSz="457200"/>
            <a:r>
              <a:rPr lang="en-US" sz="900" dirty="0">
                <a:solidFill>
                  <a:prstClr val="white"/>
                </a:solidFill>
                <a:latin typeface="Arial"/>
                <a:cs typeface="Arial"/>
              </a:rPr>
              <a:t>505 W. BANNOCK STREET  |  BOISE, ID 83702  |  208.342.1545  |  </a:t>
            </a:r>
            <a:r>
              <a:rPr lang="en-US" sz="900" b="1" dirty="0">
                <a:solidFill>
                  <a:prstClr val="white"/>
                </a:solidFill>
                <a:latin typeface="Arial"/>
                <a:cs typeface="Arial"/>
              </a:rPr>
              <a:t>www.gsstrategygroup.com</a:t>
            </a:r>
            <a:endParaRPr lang="en-US" dirty="0">
              <a:solidFill>
                <a:prstClr val="black"/>
              </a:solidFill>
            </a:endParaRPr>
          </a:p>
        </p:txBody>
      </p:sp>
    </p:spTree>
    <p:extLst>
      <p:ext uri="{BB962C8B-B14F-4D97-AF65-F5344CB8AC3E}">
        <p14:creationId xmlns:p14="http://schemas.microsoft.com/office/powerpoint/2010/main" val="2409168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409545"/>
          </a:xfrm>
        </p:spPr>
        <p:txBody>
          <a:bodyPr>
            <a:normAutofit/>
          </a:bodyPr>
          <a:lstStyle>
            <a:lvl1pPr algn="l">
              <a:defRPr sz="1600" b="1">
                <a:solidFill>
                  <a:schemeClr val="tx2"/>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12" name="Picture 11" descr="gssg-high-res.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304" y="6452597"/>
            <a:ext cx="912986" cy="365124"/>
          </a:xfrm>
          <a:prstGeom prst="rect">
            <a:avLst/>
          </a:prstGeom>
        </p:spPr>
      </p:pic>
      <p:sp>
        <p:nvSpPr>
          <p:cNvPr id="5" name="Footer Placeholder 4"/>
          <p:cNvSpPr txBox="1">
            <a:spLocks/>
          </p:cNvSpPr>
          <p:nvPr userDrawn="1"/>
        </p:nvSpPr>
        <p:spPr>
          <a:xfrm>
            <a:off x="6220317" y="6635159"/>
            <a:ext cx="2895600" cy="193321"/>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900" dirty="0">
                <a:solidFill>
                  <a:srgbClr val="1A3988"/>
                </a:solidFill>
                <a:latin typeface="Arial"/>
                <a:cs typeface="Arial"/>
              </a:rPr>
              <a:t>WV Vaccination May 2021 | </a:t>
            </a:r>
            <a:fld id="{29DEA110-588F-5243-B18A-CB873A7B0667}" type="slidenum">
              <a:rPr lang="en-US" sz="900" smtClean="0">
                <a:solidFill>
                  <a:srgbClr val="1A3988"/>
                </a:solidFill>
                <a:latin typeface="Arial"/>
                <a:cs typeface="Arial"/>
              </a:rPr>
              <a:pPr algn="r"/>
              <a:t>‹#›</a:t>
            </a:fld>
            <a:endParaRPr lang="en-US" sz="900" dirty="0">
              <a:solidFill>
                <a:srgbClr val="1A3988"/>
              </a:solidFill>
              <a:latin typeface="Arial"/>
              <a:cs typeface="Arial"/>
            </a:endParaRPr>
          </a:p>
        </p:txBody>
      </p:sp>
    </p:spTree>
    <p:extLst>
      <p:ext uri="{BB962C8B-B14F-4D97-AF65-F5344CB8AC3E}">
        <p14:creationId xmlns:p14="http://schemas.microsoft.com/office/powerpoint/2010/main" val="3114777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409545"/>
          </a:xfrm>
        </p:spPr>
        <p:txBody>
          <a:bodyPr>
            <a:normAutofit/>
          </a:bodyPr>
          <a:lstStyle>
            <a:lvl1pPr algn="l">
              <a:defRPr sz="1600" b="1">
                <a:solidFill>
                  <a:schemeClr val="tx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Footer Placeholder 4">
            <a:extLst>
              <a:ext uri="{FF2B5EF4-FFF2-40B4-BE49-F238E27FC236}">
                <a16:creationId xmlns:a16="http://schemas.microsoft.com/office/drawing/2014/main" id="{871F98E1-F5B1-4EDB-A9D6-2E57B5047377}"/>
              </a:ext>
            </a:extLst>
          </p:cNvPr>
          <p:cNvSpPr txBox="1">
            <a:spLocks/>
          </p:cNvSpPr>
          <p:nvPr userDrawn="1"/>
        </p:nvSpPr>
        <p:spPr>
          <a:xfrm>
            <a:off x="6220317" y="6635159"/>
            <a:ext cx="2895600" cy="193321"/>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900" dirty="0">
                <a:solidFill>
                  <a:srgbClr val="1A3988"/>
                </a:solidFill>
                <a:latin typeface="Arial"/>
                <a:cs typeface="Arial"/>
              </a:rPr>
              <a:t>ID Vaccination, June 2021 | </a:t>
            </a:r>
            <a:fld id="{29DEA110-588F-5243-B18A-CB873A7B0667}" type="slidenum">
              <a:rPr lang="en-US" sz="900" smtClean="0">
                <a:solidFill>
                  <a:srgbClr val="1A3988"/>
                </a:solidFill>
                <a:latin typeface="Arial"/>
                <a:cs typeface="Arial"/>
              </a:rPr>
              <a:pPr algn="r"/>
              <a:t>‹#›</a:t>
            </a:fld>
            <a:endParaRPr lang="en-US" sz="900" dirty="0">
              <a:solidFill>
                <a:srgbClr val="1A3988"/>
              </a:solidFill>
              <a:latin typeface="Arial"/>
              <a:cs typeface="Arial"/>
            </a:endParaRPr>
          </a:p>
        </p:txBody>
      </p:sp>
      <p:sp>
        <p:nvSpPr>
          <p:cNvPr id="4" name="Rectangle 3">
            <a:extLst>
              <a:ext uri="{FF2B5EF4-FFF2-40B4-BE49-F238E27FC236}">
                <a16:creationId xmlns:a16="http://schemas.microsoft.com/office/drawing/2014/main" id="{19C21589-A200-43B5-AB50-20C502684133}"/>
              </a:ext>
            </a:extLst>
          </p:cNvPr>
          <p:cNvSpPr/>
          <p:nvPr userDrawn="1"/>
        </p:nvSpPr>
        <p:spPr>
          <a:xfrm>
            <a:off x="2276272" y="6589056"/>
            <a:ext cx="4572000" cy="230832"/>
          </a:xfrm>
          <a:prstGeom prst="rect">
            <a:avLst/>
          </a:prstGeom>
        </p:spPr>
        <p:txBody>
          <a:bodyPr>
            <a:spAutoFit/>
          </a:bodyPr>
          <a:lstStyle/>
          <a:p>
            <a:pPr algn="ctr"/>
            <a:r>
              <a:rPr lang="en-US" sz="900" i="1" dirty="0"/>
              <a:t>Some numbers may be off +/- 1% due to rounding.</a:t>
            </a:r>
          </a:p>
        </p:txBody>
      </p:sp>
      <p:pic>
        <p:nvPicPr>
          <p:cNvPr id="6" name="Picture 5" descr="gssg-high-res.png">
            <a:extLst>
              <a:ext uri="{FF2B5EF4-FFF2-40B4-BE49-F238E27FC236}">
                <a16:creationId xmlns:a16="http://schemas.microsoft.com/office/drawing/2014/main" id="{F9F2CD9E-DCFA-481A-AD58-1122B1EA311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210" y="6444191"/>
            <a:ext cx="912986" cy="365124"/>
          </a:xfrm>
          <a:prstGeom prst="rect">
            <a:avLst/>
          </a:prstGeom>
        </p:spPr>
      </p:pic>
    </p:spTree>
    <p:extLst>
      <p:ext uri="{BB962C8B-B14F-4D97-AF65-F5344CB8AC3E}">
        <p14:creationId xmlns:p14="http://schemas.microsoft.com/office/powerpoint/2010/main" val="1223638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409545"/>
          </a:xfrm>
        </p:spPr>
        <p:txBody>
          <a:bodyPr>
            <a:normAutofit/>
          </a:bodyPr>
          <a:lstStyle>
            <a:lvl1pPr algn="l">
              <a:defRPr sz="1600" b="1">
                <a:solidFill>
                  <a:schemeClr val="tx2"/>
                </a:solidFill>
                <a:latin typeface="Arial" panose="020B0604020202020204" pitchFamily="34" charset="0"/>
                <a:cs typeface="Arial" panose="020B0604020202020204" pitchFamily="34" charset="0"/>
              </a:defRPr>
            </a:lvl1pPr>
          </a:lstStyle>
          <a:p>
            <a:r>
              <a:rPr lang="en-US" dirty="0"/>
              <a:t>Click to edit Master title style</a:t>
            </a:r>
          </a:p>
        </p:txBody>
      </p:sp>
      <p:cxnSp>
        <p:nvCxnSpPr>
          <p:cNvPr id="4" name="Straight Connector 3"/>
          <p:cNvCxnSpPr/>
          <p:nvPr userDrawn="1"/>
        </p:nvCxnSpPr>
        <p:spPr>
          <a:xfrm>
            <a:off x="-9728" y="486383"/>
            <a:ext cx="9144000" cy="0"/>
          </a:xfrm>
          <a:prstGeom prst="line">
            <a:avLst/>
          </a:prstGeom>
          <a:ln w="12700">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5" name="Footer Placeholder 4"/>
          <p:cNvSpPr txBox="1">
            <a:spLocks/>
          </p:cNvSpPr>
          <p:nvPr userDrawn="1"/>
        </p:nvSpPr>
        <p:spPr>
          <a:xfrm>
            <a:off x="6220317" y="6635159"/>
            <a:ext cx="2895600" cy="193321"/>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900" dirty="0">
                <a:solidFill>
                  <a:srgbClr val="1A3988"/>
                </a:solidFill>
                <a:latin typeface="Arial"/>
                <a:cs typeface="Arial"/>
              </a:rPr>
              <a:t>| </a:t>
            </a:r>
            <a:fld id="{29DEA110-588F-5243-B18A-CB873A7B0667}" type="slidenum">
              <a:rPr lang="en-US" sz="900" smtClean="0">
                <a:solidFill>
                  <a:srgbClr val="1A3988"/>
                </a:solidFill>
                <a:latin typeface="Arial"/>
                <a:cs typeface="Arial"/>
              </a:rPr>
              <a:pPr algn="r"/>
              <a:t>‹#›</a:t>
            </a:fld>
            <a:endParaRPr lang="en-US" sz="900" dirty="0">
              <a:solidFill>
                <a:srgbClr val="1A3988"/>
              </a:solidFill>
              <a:latin typeface="Arial"/>
              <a:cs typeface="Arial"/>
            </a:endParaRPr>
          </a:p>
        </p:txBody>
      </p:sp>
    </p:spTree>
    <p:extLst>
      <p:ext uri="{BB962C8B-B14F-4D97-AF65-F5344CB8AC3E}">
        <p14:creationId xmlns:p14="http://schemas.microsoft.com/office/powerpoint/2010/main" val="1941268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409545"/>
          </a:xfrm>
        </p:spPr>
        <p:txBody>
          <a:bodyPr>
            <a:normAutofit/>
          </a:bodyPr>
          <a:lstStyle>
            <a:lvl1pPr algn="l">
              <a:defRPr sz="1600" b="1">
                <a:solidFill>
                  <a:schemeClr val="tx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5" name="Footer Placeholder 4"/>
          <p:cNvSpPr txBox="1">
            <a:spLocks/>
          </p:cNvSpPr>
          <p:nvPr userDrawn="1"/>
        </p:nvSpPr>
        <p:spPr>
          <a:xfrm>
            <a:off x="6241833" y="6667433"/>
            <a:ext cx="2895600" cy="182563"/>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900" dirty="0">
                <a:solidFill>
                  <a:srgbClr val="1A3988"/>
                </a:solidFill>
                <a:latin typeface="Arial"/>
                <a:cs typeface="Arial"/>
              </a:rPr>
              <a:t> </a:t>
            </a:r>
            <a:fld id="{29DEA110-588F-5243-B18A-CB873A7B0667}" type="slidenum">
              <a:rPr lang="en-US" sz="900" smtClean="0">
                <a:solidFill>
                  <a:srgbClr val="1A3988"/>
                </a:solidFill>
                <a:latin typeface="Arial"/>
                <a:cs typeface="Arial"/>
              </a:rPr>
              <a:pPr algn="r"/>
              <a:t>‹#›</a:t>
            </a:fld>
            <a:endParaRPr lang="en-US" sz="900" dirty="0">
              <a:solidFill>
                <a:srgbClr val="1A3988"/>
              </a:solidFill>
              <a:latin typeface="Arial"/>
              <a:cs typeface="Arial"/>
            </a:endParaRPr>
          </a:p>
        </p:txBody>
      </p:sp>
    </p:spTree>
    <p:extLst>
      <p:ext uri="{BB962C8B-B14F-4D97-AF65-F5344CB8AC3E}">
        <p14:creationId xmlns:p14="http://schemas.microsoft.com/office/powerpoint/2010/main" val="2704702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409545"/>
          </a:xfrm>
        </p:spPr>
        <p:txBody>
          <a:bodyPr>
            <a:normAutofit/>
          </a:bodyPr>
          <a:lstStyle>
            <a:lvl1pPr algn="l">
              <a:defRPr sz="1600" b="1">
                <a:solidFill>
                  <a:schemeClr val="tx2"/>
                </a:solidFill>
                <a:latin typeface="Arial" panose="020B0604020202020204" pitchFamily="34" charset="0"/>
                <a:cs typeface="Arial" panose="020B0604020202020204" pitchFamily="34" charset="0"/>
              </a:defRPr>
            </a:lvl1pPr>
          </a:lstStyle>
          <a:p>
            <a:r>
              <a:rPr lang="en-US" dirty="0"/>
              <a:t>Click to edit Master title style</a:t>
            </a:r>
          </a:p>
        </p:txBody>
      </p:sp>
      <p:cxnSp>
        <p:nvCxnSpPr>
          <p:cNvPr id="4" name="Straight Connector 3"/>
          <p:cNvCxnSpPr/>
          <p:nvPr userDrawn="1"/>
        </p:nvCxnSpPr>
        <p:spPr>
          <a:xfrm>
            <a:off x="-9728" y="486383"/>
            <a:ext cx="9144000" cy="0"/>
          </a:xfrm>
          <a:prstGeom prst="line">
            <a:avLst/>
          </a:prstGeom>
          <a:ln w="12700">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6231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409545"/>
          </a:xfrm>
        </p:spPr>
        <p:txBody>
          <a:bodyPr>
            <a:normAutofit/>
          </a:bodyPr>
          <a:lstStyle>
            <a:lvl1pPr algn="l">
              <a:defRPr sz="1600" b="1">
                <a:solidFill>
                  <a:schemeClr val="tx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5" name="Footer Placeholder 4"/>
          <p:cNvSpPr txBox="1">
            <a:spLocks/>
          </p:cNvSpPr>
          <p:nvPr userDrawn="1"/>
        </p:nvSpPr>
        <p:spPr>
          <a:xfrm>
            <a:off x="6220317" y="6561348"/>
            <a:ext cx="28956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900" dirty="0">
                <a:solidFill>
                  <a:srgbClr val="1A3988"/>
                </a:solidFill>
                <a:latin typeface="Arial"/>
                <a:cs typeface="Arial"/>
              </a:rPr>
              <a:t>| </a:t>
            </a:r>
            <a:fld id="{29DEA110-588F-5243-B18A-CB873A7B0667}" type="slidenum">
              <a:rPr lang="en-US" sz="900" smtClean="0">
                <a:solidFill>
                  <a:srgbClr val="1A3988"/>
                </a:solidFill>
                <a:latin typeface="Arial"/>
                <a:cs typeface="Arial"/>
              </a:rPr>
              <a:pPr algn="r"/>
              <a:t>‹#›</a:t>
            </a:fld>
            <a:endParaRPr lang="en-US" sz="900" dirty="0">
              <a:solidFill>
                <a:srgbClr val="1A3988"/>
              </a:solidFill>
              <a:latin typeface="Arial"/>
              <a:cs typeface="Arial"/>
            </a:endParaRPr>
          </a:p>
        </p:txBody>
      </p:sp>
    </p:spTree>
    <p:extLst>
      <p:ext uri="{BB962C8B-B14F-4D97-AF65-F5344CB8AC3E}">
        <p14:creationId xmlns:p14="http://schemas.microsoft.com/office/powerpoint/2010/main" val="3330710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741838-12AA-9D44-8634-2B0C75BBA084}" type="datetime1">
              <a:rPr lang="en-US" smtClean="0">
                <a:solidFill>
                  <a:prstClr val="black">
                    <a:tint val="75000"/>
                  </a:prstClr>
                </a:solidFill>
              </a:rPr>
              <a:pPr/>
              <a:t>6/23/21</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87EEF4B9-29D9-114A-B577-D856054237F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57111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6BEFCFA6-3D94-2047-A8C0-F1AA3CA57606}" type="datetime1">
              <a:rPr lang="en-US" smtClean="0">
                <a:solidFill>
                  <a:prstClr val="black">
                    <a:tint val="75000"/>
                  </a:prstClr>
                </a:solidFill>
              </a:rPr>
              <a:pPr defTabSz="457200"/>
              <a:t>6/23/21</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87EEF4B9-29D9-114A-B577-D856054237F8}" type="slidenum">
              <a:rPr lang="en-US" smtClean="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val="31305452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67" r:id="rId4"/>
    <p:sldLayoutId id="2147483666" r:id="rId5"/>
    <p:sldLayoutId id="2147483663" r:id="rId6"/>
    <p:sldLayoutId id="2147483665" r:id="rId7"/>
    <p:sldLayoutId id="2147483664" r:id="rId8"/>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3.xml"/><Relationship Id="rId4" Type="http://schemas.openxmlformats.org/officeDocument/2006/relationships/chart" Target="../charts/chart4.xml"/></Relationships>
</file>

<file path=ppt/slides/_rels/slide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 Id="rId5" Type="http://schemas.openxmlformats.org/officeDocument/2006/relationships/chart" Target="../charts/chart8.xml"/><Relationship Id="rId4" Type="http://schemas.openxmlformats.org/officeDocument/2006/relationships/chart" Target="../charts/chart7.xml"/></Relationships>
</file>

<file path=ppt/slides/_rels/slide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chart" Target="../charts/chart17.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F1BC402-471F-4658-A468-2BE3AA751B8C}"/>
              </a:ext>
            </a:extLst>
          </p:cNvPr>
          <p:cNvSpPr txBox="1"/>
          <p:nvPr/>
        </p:nvSpPr>
        <p:spPr>
          <a:xfrm>
            <a:off x="5473296" y="3320709"/>
            <a:ext cx="2194832" cy="1961114"/>
          </a:xfrm>
          <a:prstGeom prst="rect">
            <a:avLst/>
          </a:prstGeom>
          <a:noFill/>
        </p:spPr>
        <p:txBody>
          <a:bodyPr wrap="none" rtlCol="0">
            <a:spAutoFit/>
          </a:bodyPr>
          <a:lstStyle/>
          <a:p>
            <a:pPr defTabSz="457200">
              <a:lnSpc>
                <a:spcPct val="140000"/>
              </a:lnSpc>
            </a:pPr>
            <a:r>
              <a:rPr lang="en-US" sz="1100" b="1" dirty="0">
                <a:solidFill>
                  <a:srgbClr val="9E9F9A"/>
                </a:solidFill>
                <a:latin typeface="Arial"/>
                <a:cs typeface="Arial"/>
              </a:rPr>
              <a:t>PRESENTED BY:</a:t>
            </a:r>
          </a:p>
          <a:p>
            <a:pPr defTabSz="457200">
              <a:lnSpc>
                <a:spcPct val="140000"/>
              </a:lnSpc>
            </a:pPr>
            <a:r>
              <a:rPr lang="en-US" sz="1100" dirty="0">
                <a:solidFill>
                  <a:srgbClr val="1A3988"/>
                </a:solidFill>
                <a:latin typeface="Arial"/>
                <a:cs typeface="Arial"/>
              </a:rPr>
              <a:t>Greg Strimple, President</a:t>
            </a:r>
          </a:p>
          <a:p>
            <a:pPr defTabSz="457200">
              <a:lnSpc>
                <a:spcPct val="140000"/>
              </a:lnSpc>
            </a:pPr>
            <a:r>
              <a:rPr lang="en-US" sz="1100" dirty="0">
                <a:solidFill>
                  <a:srgbClr val="1A3988"/>
                </a:solidFill>
                <a:latin typeface="Arial"/>
                <a:cs typeface="Arial"/>
              </a:rPr>
              <a:t>Robert Jones, Partner</a:t>
            </a:r>
          </a:p>
          <a:p>
            <a:pPr defTabSz="457200">
              <a:lnSpc>
                <a:spcPct val="140000"/>
              </a:lnSpc>
            </a:pPr>
            <a:endParaRPr lang="en-US" sz="1100" dirty="0">
              <a:solidFill>
                <a:prstClr val="black"/>
              </a:solidFill>
              <a:latin typeface="Arial"/>
              <a:cs typeface="Arial"/>
            </a:endParaRPr>
          </a:p>
          <a:p>
            <a:pPr defTabSz="457200">
              <a:lnSpc>
                <a:spcPct val="140000"/>
              </a:lnSpc>
            </a:pPr>
            <a:r>
              <a:rPr lang="en-US" sz="1100" b="1" dirty="0">
                <a:solidFill>
                  <a:srgbClr val="9E9F9A"/>
                </a:solidFill>
                <a:latin typeface="Arial"/>
                <a:cs typeface="Arial"/>
              </a:rPr>
              <a:t>PROJECT DETAILS</a:t>
            </a:r>
          </a:p>
          <a:p>
            <a:pPr defTabSz="457200">
              <a:lnSpc>
                <a:spcPct val="140000"/>
              </a:lnSpc>
            </a:pPr>
            <a:r>
              <a:rPr lang="en-US" sz="1100" dirty="0">
                <a:solidFill>
                  <a:srgbClr val="1A3988"/>
                </a:solidFill>
                <a:latin typeface="Arial"/>
                <a:cs typeface="Arial"/>
              </a:rPr>
              <a:t>Conducted June 5-10, 2021	</a:t>
            </a:r>
          </a:p>
          <a:p>
            <a:pPr defTabSz="457200">
              <a:lnSpc>
                <a:spcPct val="140000"/>
              </a:lnSpc>
            </a:pPr>
            <a:r>
              <a:rPr lang="en-US" sz="1100" dirty="0">
                <a:solidFill>
                  <a:srgbClr val="1A3988"/>
                </a:solidFill>
                <a:latin typeface="Arial"/>
                <a:cs typeface="Arial"/>
              </a:rPr>
              <a:t>N = 300 Unvaccinated Idahoans</a:t>
            </a:r>
          </a:p>
          <a:p>
            <a:pPr defTabSz="457200">
              <a:lnSpc>
                <a:spcPct val="140000"/>
              </a:lnSpc>
            </a:pPr>
            <a:r>
              <a:rPr lang="en-US" sz="1100" dirty="0">
                <a:solidFill>
                  <a:srgbClr val="1A3988"/>
                </a:solidFill>
                <a:latin typeface="Arial"/>
                <a:cs typeface="Arial"/>
              </a:rPr>
              <a:t>Margin of Error: +/- 5.65%</a:t>
            </a:r>
          </a:p>
        </p:txBody>
      </p:sp>
      <p:sp>
        <p:nvSpPr>
          <p:cNvPr id="2" name="TextBox 1">
            <a:extLst>
              <a:ext uri="{FF2B5EF4-FFF2-40B4-BE49-F238E27FC236}">
                <a16:creationId xmlns:a16="http://schemas.microsoft.com/office/drawing/2014/main" id="{9335F4EC-20B2-4190-8BFE-A97E9D63946E}"/>
              </a:ext>
            </a:extLst>
          </p:cNvPr>
          <p:cNvSpPr txBox="1"/>
          <p:nvPr/>
        </p:nvSpPr>
        <p:spPr>
          <a:xfrm>
            <a:off x="3927785" y="825546"/>
            <a:ext cx="3947234" cy="1169551"/>
          </a:xfrm>
          <a:prstGeom prst="rect">
            <a:avLst/>
          </a:prstGeom>
          <a:noFill/>
        </p:spPr>
        <p:txBody>
          <a:bodyPr wrap="none" rtlCol="0">
            <a:spAutoFit/>
          </a:bodyPr>
          <a:lstStyle/>
          <a:p>
            <a:r>
              <a:rPr lang="en-US" sz="3500" dirty="0">
                <a:latin typeface="Arial" panose="020B0604020202020204" pitchFamily="34" charset="0"/>
                <a:cs typeface="Arial" panose="020B0604020202020204" pitchFamily="34" charset="0"/>
              </a:rPr>
              <a:t>Idaho</a:t>
            </a:r>
          </a:p>
          <a:p>
            <a:r>
              <a:rPr lang="en-US" sz="3500" dirty="0">
                <a:latin typeface="Arial" panose="020B0604020202020204" pitchFamily="34" charset="0"/>
                <a:cs typeface="Arial" panose="020B0604020202020204" pitchFamily="34" charset="0"/>
              </a:rPr>
              <a:t>Vaccination Report</a:t>
            </a:r>
          </a:p>
        </p:txBody>
      </p:sp>
      <p:pic>
        <p:nvPicPr>
          <p:cNvPr id="5" name="Picture 4" descr="A picture containing logo&#10;&#10;Description automatically generated">
            <a:extLst>
              <a:ext uri="{FF2B5EF4-FFF2-40B4-BE49-F238E27FC236}">
                <a16:creationId xmlns:a16="http://schemas.microsoft.com/office/drawing/2014/main" id="{7ED87D53-740D-4067-B964-307FC6BE69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2642" y="518258"/>
            <a:ext cx="1744296" cy="1744296"/>
          </a:xfrm>
          <a:prstGeom prst="rect">
            <a:avLst/>
          </a:prstGeom>
        </p:spPr>
      </p:pic>
    </p:spTree>
    <p:extLst>
      <p:ext uri="{BB962C8B-B14F-4D97-AF65-F5344CB8AC3E}">
        <p14:creationId xmlns:p14="http://schemas.microsoft.com/office/powerpoint/2010/main" val="2316482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2FFEA-ED83-4BCA-A7E4-C04DC1EC7BAC}"/>
              </a:ext>
            </a:extLst>
          </p:cNvPr>
          <p:cNvSpPr>
            <a:spLocks noGrp="1"/>
          </p:cNvSpPr>
          <p:nvPr>
            <p:ph type="title"/>
          </p:nvPr>
        </p:nvSpPr>
        <p:spPr/>
        <p:txBody>
          <a:bodyPr/>
          <a:lstStyle/>
          <a:p>
            <a:r>
              <a:rPr lang="en-US" dirty="0"/>
              <a:t>Messaging Impact</a:t>
            </a:r>
          </a:p>
        </p:txBody>
      </p:sp>
      <p:graphicFrame>
        <p:nvGraphicFramePr>
          <p:cNvPr id="5" name="Object 3">
            <a:extLst>
              <a:ext uri="{FF2B5EF4-FFF2-40B4-BE49-F238E27FC236}">
                <a16:creationId xmlns:a16="http://schemas.microsoft.com/office/drawing/2014/main" id="{BF1EBCD9-C8EC-43BC-862B-DDC7C7B11C6C}"/>
              </a:ext>
            </a:extLst>
          </p:cNvPr>
          <p:cNvGraphicFramePr>
            <a:graphicFrameLocks/>
          </p:cNvGraphicFramePr>
          <p:nvPr>
            <p:extLst>
              <p:ext uri="{D42A27DB-BD31-4B8C-83A1-F6EECF244321}">
                <p14:modId xmlns:p14="http://schemas.microsoft.com/office/powerpoint/2010/main" val="2208339874"/>
              </p:ext>
            </p:extLst>
          </p:nvPr>
        </p:nvGraphicFramePr>
        <p:xfrm>
          <a:off x="1664018" y="2513171"/>
          <a:ext cx="5950743" cy="211216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BCBE631D-C89B-43BB-80CC-B376D87C1447}"/>
              </a:ext>
            </a:extLst>
          </p:cNvPr>
          <p:cNvSpPr txBox="1"/>
          <p:nvPr/>
        </p:nvSpPr>
        <p:spPr>
          <a:xfrm>
            <a:off x="2217823" y="4115983"/>
            <a:ext cx="607859" cy="297517"/>
          </a:xfrm>
          <a:prstGeom prst="rect">
            <a:avLst/>
          </a:prstGeom>
          <a:noFill/>
        </p:spPr>
        <p:txBody>
          <a:bodyPr wrap="none" rtlCol="0">
            <a:spAutoFit/>
          </a:bodyPr>
          <a:lstStyle/>
          <a:p>
            <a:pPr algn="ctr">
              <a:lnSpc>
                <a:spcPts val="800"/>
              </a:lnSpc>
            </a:pPr>
            <a:r>
              <a:rPr lang="en-US" sz="800" dirty="0">
                <a:solidFill>
                  <a:schemeClr val="bg1"/>
                </a:solidFill>
                <a:latin typeface="Arial" panose="020B0604020202020204" pitchFamily="34" charset="0"/>
                <a:cs typeface="Arial" panose="020B0604020202020204" pitchFamily="34" charset="0"/>
              </a:rPr>
              <a:t>Definitely</a:t>
            </a:r>
          </a:p>
          <a:p>
            <a:pPr algn="ctr">
              <a:lnSpc>
                <a:spcPts val="800"/>
              </a:lnSpc>
            </a:pPr>
            <a:r>
              <a:rPr lang="en-US" sz="800" dirty="0">
                <a:solidFill>
                  <a:schemeClr val="bg1"/>
                </a:solidFill>
                <a:latin typeface="Arial" panose="020B0604020202020204" pitchFamily="34" charset="0"/>
                <a:cs typeface="Arial" panose="020B0604020202020204" pitchFamily="34" charset="0"/>
              </a:rPr>
              <a:t>5%</a:t>
            </a:r>
          </a:p>
        </p:txBody>
      </p:sp>
      <p:sp>
        <p:nvSpPr>
          <p:cNvPr id="7" name="TextBox 6">
            <a:extLst>
              <a:ext uri="{FF2B5EF4-FFF2-40B4-BE49-F238E27FC236}">
                <a16:creationId xmlns:a16="http://schemas.microsoft.com/office/drawing/2014/main" id="{01064587-63A5-4FEF-80AD-CE41E3904D81}"/>
              </a:ext>
            </a:extLst>
          </p:cNvPr>
          <p:cNvSpPr txBox="1"/>
          <p:nvPr/>
        </p:nvSpPr>
        <p:spPr>
          <a:xfrm>
            <a:off x="2911833" y="3633624"/>
            <a:ext cx="797014" cy="297517"/>
          </a:xfrm>
          <a:prstGeom prst="rect">
            <a:avLst/>
          </a:prstGeom>
          <a:noFill/>
        </p:spPr>
        <p:txBody>
          <a:bodyPr wrap="square" rtlCol="0">
            <a:spAutoFit/>
          </a:bodyPr>
          <a:lstStyle/>
          <a:p>
            <a:pPr algn="ctr">
              <a:lnSpc>
                <a:spcPts val="800"/>
              </a:lnSpc>
            </a:pPr>
            <a:r>
              <a:rPr lang="en-US" sz="800" dirty="0">
                <a:latin typeface="Arial" panose="020B0604020202020204" pitchFamily="34" charset="0"/>
                <a:cs typeface="Arial" panose="020B0604020202020204" pitchFamily="34" charset="0"/>
              </a:rPr>
              <a:t>Definitely Not</a:t>
            </a:r>
          </a:p>
          <a:p>
            <a:pPr algn="ctr">
              <a:lnSpc>
                <a:spcPts val="800"/>
              </a:lnSpc>
            </a:pPr>
            <a:r>
              <a:rPr lang="en-US" sz="800" dirty="0">
                <a:latin typeface="Arial" panose="020B0604020202020204" pitchFamily="34" charset="0"/>
                <a:cs typeface="Arial" panose="020B0604020202020204" pitchFamily="34" charset="0"/>
              </a:rPr>
              <a:t>55%</a:t>
            </a:r>
          </a:p>
        </p:txBody>
      </p:sp>
      <p:sp>
        <p:nvSpPr>
          <p:cNvPr id="8" name="TextBox 7">
            <a:extLst>
              <a:ext uri="{FF2B5EF4-FFF2-40B4-BE49-F238E27FC236}">
                <a16:creationId xmlns:a16="http://schemas.microsoft.com/office/drawing/2014/main" id="{43BAC044-E7E5-48AD-9674-382538EAE02B}"/>
              </a:ext>
            </a:extLst>
          </p:cNvPr>
          <p:cNvSpPr txBox="1"/>
          <p:nvPr/>
        </p:nvSpPr>
        <p:spPr>
          <a:xfrm>
            <a:off x="5013410" y="4139797"/>
            <a:ext cx="607859" cy="297517"/>
          </a:xfrm>
          <a:prstGeom prst="rect">
            <a:avLst/>
          </a:prstGeom>
          <a:noFill/>
        </p:spPr>
        <p:txBody>
          <a:bodyPr wrap="none" rtlCol="0">
            <a:spAutoFit/>
          </a:bodyPr>
          <a:lstStyle/>
          <a:p>
            <a:pPr algn="ctr">
              <a:lnSpc>
                <a:spcPts val="800"/>
              </a:lnSpc>
            </a:pPr>
            <a:r>
              <a:rPr lang="en-US" sz="800" dirty="0">
                <a:solidFill>
                  <a:schemeClr val="bg1"/>
                </a:solidFill>
                <a:latin typeface="Arial" panose="020B0604020202020204" pitchFamily="34" charset="0"/>
                <a:cs typeface="Arial" panose="020B0604020202020204" pitchFamily="34" charset="0"/>
              </a:rPr>
              <a:t>Definitely</a:t>
            </a:r>
          </a:p>
          <a:p>
            <a:pPr algn="ctr">
              <a:lnSpc>
                <a:spcPts val="800"/>
              </a:lnSpc>
            </a:pPr>
            <a:r>
              <a:rPr lang="en-US" sz="800" dirty="0">
                <a:solidFill>
                  <a:schemeClr val="bg1"/>
                </a:solidFill>
                <a:latin typeface="Arial" panose="020B0604020202020204" pitchFamily="34" charset="0"/>
                <a:cs typeface="Arial" panose="020B0604020202020204" pitchFamily="34" charset="0"/>
              </a:rPr>
              <a:t>5%</a:t>
            </a:r>
          </a:p>
        </p:txBody>
      </p:sp>
      <p:sp>
        <p:nvSpPr>
          <p:cNvPr id="9" name="TextBox 8">
            <a:extLst>
              <a:ext uri="{FF2B5EF4-FFF2-40B4-BE49-F238E27FC236}">
                <a16:creationId xmlns:a16="http://schemas.microsoft.com/office/drawing/2014/main" id="{7BE605BB-AE0E-4FCE-A97A-8C16DEF822EF}"/>
              </a:ext>
            </a:extLst>
          </p:cNvPr>
          <p:cNvSpPr txBox="1"/>
          <p:nvPr/>
        </p:nvSpPr>
        <p:spPr>
          <a:xfrm>
            <a:off x="5688164" y="3661784"/>
            <a:ext cx="797014" cy="297517"/>
          </a:xfrm>
          <a:prstGeom prst="rect">
            <a:avLst/>
          </a:prstGeom>
          <a:noFill/>
        </p:spPr>
        <p:txBody>
          <a:bodyPr wrap="square" rtlCol="0">
            <a:spAutoFit/>
          </a:bodyPr>
          <a:lstStyle/>
          <a:p>
            <a:pPr algn="ctr">
              <a:lnSpc>
                <a:spcPts val="800"/>
              </a:lnSpc>
            </a:pPr>
            <a:r>
              <a:rPr lang="en-US" sz="800" dirty="0">
                <a:latin typeface="Arial" panose="020B0604020202020204" pitchFamily="34" charset="0"/>
                <a:cs typeface="Arial" panose="020B0604020202020204" pitchFamily="34" charset="0"/>
              </a:rPr>
              <a:t>Definitely Not</a:t>
            </a:r>
          </a:p>
          <a:p>
            <a:pPr algn="ctr">
              <a:lnSpc>
                <a:spcPts val="800"/>
              </a:lnSpc>
            </a:pPr>
            <a:r>
              <a:rPr lang="en-US" sz="800" dirty="0">
                <a:latin typeface="Arial" panose="020B0604020202020204" pitchFamily="34" charset="0"/>
                <a:cs typeface="Arial" panose="020B0604020202020204" pitchFamily="34" charset="0"/>
              </a:rPr>
              <a:t>53%</a:t>
            </a:r>
          </a:p>
        </p:txBody>
      </p:sp>
      <p:sp>
        <p:nvSpPr>
          <p:cNvPr id="11" name="TextBox 10">
            <a:extLst>
              <a:ext uri="{FF2B5EF4-FFF2-40B4-BE49-F238E27FC236}">
                <a16:creationId xmlns:a16="http://schemas.microsoft.com/office/drawing/2014/main" id="{967FA374-8952-42DB-A6CB-0B02CDC98AAF}"/>
              </a:ext>
            </a:extLst>
          </p:cNvPr>
          <p:cNvSpPr txBox="1"/>
          <p:nvPr/>
        </p:nvSpPr>
        <p:spPr>
          <a:xfrm>
            <a:off x="1854724" y="1478453"/>
            <a:ext cx="5268981" cy="400110"/>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Based on everything you've heard, when it comes to getting the COVID vaccine, which comes closest to your opinion?</a:t>
            </a:r>
          </a:p>
        </p:txBody>
      </p:sp>
      <p:sp>
        <p:nvSpPr>
          <p:cNvPr id="10" name="TextBox 9">
            <a:extLst>
              <a:ext uri="{FF2B5EF4-FFF2-40B4-BE49-F238E27FC236}">
                <a16:creationId xmlns:a16="http://schemas.microsoft.com/office/drawing/2014/main" id="{84A20662-522D-469D-89EB-F6FD3DE343D9}"/>
              </a:ext>
            </a:extLst>
          </p:cNvPr>
          <p:cNvSpPr txBox="1"/>
          <p:nvPr/>
        </p:nvSpPr>
        <p:spPr>
          <a:xfrm>
            <a:off x="3875029" y="2820633"/>
            <a:ext cx="1487726" cy="198452"/>
          </a:xfrm>
          <a:prstGeom prst="rect">
            <a:avLst/>
          </a:prstGeom>
          <a:noFill/>
        </p:spPr>
        <p:txBody>
          <a:bodyPr wrap="square" rtlCol="0">
            <a:spAutoFit/>
          </a:bodyPr>
          <a:lstStyle/>
          <a:p>
            <a:pPr algn="ctr">
              <a:lnSpc>
                <a:spcPts val="800"/>
              </a:lnSpc>
            </a:pPr>
            <a:r>
              <a:rPr lang="en-US" sz="1000" b="1" dirty="0">
                <a:solidFill>
                  <a:schemeClr val="tx2"/>
                </a:solidFill>
                <a:latin typeface="Arial" panose="020B0604020202020204" pitchFamily="34" charset="0"/>
                <a:cs typeface="Arial" panose="020B0604020202020204" pitchFamily="34" charset="0"/>
              </a:rPr>
              <a:t>+10pts</a:t>
            </a:r>
          </a:p>
        </p:txBody>
      </p:sp>
      <p:sp>
        <p:nvSpPr>
          <p:cNvPr id="3" name="Isosceles Triangle 2">
            <a:extLst>
              <a:ext uri="{FF2B5EF4-FFF2-40B4-BE49-F238E27FC236}">
                <a16:creationId xmlns:a16="http://schemas.microsoft.com/office/drawing/2014/main" id="{54583399-117D-4342-A561-0399958AE055}"/>
              </a:ext>
            </a:extLst>
          </p:cNvPr>
          <p:cNvSpPr/>
          <p:nvPr/>
        </p:nvSpPr>
        <p:spPr>
          <a:xfrm>
            <a:off x="4126523" y="2836984"/>
            <a:ext cx="199292" cy="187569"/>
          </a:xfrm>
          <a:prstGeom prst="triangle">
            <a:avLst/>
          </a:prstGeom>
          <a:solidFill>
            <a:schemeClr val="tx2"/>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6787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D3010A9A-C192-4D88-ACCA-239568E81B30}"/>
              </a:ext>
            </a:extLst>
          </p:cNvPr>
          <p:cNvSpPr/>
          <p:nvPr/>
        </p:nvSpPr>
        <p:spPr>
          <a:xfrm>
            <a:off x="386453" y="1850402"/>
            <a:ext cx="3824210" cy="3363153"/>
          </a:xfrm>
          <a:prstGeom prst="rect">
            <a:avLst/>
          </a:prstGeom>
          <a:solidFill>
            <a:srgbClr val="162C5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535EFB2E-5D15-459C-8E4F-1CB286D51C1B}"/>
              </a:ext>
            </a:extLst>
          </p:cNvPr>
          <p:cNvSpPr/>
          <p:nvPr/>
        </p:nvSpPr>
        <p:spPr>
          <a:xfrm>
            <a:off x="311327" y="1731152"/>
            <a:ext cx="3824210" cy="336315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7E6DABFE-8FEC-45F0-BACE-54015B57639D}"/>
              </a:ext>
            </a:extLst>
          </p:cNvPr>
          <p:cNvSpPr>
            <a:spLocks noGrp="1"/>
          </p:cNvSpPr>
          <p:nvPr>
            <p:ph type="title"/>
          </p:nvPr>
        </p:nvSpPr>
        <p:spPr>
          <a:xfrm>
            <a:off x="139000" y="153749"/>
            <a:ext cx="8229600" cy="409545"/>
          </a:xfrm>
        </p:spPr>
        <p:txBody>
          <a:bodyPr/>
          <a:lstStyle/>
          <a:p>
            <a:r>
              <a:rPr lang="en-US" dirty="0"/>
              <a:t>Getting the Vaccine</a:t>
            </a:r>
          </a:p>
        </p:txBody>
      </p:sp>
      <p:pic>
        <p:nvPicPr>
          <p:cNvPr id="20" name="Picture 19" descr="A picture containing graphical user interface&#10;&#10;Description automatically generated">
            <a:extLst>
              <a:ext uri="{FF2B5EF4-FFF2-40B4-BE49-F238E27FC236}">
                <a16:creationId xmlns:a16="http://schemas.microsoft.com/office/drawing/2014/main" id="{81CA52B4-10C9-43DC-A3F3-CB91630C2F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6739" y="1143323"/>
            <a:ext cx="1691978" cy="5077121"/>
          </a:xfrm>
          <a:prstGeom prst="rect">
            <a:avLst/>
          </a:prstGeom>
        </p:spPr>
      </p:pic>
      <p:cxnSp>
        <p:nvCxnSpPr>
          <p:cNvPr id="21" name="Straight Connector 20">
            <a:extLst>
              <a:ext uri="{FF2B5EF4-FFF2-40B4-BE49-F238E27FC236}">
                <a16:creationId xmlns:a16="http://schemas.microsoft.com/office/drawing/2014/main" id="{044F42E5-02A3-41EA-847B-CA4CE44039C9}"/>
              </a:ext>
            </a:extLst>
          </p:cNvPr>
          <p:cNvCxnSpPr>
            <a:cxnSpLocks/>
          </p:cNvCxnSpPr>
          <p:nvPr/>
        </p:nvCxnSpPr>
        <p:spPr>
          <a:xfrm flipH="1">
            <a:off x="5785288" y="4687750"/>
            <a:ext cx="2908887" cy="0"/>
          </a:xfrm>
          <a:prstGeom prst="line">
            <a:avLst/>
          </a:prstGeom>
          <a:ln>
            <a:solidFill>
              <a:schemeClr val="tx2">
                <a:lumMod val="75000"/>
              </a:schemeClr>
            </a:solidFill>
            <a:tailEnd type="oval" w="lg" len="lg"/>
          </a:ln>
          <a:effectLst/>
        </p:spPr>
        <p:style>
          <a:lnRef idx="2">
            <a:schemeClr val="accent1"/>
          </a:lnRef>
          <a:fillRef idx="0">
            <a:schemeClr val="accent1"/>
          </a:fillRef>
          <a:effectRef idx="1">
            <a:schemeClr val="accent1"/>
          </a:effectRef>
          <a:fontRef idx="minor">
            <a:schemeClr val="tx1"/>
          </a:fontRef>
        </p:style>
      </p:cxnSp>
      <p:graphicFrame>
        <p:nvGraphicFramePr>
          <p:cNvPr id="24" name="Object 3">
            <a:extLst>
              <a:ext uri="{FF2B5EF4-FFF2-40B4-BE49-F238E27FC236}">
                <a16:creationId xmlns:a16="http://schemas.microsoft.com/office/drawing/2014/main" id="{DD1AA933-C3D5-4CB9-9AED-FBA7E597DBDE}"/>
              </a:ext>
            </a:extLst>
          </p:cNvPr>
          <p:cNvGraphicFramePr>
            <a:graphicFrameLocks/>
          </p:cNvGraphicFramePr>
          <p:nvPr>
            <p:extLst>
              <p:ext uri="{D42A27DB-BD31-4B8C-83A1-F6EECF244321}">
                <p14:modId xmlns:p14="http://schemas.microsoft.com/office/powerpoint/2010/main" val="1809604446"/>
              </p:ext>
            </p:extLst>
          </p:nvPr>
        </p:nvGraphicFramePr>
        <p:xfrm>
          <a:off x="4704736" y="1260982"/>
          <a:ext cx="1187246" cy="4033684"/>
        </p:xfrm>
        <a:graphic>
          <a:graphicData uri="http://schemas.openxmlformats.org/drawingml/2006/chart">
            <c:chart xmlns:c="http://schemas.openxmlformats.org/drawingml/2006/chart" xmlns:r="http://schemas.openxmlformats.org/officeDocument/2006/relationships" r:id="rId3"/>
          </a:graphicData>
        </a:graphic>
      </p:graphicFrame>
      <p:sp>
        <p:nvSpPr>
          <p:cNvPr id="26" name="TextBox 25">
            <a:extLst>
              <a:ext uri="{FF2B5EF4-FFF2-40B4-BE49-F238E27FC236}">
                <a16:creationId xmlns:a16="http://schemas.microsoft.com/office/drawing/2014/main" id="{E3631330-9A0F-414B-A97B-EC8BB17A1EDD}"/>
              </a:ext>
            </a:extLst>
          </p:cNvPr>
          <p:cNvSpPr txBox="1"/>
          <p:nvPr/>
        </p:nvSpPr>
        <p:spPr>
          <a:xfrm>
            <a:off x="6744305" y="4414854"/>
            <a:ext cx="2333329" cy="261610"/>
          </a:xfrm>
          <a:prstGeom prst="rect">
            <a:avLst/>
          </a:prstGeom>
          <a:noFill/>
        </p:spPr>
        <p:txBody>
          <a:bodyPr wrap="square">
            <a:spAutoFit/>
          </a:bodyPr>
          <a:lstStyle/>
          <a:p>
            <a:pPr algn="ctr"/>
            <a:r>
              <a:rPr lang="en-US" sz="1100" dirty="0">
                <a:latin typeface="Arial" panose="020B0604020202020204" pitchFamily="34" charset="0"/>
                <a:cs typeface="Arial" panose="020B0604020202020204" pitchFamily="34" charset="0"/>
              </a:rPr>
              <a:t>5%  Definitely WILL Get</a:t>
            </a:r>
          </a:p>
        </p:txBody>
      </p:sp>
      <p:cxnSp>
        <p:nvCxnSpPr>
          <p:cNvPr id="27" name="Straight Connector 26">
            <a:extLst>
              <a:ext uri="{FF2B5EF4-FFF2-40B4-BE49-F238E27FC236}">
                <a16:creationId xmlns:a16="http://schemas.microsoft.com/office/drawing/2014/main" id="{59A94946-71F6-45B0-830A-CA42055CAFE2}"/>
              </a:ext>
            </a:extLst>
          </p:cNvPr>
          <p:cNvCxnSpPr>
            <a:cxnSpLocks/>
          </p:cNvCxnSpPr>
          <p:nvPr/>
        </p:nvCxnSpPr>
        <p:spPr>
          <a:xfrm flipH="1">
            <a:off x="5768081" y="4169097"/>
            <a:ext cx="2908887" cy="0"/>
          </a:xfrm>
          <a:prstGeom prst="line">
            <a:avLst/>
          </a:prstGeom>
          <a:ln>
            <a:solidFill>
              <a:schemeClr val="tx2">
                <a:lumMod val="75000"/>
              </a:schemeClr>
            </a:solidFill>
            <a:tailEnd type="oval" w="lg" len="lg"/>
          </a:ln>
          <a:effectLst/>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BCD0ACBF-4CFF-42F1-9507-2323ECD28B1B}"/>
              </a:ext>
            </a:extLst>
          </p:cNvPr>
          <p:cNvSpPr txBox="1"/>
          <p:nvPr/>
        </p:nvSpPr>
        <p:spPr>
          <a:xfrm>
            <a:off x="6727099" y="3940447"/>
            <a:ext cx="2333329" cy="261610"/>
          </a:xfrm>
          <a:prstGeom prst="rect">
            <a:avLst/>
          </a:prstGeom>
          <a:noFill/>
        </p:spPr>
        <p:txBody>
          <a:bodyPr wrap="square">
            <a:spAutoFit/>
          </a:bodyPr>
          <a:lstStyle/>
          <a:p>
            <a:pPr algn="ctr"/>
            <a:r>
              <a:rPr lang="en-US" sz="1100" dirty="0">
                <a:latin typeface="Arial" panose="020B0604020202020204" pitchFamily="34" charset="0"/>
                <a:cs typeface="Arial" panose="020B0604020202020204" pitchFamily="34" charset="0"/>
              </a:rPr>
              <a:t>17%  Probably WILL Get</a:t>
            </a:r>
          </a:p>
        </p:txBody>
      </p:sp>
      <p:cxnSp>
        <p:nvCxnSpPr>
          <p:cNvPr id="29" name="Straight Connector 28">
            <a:extLst>
              <a:ext uri="{FF2B5EF4-FFF2-40B4-BE49-F238E27FC236}">
                <a16:creationId xmlns:a16="http://schemas.microsoft.com/office/drawing/2014/main" id="{06AE351D-2B6C-4CAA-9DC1-318F4DF7AB94}"/>
              </a:ext>
            </a:extLst>
          </p:cNvPr>
          <p:cNvCxnSpPr>
            <a:cxnSpLocks/>
          </p:cNvCxnSpPr>
          <p:nvPr/>
        </p:nvCxnSpPr>
        <p:spPr>
          <a:xfrm flipH="1">
            <a:off x="5745960" y="3490675"/>
            <a:ext cx="2908887" cy="0"/>
          </a:xfrm>
          <a:prstGeom prst="line">
            <a:avLst/>
          </a:prstGeom>
          <a:ln>
            <a:solidFill>
              <a:schemeClr val="tx2">
                <a:lumMod val="75000"/>
              </a:schemeClr>
            </a:solidFill>
            <a:tailEnd type="oval" w="lg" len="lg"/>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C1B65CE0-F2DF-400A-BB18-4085D1E22303}"/>
              </a:ext>
            </a:extLst>
          </p:cNvPr>
          <p:cNvSpPr txBox="1"/>
          <p:nvPr/>
        </p:nvSpPr>
        <p:spPr>
          <a:xfrm>
            <a:off x="6564869" y="3239902"/>
            <a:ext cx="2343159" cy="261610"/>
          </a:xfrm>
          <a:prstGeom prst="rect">
            <a:avLst/>
          </a:prstGeom>
          <a:noFill/>
        </p:spPr>
        <p:txBody>
          <a:bodyPr wrap="square">
            <a:spAutoFit/>
          </a:bodyPr>
          <a:lstStyle/>
          <a:p>
            <a:pPr algn="ctr"/>
            <a:r>
              <a:rPr lang="en-US" sz="1100" dirty="0">
                <a:latin typeface="Arial" panose="020B0604020202020204" pitchFamily="34" charset="0"/>
                <a:cs typeface="Arial" panose="020B0604020202020204" pitchFamily="34" charset="0"/>
              </a:rPr>
              <a:t>19%  Probably Will NOT Get</a:t>
            </a:r>
          </a:p>
        </p:txBody>
      </p:sp>
      <p:cxnSp>
        <p:nvCxnSpPr>
          <p:cNvPr id="31" name="Straight Connector 30">
            <a:extLst>
              <a:ext uri="{FF2B5EF4-FFF2-40B4-BE49-F238E27FC236}">
                <a16:creationId xmlns:a16="http://schemas.microsoft.com/office/drawing/2014/main" id="{8FCBC8AC-8258-46EF-9367-5A5B3A6D2CD9}"/>
              </a:ext>
            </a:extLst>
          </p:cNvPr>
          <p:cNvCxnSpPr>
            <a:cxnSpLocks/>
          </p:cNvCxnSpPr>
          <p:nvPr/>
        </p:nvCxnSpPr>
        <p:spPr>
          <a:xfrm flipH="1">
            <a:off x="5743502" y="2861410"/>
            <a:ext cx="2908887" cy="0"/>
          </a:xfrm>
          <a:prstGeom prst="line">
            <a:avLst/>
          </a:prstGeom>
          <a:ln>
            <a:solidFill>
              <a:schemeClr val="tx2">
                <a:lumMod val="75000"/>
              </a:schemeClr>
            </a:solidFill>
            <a:tailEnd type="oval" w="lg" len="lg"/>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A00C2710-7D17-4957-B53F-A114CD16A412}"/>
              </a:ext>
            </a:extLst>
          </p:cNvPr>
          <p:cNvSpPr txBox="1"/>
          <p:nvPr/>
        </p:nvSpPr>
        <p:spPr>
          <a:xfrm>
            <a:off x="6569787" y="2573765"/>
            <a:ext cx="2343159" cy="261610"/>
          </a:xfrm>
          <a:prstGeom prst="rect">
            <a:avLst/>
          </a:prstGeom>
          <a:noFill/>
        </p:spPr>
        <p:txBody>
          <a:bodyPr wrap="square">
            <a:spAutoFit/>
          </a:bodyPr>
          <a:lstStyle/>
          <a:p>
            <a:pPr algn="ctr"/>
            <a:r>
              <a:rPr lang="en-US" sz="1100" dirty="0">
                <a:latin typeface="Arial" panose="020B0604020202020204" pitchFamily="34" charset="0"/>
                <a:cs typeface="Arial" panose="020B0604020202020204" pitchFamily="34" charset="0"/>
              </a:rPr>
              <a:t>55%  Definitely Will NOT Get</a:t>
            </a:r>
          </a:p>
        </p:txBody>
      </p:sp>
      <p:sp>
        <p:nvSpPr>
          <p:cNvPr id="37" name="TextBox 36">
            <a:extLst>
              <a:ext uri="{FF2B5EF4-FFF2-40B4-BE49-F238E27FC236}">
                <a16:creationId xmlns:a16="http://schemas.microsoft.com/office/drawing/2014/main" id="{D2AAFF03-7173-4386-A580-26C190529DBA}"/>
              </a:ext>
            </a:extLst>
          </p:cNvPr>
          <p:cNvSpPr txBox="1"/>
          <p:nvPr/>
        </p:nvSpPr>
        <p:spPr>
          <a:xfrm>
            <a:off x="1816552" y="2800119"/>
            <a:ext cx="1848326" cy="492443"/>
          </a:xfrm>
          <a:prstGeom prst="rect">
            <a:avLst/>
          </a:prstGeom>
          <a:noFill/>
        </p:spPr>
        <p:txBody>
          <a:bodyPr wrap="none" rtlCol="0">
            <a:spAutoFit/>
          </a:bodyPr>
          <a:lstStyle/>
          <a:p>
            <a:r>
              <a:rPr lang="en-US" sz="1400" b="1" dirty="0">
                <a:latin typeface="Arial" panose="020B0604020202020204" pitchFamily="34" charset="0"/>
                <a:cs typeface="Arial" panose="020B0604020202020204" pitchFamily="34" charset="0"/>
              </a:rPr>
              <a:t>Persuadable Adults</a:t>
            </a:r>
          </a:p>
          <a:p>
            <a:r>
              <a:rPr lang="en-US" sz="1200" dirty="0">
                <a:latin typeface="Arial" panose="020B0604020202020204" pitchFamily="34" charset="0"/>
                <a:cs typeface="Arial" panose="020B0604020202020204" pitchFamily="34" charset="0"/>
              </a:rPr>
              <a:t>(Probably Will Not)</a:t>
            </a:r>
          </a:p>
        </p:txBody>
      </p:sp>
      <p:sp>
        <p:nvSpPr>
          <p:cNvPr id="38" name="TextBox 37">
            <a:extLst>
              <a:ext uri="{FF2B5EF4-FFF2-40B4-BE49-F238E27FC236}">
                <a16:creationId xmlns:a16="http://schemas.microsoft.com/office/drawing/2014/main" id="{52953737-DC83-40C6-B183-FBCBC9E64912}"/>
              </a:ext>
            </a:extLst>
          </p:cNvPr>
          <p:cNvSpPr txBox="1"/>
          <p:nvPr/>
        </p:nvSpPr>
        <p:spPr>
          <a:xfrm>
            <a:off x="474046" y="2741442"/>
            <a:ext cx="1599164" cy="584775"/>
          </a:xfrm>
          <a:prstGeom prst="rect">
            <a:avLst/>
          </a:prstGeom>
          <a:noFill/>
        </p:spPr>
        <p:txBody>
          <a:bodyPr wrap="square">
            <a:spAutoFit/>
          </a:bodyPr>
          <a:lstStyle/>
          <a:p>
            <a:pPr marL="346075" indent="-346075">
              <a:buFont typeface="Arial" panose="020B0604020202020204" pitchFamily="34" charset="0"/>
              <a:buChar char="•"/>
            </a:pPr>
            <a:r>
              <a:rPr lang="en-US" sz="3200" dirty="0">
                <a:latin typeface="Arial" panose="020B0604020202020204" pitchFamily="34" charset="0"/>
                <a:cs typeface="Arial" panose="020B0604020202020204" pitchFamily="34" charset="0"/>
              </a:rPr>
              <a:t>19% </a:t>
            </a:r>
          </a:p>
        </p:txBody>
      </p:sp>
      <p:sp>
        <p:nvSpPr>
          <p:cNvPr id="42" name="Title 1">
            <a:extLst>
              <a:ext uri="{FF2B5EF4-FFF2-40B4-BE49-F238E27FC236}">
                <a16:creationId xmlns:a16="http://schemas.microsoft.com/office/drawing/2014/main" id="{6001C758-F365-41C2-9F10-C31732ADEC6B}"/>
              </a:ext>
            </a:extLst>
          </p:cNvPr>
          <p:cNvSpPr txBox="1">
            <a:spLocks/>
          </p:cNvSpPr>
          <p:nvPr/>
        </p:nvSpPr>
        <p:spPr>
          <a:xfrm>
            <a:off x="1195172" y="2157935"/>
            <a:ext cx="2134709" cy="40954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1600" b="1" kern="1200">
                <a:solidFill>
                  <a:schemeClr val="tx2"/>
                </a:solidFill>
                <a:latin typeface="Arial" panose="020B0604020202020204" pitchFamily="34" charset="0"/>
                <a:ea typeface="+mj-ea"/>
                <a:cs typeface="Arial" panose="020B0604020202020204" pitchFamily="34" charset="0"/>
              </a:defRPr>
            </a:lvl1pPr>
          </a:lstStyle>
          <a:p>
            <a:pPr algn="ctr"/>
            <a:r>
              <a:rPr lang="en-US" dirty="0"/>
              <a:t>Target Audiences</a:t>
            </a:r>
          </a:p>
        </p:txBody>
      </p:sp>
      <p:cxnSp>
        <p:nvCxnSpPr>
          <p:cNvPr id="44" name="Straight Connector 43">
            <a:extLst>
              <a:ext uri="{FF2B5EF4-FFF2-40B4-BE49-F238E27FC236}">
                <a16:creationId xmlns:a16="http://schemas.microsoft.com/office/drawing/2014/main" id="{7F652A4A-B96E-4B85-80B4-F8155694E2E9}"/>
              </a:ext>
            </a:extLst>
          </p:cNvPr>
          <p:cNvCxnSpPr>
            <a:cxnSpLocks/>
          </p:cNvCxnSpPr>
          <p:nvPr/>
        </p:nvCxnSpPr>
        <p:spPr>
          <a:xfrm>
            <a:off x="5302045" y="2566219"/>
            <a:ext cx="3760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C165C205-6A6E-4E01-B686-DD890552DBEC}"/>
              </a:ext>
            </a:extLst>
          </p:cNvPr>
          <p:cNvCxnSpPr>
            <a:cxnSpLocks/>
          </p:cNvCxnSpPr>
          <p:nvPr/>
        </p:nvCxnSpPr>
        <p:spPr>
          <a:xfrm>
            <a:off x="5343833" y="2733366"/>
            <a:ext cx="3760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B2BC7ACC-5F5D-42B6-98EA-BD83F40BB033}"/>
              </a:ext>
            </a:extLst>
          </p:cNvPr>
          <p:cNvCxnSpPr>
            <a:cxnSpLocks/>
          </p:cNvCxnSpPr>
          <p:nvPr/>
        </p:nvCxnSpPr>
        <p:spPr>
          <a:xfrm>
            <a:off x="5334001" y="2893142"/>
            <a:ext cx="3760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C97481AD-EAC3-465C-9902-4516AF32ADCF}"/>
              </a:ext>
            </a:extLst>
          </p:cNvPr>
          <p:cNvCxnSpPr>
            <a:cxnSpLocks/>
          </p:cNvCxnSpPr>
          <p:nvPr/>
        </p:nvCxnSpPr>
        <p:spPr>
          <a:xfrm>
            <a:off x="5213555" y="3483074"/>
            <a:ext cx="47440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376E9A37-FD31-4210-AA2C-894D752D1111}"/>
              </a:ext>
            </a:extLst>
          </p:cNvPr>
          <p:cNvCxnSpPr>
            <a:cxnSpLocks/>
          </p:cNvCxnSpPr>
          <p:nvPr/>
        </p:nvCxnSpPr>
        <p:spPr>
          <a:xfrm>
            <a:off x="5233219" y="4151668"/>
            <a:ext cx="47440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2FCAA326-ACF4-474A-91EE-AEBDADE2DEA3}"/>
              </a:ext>
            </a:extLst>
          </p:cNvPr>
          <p:cNvCxnSpPr>
            <a:cxnSpLocks/>
          </p:cNvCxnSpPr>
          <p:nvPr/>
        </p:nvCxnSpPr>
        <p:spPr>
          <a:xfrm>
            <a:off x="5181600" y="4617471"/>
            <a:ext cx="47440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9A1AD0EA-06BD-4953-B996-BE96990AD7B2}"/>
              </a:ext>
            </a:extLst>
          </p:cNvPr>
          <p:cNvCxnSpPr>
            <a:cxnSpLocks/>
          </p:cNvCxnSpPr>
          <p:nvPr/>
        </p:nvCxnSpPr>
        <p:spPr>
          <a:xfrm>
            <a:off x="5272550" y="4476134"/>
            <a:ext cx="3760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5EA0EDF8-F4CC-40B5-8797-E3F3A19AF7A5}"/>
              </a:ext>
            </a:extLst>
          </p:cNvPr>
          <p:cNvCxnSpPr>
            <a:cxnSpLocks/>
          </p:cNvCxnSpPr>
          <p:nvPr/>
        </p:nvCxnSpPr>
        <p:spPr>
          <a:xfrm>
            <a:off x="5277466" y="4311443"/>
            <a:ext cx="3760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925EBFFE-E0BB-46B7-8B9E-2E125621FBC4}"/>
              </a:ext>
            </a:extLst>
          </p:cNvPr>
          <p:cNvCxnSpPr>
            <a:cxnSpLocks/>
          </p:cNvCxnSpPr>
          <p:nvPr/>
        </p:nvCxnSpPr>
        <p:spPr>
          <a:xfrm>
            <a:off x="5358583" y="3883741"/>
            <a:ext cx="3760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651B329D-75F9-4CBC-A551-420948BF41B3}"/>
              </a:ext>
            </a:extLst>
          </p:cNvPr>
          <p:cNvCxnSpPr>
            <a:cxnSpLocks/>
          </p:cNvCxnSpPr>
          <p:nvPr/>
        </p:nvCxnSpPr>
        <p:spPr>
          <a:xfrm>
            <a:off x="5363499" y="3719050"/>
            <a:ext cx="3760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EE451E1E-07EF-46A1-B120-DDED469C89EC}"/>
              </a:ext>
            </a:extLst>
          </p:cNvPr>
          <p:cNvCxnSpPr>
            <a:cxnSpLocks/>
          </p:cNvCxnSpPr>
          <p:nvPr/>
        </p:nvCxnSpPr>
        <p:spPr>
          <a:xfrm>
            <a:off x="5214495" y="3013586"/>
            <a:ext cx="457200"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9E5C72D1-CF17-4DE2-89D8-4F9C1F3E3F3E}"/>
              </a:ext>
            </a:extLst>
          </p:cNvPr>
          <p:cNvCxnSpPr>
            <a:cxnSpLocks/>
          </p:cNvCxnSpPr>
          <p:nvPr/>
        </p:nvCxnSpPr>
        <p:spPr>
          <a:xfrm>
            <a:off x="5348749" y="3180733"/>
            <a:ext cx="3760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F9E844C8-8906-43D0-B18D-3C69EF7ADAE1}"/>
              </a:ext>
            </a:extLst>
          </p:cNvPr>
          <p:cNvCxnSpPr>
            <a:cxnSpLocks/>
          </p:cNvCxnSpPr>
          <p:nvPr/>
        </p:nvCxnSpPr>
        <p:spPr>
          <a:xfrm>
            <a:off x="5338917" y="3340509"/>
            <a:ext cx="37608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2" name="Arrow: Chevron 61">
            <a:extLst>
              <a:ext uri="{FF2B5EF4-FFF2-40B4-BE49-F238E27FC236}">
                <a16:creationId xmlns:a16="http://schemas.microsoft.com/office/drawing/2014/main" id="{F5F817CA-F149-444A-9A60-C23D454FD646}"/>
              </a:ext>
            </a:extLst>
          </p:cNvPr>
          <p:cNvSpPr/>
          <p:nvPr/>
        </p:nvSpPr>
        <p:spPr>
          <a:xfrm>
            <a:off x="1012896" y="2305466"/>
            <a:ext cx="235670" cy="160255"/>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3" name="Arrow: Chevron 62">
            <a:extLst>
              <a:ext uri="{FF2B5EF4-FFF2-40B4-BE49-F238E27FC236}">
                <a16:creationId xmlns:a16="http://schemas.microsoft.com/office/drawing/2014/main" id="{53C4EF70-4271-4142-A023-C3769030BA8A}"/>
              </a:ext>
            </a:extLst>
          </p:cNvPr>
          <p:cNvSpPr/>
          <p:nvPr/>
        </p:nvSpPr>
        <p:spPr>
          <a:xfrm>
            <a:off x="832010" y="2305466"/>
            <a:ext cx="235670" cy="160255"/>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4" name="Arrow: Chevron 63">
            <a:extLst>
              <a:ext uri="{FF2B5EF4-FFF2-40B4-BE49-F238E27FC236}">
                <a16:creationId xmlns:a16="http://schemas.microsoft.com/office/drawing/2014/main" id="{A1F827A1-CC59-4A28-8165-2B0A0B020CF0}"/>
              </a:ext>
            </a:extLst>
          </p:cNvPr>
          <p:cNvSpPr/>
          <p:nvPr/>
        </p:nvSpPr>
        <p:spPr>
          <a:xfrm rot="10800000">
            <a:off x="3414223" y="2293109"/>
            <a:ext cx="235670" cy="160255"/>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5" name="Arrow: Chevron 64">
            <a:extLst>
              <a:ext uri="{FF2B5EF4-FFF2-40B4-BE49-F238E27FC236}">
                <a16:creationId xmlns:a16="http://schemas.microsoft.com/office/drawing/2014/main" id="{0FF27BFD-DC72-4893-A14B-3D56DC2875A5}"/>
              </a:ext>
            </a:extLst>
          </p:cNvPr>
          <p:cNvSpPr/>
          <p:nvPr/>
        </p:nvSpPr>
        <p:spPr>
          <a:xfrm rot="10800000">
            <a:off x="3233337" y="2293109"/>
            <a:ext cx="235670" cy="160255"/>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6" name="TextBox 65">
            <a:extLst>
              <a:ext uri="{FF2B5EF4-FFF2-40B4-BE49-F238E27FC236}">
                <a16:creationId xmlns:a16="http://schemas.microsoft.com/office/drawing/2014/main" id="{24BEEDDA-7965-49B9-B221-5B60A293B964}"/>
              </a:ext>
            </a:extLst>
          </p:cNvPr>
          <p:cNvSpPr txBox="1"/>
          <p:nvPr/>
        </p:nvSpPr>
        <p:spPr>
          <a:xfrm>
            <a:off x="5893372" y="1883543"/>
            <a:ext cx="3011730" cy="400110"/>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When it comes to getting the COVID vaccine, which best describes your plans?</a:t>
            </a:r>
          </a:p>
        </p:txBody>
      </p:sp>
      <p:sp>
        <p:nvSpPr>
          <p:cNvPr id="41" name="TextBox 40">
            <a:extLst>
              <a:ext uri="{FF2B5EF4-FFF2-40B4-BE49-F238E27FC236}">
                <a16:creationId xmlns:a16="http://schemas.microsoft.com/office/drawing/2014/main" id="{E5483BB1-F23A-49EF-BB68-B2121A658E3E}"/>
              </a:ext>
            </a:extLst>
          </p:cNvPr>
          <p:cNvSpPr txBox="1"/>
          <p:nvPr/>
        </p:nvSpPr>
        <p:spPr>
          <a:xfrm>
            <a:off x="1839602" y="3719967"/>
            <a:ext cx="2034531" cy="492443"/>
          </a:xfrm>
          <a:prstGeom prst="rect">
            <a:avLst/>
          </a:prstGeom>
          <a:noFill/>
        </p:spPr>
        <p:txBody>
          <a:bodyPr wrap="none" rtlCol="0">
            <a:spAutoFit/>
          </a:bodyPr>
          <a:lstStyle/>
          <a:p>
            <a:r>
              <a:rPr lang="en-US" sz="1400" b="1" dirty="0">
                <a:latin typeface="Arial" panose="020B0604020202020204" pitchFamily="34" charset="0"/>
                <a:cs typeface="Arial" panose="020B0604020202020204" pitchFamily="34" charset="0"/>
              </a:rPr>
              <a:t>Likely Adults</a:t>
            </a:r>
          </a:p>
          <a:p>
            <a:r>
              <a:rPr lang="en-US" sz="1200" dirty="0">
                <a:latin typeface="Arial" panose="020B0604020202020204" pitchFamily="34" charset="0"/>
                <a:cs typeface="Arial" panose="020B0604020202020204" pitchFamily="34" charset="0"/>
              </a:rPr>
              <a:t>(Definitely or Probably Will)</a:t>
            </a:r>
          </a:p>
        </p:txBody>
      </p:sp>
      <p:sp>
        <p:nvSpPr>
          <p:cNvPr id="43" name="TextBox 42">
            <a:extLst>
              <a:ext uri="{FF2B5EF4-FFF2-40B4-BE49-F238E27FC236}">
                <a16:creationId xmlns:a16="http://schemas.microsoft.com/office/drawing/2014/main" id="{CF32DD5F-3D64-46AC-B652-5DCB3C4E059D}"/>
              </a:ext>
            </a:extLst>
          </p:cNvPr>
          <p:cNvSpPr txBox="1"/>
          <p:nvPr/>
        </p:nvSpPr>
        <p:spPr>
          <a:xfrm>
            <a:off x="474046" y="3670826"/>
            <a:ext cx="1560699" cy="584775"/>
          </a:xfrm>
          <a:prstGeom prst="rect">
            <a:avLst/>
          </a:prstGeom>
          <a:noFill/>
        </p:spPr>
        <p:txBody>
          <a:bodyPr wrap="square">
            <a:spAutoFit/>
          </a:bodyPr>
          <a:lstStyle/>
          <a:p>
            <a:pPr marL="346075" indent="-346075">
              <a:buFont typeface="Arial" panose="020B0604020202020204" pitchFamily="34" charset="0"/>
              <a:buChar char="•"/>
            </a:pPr>
            <a:r>
              <a:rPr lang="en-US" sz="3200" dirty="0">
                <a:latin typeface="Arial" panose="020B0604020202020204" pitchFamily="34" charset="0"/>
                <a:cs typeface="Arial" panose="020B0604020202020204" pitchFamily="34" charset="0"/>
              </a:rPr>
              <a:t>22% </a:t>
            </a:r>
          </a:p>
        </p:txBody>
      </p:sp>
    </p:spTree>
    <p:extLst>
      <p:ext uri="{BB962C8B-B14F-4D97-AF65-F5344CB8AC3E}">
        <p14:creationId xmlns:p14="http://schemas.microsoft.com/office/powerpoint/2010/main" val="1308579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A01A510-9F5C-47DD-9ACE-5511338E8403}"/>
              </a:ext>
            </a:extLst>
          </p:cNvPr>
          <p:cNvSpPr/>
          <p:nvPr/>
        </p:nvSpPr>
        <p:spPr>
          <a:xfrm>
            <a:off x="4934033" y="1383875"/>
            <a:ext cx="4005491" cy="2568693"/>
          </a:xfrm>
          <a:prstGeom prst="rect">
            <a:avLst/>
          </a:prstGeom>
          <a:solidFill>
            <a:srgbClr val="1737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E304A50-EA2C-40A9-8B6B-6871E45BD037}"/>
              </a:ext>
            </a:extLst>
          </p:cNvPr>
          <p:cNvSpPr/>
          <p:nvPr/>
        </p:nvSpPr>
        <p:spPr>
          <a:xfrm>
            <a:off x="4848872" y="1291989"/>
            <a:ext cx="4005491" cy="256869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B0FA228-550B-4765-982B-A528A22E7EA6}"/>
              </a:ext>
            </a:extLst>
          </p:cNvPr>
          <p:cNvSpPr/>
          <p:nvPr/>
        </p:nvSpPr>
        <p:spPr>
          <a:xfrm>
            <a:off x="357551" y="1379392"/>
            <a:ext cx="4005491" cy="2568693"/>
          </a:xfrm>
          <a:prstGeom prst="rect">
            <a:avLst/>
          </a:prstGeom>
          <a:solidFill>
            <a:srgbClr val="1737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F47AB63-811E-45F8-9C9C-792EEA5B0B90}"/>
              </a:ext>
            </a:extLst>
          </p:cNvPr>
          <p:cNvSpPr/>
          <p:nvPr/>
        </p:nvSpPr>
        <p:spPr>
          <a:xfrm>
            <a:off x="272390" y="1287506"/>
            <a:ext cx="4005491" cy="256869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AD5AC2-E714-4038-AE9B-F37F1D7AEA18}"/>
              </a:ext>
            </a:extLst>
          </p:cNvPr>
          <p:cNvSpPr>
            <a:spLocks noGrp="1"/>
          </p:cNvSpPr>
          <p:nvPr>
            <p:ph type="title"/>
          </p:nvPr>
        </p:nvSpPr>
        <p:spPr/>
        <p:txBody>
          <a:bodyPr/>
          <a:lstStyle/>
          <a:p>
            <a:r>
              <a:rPr lang="en-US" dirty="0"/>
              <a:t>Factors in Vaccination Status</a:t>
            </a:r>
          </a:p>
        </p:txBody>
      </p:sp>
      <p:graphicFrame>
        <p:nvGraphicFramePr>
          <p:cNvPr id="3" name="Table 2">
            <a:extLst>
              <a:ext uri="{FF2B5EF4-FFF2-40B4-BE49-F238E27FC236}">
                <a16:creationId xmlns:a16="http://schemas.microsoft.com/office/drawing/2014/main" id="{C59064AD-2799-4BE0-98B0-51E056AA1C30}"/>
              </a:ext>
            </a:extLst>
          </p:cNvPr>
          <p:cNvGraphicFramePr>
            <a:graphicFrameLocks noGrp="1"/>
          </p:cNvGraphicFramePr>
          <p:nvPr>
            <p:extLst>
              <p:ext uri="{D42A27DB-BD31-4B8C-83A1-F6EECF244321}">
                <p14:modId xmlns:p14="http://schemas.microsoft.com/office/powerpoint/2010/main" val="4154419970"/>
              </p:ext>
            </p:extLst>
          </p:nvPr>
        </p:nvGraphicFramePr>
        <p:xfrm>
          <a:off x="342709" y="1366774"/>
          <a:ext cx="3894014" cy="2182184"/>
        </p:xfrm>
        <a:graphic>
          <a:graphicData uri="http://schemas.openxmlformats.org/drawingml/2006/table">
            <a:tbl>
              <a:tblPr>
                <a:tableStyleId>{5C22544A-7EE6-4342-B048-85BDC9FD1C3A}</a:tableStyleId>
              </a:tblPr>
              <a:tblGrid>
                <a:gridCol w="1974559">
                  <a:extLst>
                    <a:ext uri="{9D8B030D-6E8A-4147-A177-3AD203B41FA5}">
                      <a16:colId xmlns:a16="http://schemas.microsoft.com/office/drawing/2014/main" val="3460766807"/>
                    </a:ext>
                  </a:extLst>
                </a:gridCol>
                <a:gridCol w="452570">
                  <a:extLst>
                    <a:ext uri="{9D8B030D-6E8A-4147-A177-3AD203B41FA5}">
                      <a16:colId xmlns:a16="http://schemas.microsoft.com/office/drawing/2014/main" val="178452221"/>
                    </a:ext>
                  </a:extLst>
                </a:gridCol>
                <a:gridCol w="418839">
                  <a:extLst>
                    <a:ext uri="{9D8B030D-6E8A-4147-A177-3AD203B41FA5}">
                      <a16:colId xmlns:a16="http://schemas.microsoft.com/office/drawing/2014/main" val="133133462"/>
                    </a:ext>
                  </a:extLst>
                </a:gridCol>
                <a:gridCol w="603250">
                  <a:extLst>
                    <a:ext uri="{9D8B030D-6E8A-4147-A177-3AD203B41FA5}">
                      <a16:colId xmlns:a16="http://schemas.microsoft.com/office/drawing/2014/main" val="1033937393"/>
                    </a:ext>
                  </a:extLst>
                </a:gridCol>
                <a:gridCol w="444796">
                  <a:extLst>
                    <a:ext uri="{9D8B030D-6E8A-4147-A177-3AD203B41FA5}">
                      <a16:colId xmlns:a16="http://schemas.microsoft.com/office/drawing/2014/main" val="113478872"/>
                    </a:ext>
                  </a:extLst>
                </a:gridCol>
              </a:tblGrid>
              <a:tr h="362966">
                <a:tc>
                  <a:txBody>
                    <a:bodyPr/>
                    <a:lstStyle/>
                    <a:p>
                      <a:pPr algn="l" fontAlgn="ct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Overall</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Likely</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Persuadable</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Won’t Get</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25156783"/>
                  </a:ext>
                </a:extLst>
              </a:tr>
              <a:tr h="351843">
                <a:tc>
                  <a:txBody>
                    <a:bodyPr/>
                    <a:lstStyle/>
                    <a:p>
                      <a:pPr marL="171450" indent="-171450" algn="l" fontAlgn="ctr">
                        <a:buFont typeface="Arial" panose="020B0604020202020204" pitchFamily="34" charset="0"/>
                        <a:buChar char="•"/>
                      </a:pPr>
                      <a:r>
                        <a:rPr lang="en-US" sz="900" u="none" strike="noStrike" dirty="0">
                          <a:effectLst/>
                          <a:latin typeface="Arial" panose="020B0604020202020204" pitchFamily="34" charset="0"/>
                          <a:cs typeface="Arial" panose="020B0604020202020204" pitchFamily="34" charset="0"/>
                        </a:rPr>
                        <a:t>I don't trust the science behind it</a:t>
                      </a: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900" b="0" i="0" u="none" strike="noStrike" dirty="0">
                          <a:solidFill>
                            <a:srgbClr val="000000"/>
                          </a:solidFill>
                          <a:effectLst/>
                          <a:latin typeface="Arial" panose="020B0604020202020204" pitchFamily="34" charset="0"/>
                        </a:rPr>
                        <a:t>34%</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900" b="0" i="0" u="none" strike="noStrike" dirty="0">
                          <a:solidFill>
                            <a:srgbClr val="000000"/>
                          </a:solidFill>
                          <a:effectLst/>
                          <a:latin typeface="Arial" panose="020B0604020202020204" pitchFamily="34" charset="0"/>
                        </a:rPr>
                        <a:t>8</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900" b="0" i="0" u="none" strike="noStrike" dirty="0">
                          <a:solidFill>
                            <a:srgbClr val="000000"/>
                          </a:solidFill>
                          <a:effectLst/>
                          <a:latin typeface="Arial" panose="020B0604020202020204" pitchFamily="34" charset="0"/>
                        </a:rPr>
                        <a:t>16</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900" b="0" i="0" u="none" strike="noStrike" dirty="0">
                          <a:solidFill>
                            <a:srgbClr val="000000"/>
                          </a:solidFill>
                          <a:effectLst/>
                          <a:latin typeface="Arial" panose="020B0604020202020204" pitchFamily="34" charset="0"/>
                        </a:rPr>
                        <a:t>52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33178731"/>
                  </a:ext>
                </a:extLst>
              </a:tr>
              <a:tr h="351843">
                <a:tc>
                  <a:txBody>
                    <a:bodyPr/>
                    <a:lstStyle/>
                    <a:p>
                      <a:pPr marL="171450" indent="-171450" algn="l" fontAlgn="ctr">
                        <a:buFont typeface="Arial" panose="020B0604020202020204" pitchFamily="34" charset="0"/>
                        <a:buChar char="•"/>
                      </a:pPr>
                      <a:r>
                        <a:rPr lang="en-US" sz="900" u="none" strike="noStrike" dirty="0">
                          <a:effectLst/>
                          <a:latin typeface="Arial" panose="020B0604020202020204" pitchFamily="34" charset="0"/>
                          <a:cs typeface="Arial" panose="020B0604020202020204" pitchFamily="34" charset="0"/>
                        </a:rPr>
                        <a:t>I want to wait and see how things go</a:t>
                      </a: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900" b="0" i="0" u="none" strike="noStrike">
                          <a:solidFill>
                            <a:srgbClr val="000000"/>
                          </a:solidFill>
                          <a:effectLst/>
                          <a:latin typeface="Arial" panose="020B0604020202020204" pitchFamily="34" charset="0"/>
                        </a:rPr>
                        <a:t>29%</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900" b="0" i="0" u="none" strike="noStrike" dirty="0">
                          <a:solidFill>
                            <a:srgbClr val="000000"/>
                          </a:solidFill>
                          <a:effectLst/>
                          <a:latin typeface="Arial" panose="020B0604020202020204" pitchFamily="34" charset="0"/>
                        </a:rPr>
                        <a:t>52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48</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900" b="0" i="0" u="none" strike="noStrike" dirty="0">
                          <a:solidFill>
                            <a:srgbClr val="000000"/>
                          </a:solidFill>
                          <a:effectLst/>
                          <a:latin typeface="Arial" panose="020B0604020202020204" pitchFamily="34" charset="0"/>
                        </a:rPr>
                        <a:t>14</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33142039"/>
                  </a:ext>
                </a:extLst>
              </a:tr>
              <a:tr h="351843">
                <a:tc>
                  <a:txBody>
                    <a:bodyPr/>
                    <a:lstStyle/>
                    <a:p>
                      <a:pPr marL="171450" indent="-171450" algn="l" fontAlgn="ctr">
                        <a:buFont typeface="Arial" panose="020B0604020202020204" pitchFamily="34" charset="0"/>
                        <a:buChar char="•"/>
                      </a:pPr>
                      <a:r>
                        <a:rPr lang="en-US" sz="900" u="none" strike="noStrike" dirty="0">
                          <a:effectLst/>
                          <a:latin typeface="Arial" panose="020B0604020202020204" pitchFamily="34" charset="0"/>
                          <a:cs typeface="Arial" panose="020B0604020202020204" pitchFamily="34" charset="0"/>
                        </a:rPr>
                        <a:t>I just don't think COVID is that bad</a:t>
                      </a: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900" b="0" i="0" u="none" strike="noStrike">
                          <a:solidFill>
                            <a:srgbClr val="000000"/>
                          </a:solidFill>
                          <a:effectLst/>
                          <a:latin typeface="Arial" panose="020B0604020202020204" pitchFamily="34" charset="0"/>
                        </a:rPr>
                        <a:t>19%</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900" b="0" i="0" u="none" strike="noStrike" dirty="0">
                          <a:solidFill>
                            <a:srgbClr val="000000"/>
                          </a:solidFill>
                          <a:effectLst/>
                          <a:latin typeface="Arial" panose="020B0604020202020204" pitchFamily="34" charset="0"/>
                        </a:rPr>
                        <a:t>11</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900" b="0" i="0" u="none" strike="noStrike" dirty="0">
                          <a:solidFill>
                            <a:srgbClr val="000000"/>
                          </a:solidFill>
                          <a:effectLst/>
                          <a:latin typeface="Arial" panose="020B0604020202020204" pitchFamily="34" charset="0"/>
                        </a:rPr>
                        <a:t>16</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900" b="0" i="0" u="none" strike="noStrike" dirty="0">
                          <a:solidFill>
                            <a:srgbClr val="000000"/>
                          </a:solidFill>
                          <a:effectLst/>
                          <a:latin typeface="Arial" panose="020B0604020202020204" pitchFamily="34" charset="0"/>
                        </a:rPr>
                        <a:t>22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037037"/>
                  </a:ext>
                </a:extLst>
              </a:tr>
              <a:tr h="411846">
                <a:tc>
                  <a:txBody>
                    <a:bodyPr/>
                    <a:lstStyle/>
                    <a:p>
                      <a:pPr marL="171450" indent="-171450" algn="l" fontAlgn="ctr">
                        <a:buFont typeface="Arial" panose="020B0604020202020204" pitchFamily="34" charset="0"/>
                        <a:buChar char="•"/>
                      </a:pPr>
                      <a:r>
                        <a:rPr lang="en-US" sz="900" u="none" strike="noStrike">
                          <a:effectLst/>
                          <a:latin typeface="Arial" panose="020B0604020202020204" pitchFamily="34" charset="0"/>
                          <a:cs typeface="Arial" panose="020B0604020202020204" pitchFamily="34" charset="0"/>
                        </a:rPr>
                        <a:t>I haven't been able to take time off work</a:t>
                      </a:r>
                      <a:endParaRPr lang="en-US" sz="900" b="0"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900" b="0" i="0" u="none" strike="noStrike">
                          <a:solidFill>
                            <a:srgbClr val="000000"/>
                          </a:solidFill>
                          <a:effectLst/>
                          <a:latin typeface="Arial" panose="020B0604020202020204" pitchFamily="34" charset="0"/>
                        </a:rPr>
                        <a:t>7%</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900" b="0" i="0" u="none" strike="noStrike" dirty="0">
                          <a:solidFill>
                            <a:srgbClr val="000000"/>
                          </a:solidFill>
                          <a:effectLst/>
                          <a:latin typeface="Arial" panose="020B0604020202020204" pitchFamily="34" charset="0"/>
                        </a:rPr>
                        <a:t>21</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4</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42986851"/>
                  </a:ext>
                </a:extLst>
              </a:tr>
              <a:tr h="351843">
                <a:tc>
                  <a:txBody>
                    <a:bodyPr/>
                    <a:lstStyle/>
                    <a:p>
                      <a:pPr marL="171450" indent="-171450" algn="l" fontAlgn="ctr">
                        <a:buFont typeface="Arial" panose="020B0604020202020204" pitchFamily="34" charset="0"/>
                        <a:buChar char="•"/>
                      </a:pPr>
                      <a:r>
                        <a:rPr lang="en-US" sz="900" u="none" strike="noStrike" dirty="0">
                          <a:effectLst/>
                          <a:latin typeface="Arial" panose="020B0604020202020204" pitchFamily="34" charset="0"/>
                          <a:cs typeface="Arial" panose="020B0604020202020204" pitchFamily="34" charset="0"/>
                        </a:rPr>
                        <a:t>Don’t know/Refused</a:t>
                      </a: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900" b="0" i="0" u="none" strike="noStrike" dirty="0">
                          <a:solidFill>
                            <a:srgbClr val="000000"/>
                          </a:solidFill>
                          <a:effectLst/>
                          <a:latin typeface="Arial" panose="020B0604020202020204" pitchFamily="34" charset="0"/>
                        </a:rPr>
                        <a:t>11%</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900" b="0" i="0" u="none" strike="noStrike" dirty="0">
                          <a:solidFill>
                            <a:srgbClr val="000000"/>
                          </a:solidFill>
                          <a:effectLst/>
                          <a:latin typeface="Arial" panose="020B0604020202020204" pitchFamily="34" charset="0"/>
                        </a:rPr>
                        <a:t>9</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900" b="0" i="0" u="none" strike="noStrike" dirty="0">
                          <a:solidFill>
                            <a:srgbClr val="000000"/>
                          </a:solidFill>
                          <a:effectLst/>
                          <a:latin typeface="Arial" panose="020B0604020202020204" pitchFamily="34" charset="0"/>
                        </a:rPr>
                        <a:t>16</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900" b="0" i="0" u="none" strike="noStrike" dirty="0">
                          <a:solidFill>
                            <a:srgbClr val="000000"/>
                          </a:solidFill>
                          <a:effectLst/>
                          <a:latin typeface="Arial" panose="020B0604020202020204" pitchFamily="34" charset="0"/>
                        </a:rPr>
                        <a:t>12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95869742"/>
                  </a:ext>
                </a:extLst>
              </a:tr>
            </a:tbl>
          </a:graphicData>
        </a:graphic>
      </p:graphicFrame>
      <p:sp>
        <p:nvSpPr>
          <p:cNvPr id="5" name="TextBox 4">
            <a:extLst>
              <a:ext uri="{FF2B5EF4-FFF2-40B4-BE49-F238E27FC236}">
                <a16:creationId xmlns:a16="http://schemas.microsoft.com/office/drawing/2014/main" id="{63828AE8-BE34-4DE4-8255-1939C1CF570F}"/>
              </a:ext>
            </a:extLst>
          </p:cNvPr>
          <p:cNvSpPr txBox="1"/>
          <p:nvPr/>
        </p:nvSpPr>
        <p:spPr>
          <a:xfrm>
            <a:off x="287562" y="1028793"/>
            <a:ext cx="4231276" cy="246221"/>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Which best describes why you have not yet gotten the vaccine?</a:t>
            </a:r>
          </a:p>
        </p:txBody>
      </p:sp>
      <p:sp>
        <p:nvSpPr>
          <p:cNvPr id="7" name="TextBox 6">
            <a:extLst>
              <a:ext uri="{FF2B5EF4-FFF2-40B4-BE49-F238E27FC236}">
                <a16:creationId xmlns:a16="http://schemas.microsoft.com/office/drawing/2014/main" id="{F43A2BBF-CE9B-49BA-B55E-613CEB2C1E38}"/>
              </a:ext>
            </a:extLst>
          </p:cNvPr>
          <p:cNvSpPr txBox="1"/>
          <p:nvPr/>
        </p:nvSpPr>
        <p:spPr>
          <a:xfrm>
            <a:off x="4764982" y="1009680"/>
            <a:ext cx="3931920" cy="246221"/>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Which would make you most likely to get the vaccine? </a:t>
            </a:r>
          </a:p>
        </p:txBody>
      </p:sp>
      <p:graphicFrame>
        <p:nvGraphicFramePr>
          <p:cNvPr id="8" name="Table 7">
            <a:extLst>
              <a:ext uri="{FF2B5EF4-FFF2-40B4-BE49-F238E27FC236}">
                <a16:creationId xmlns:a16="http://schemas.microsoft.com/office/drawing/2014/main" id="{14FF8653-0E8B-4A2F-A6DD-92656F2CC6B8}"/>
              </a:ext>
            </a:extLst>
          </p:cNvPr>
          <p:cNvGraphicFramePr>
            <a:graphicFrameLocks noGrp="1"/>
          </p:cNvGraphicFramePr>
          <p:nvPr>
            <p:extLst>
              <p:ext uri="{D42A27DB-BD31-4B8C-83A1-F6EECF244321}">
                <p14:modId xmlns:p14="http://schemas.microsoft.com/office/powerpoint/2010/main" val="2164034843"/>
              </p:ext>
            </p:extLst>
          </p:nvPr>
        </p:nvGraphicFramePr>
        <p:xfrm>
          <a:off x="4920414" y="1330982"/>
          <a:ext cx="3907063" cy="2466424"/>
        </p:xfrm>
        <a:graphic>
          <a:graphicData uri="http://schemas.openxmlformats.org/drawingml/2006/table">
            <a:tbl>
              <a:tblPr>
                <a:tableStyleId>{5C22544A-7EE6-4342-B048-85BDC9FD1C3A}</a:tableStyleId>
              </a:tblPr>
              <a:tblGrid>
                <a:gridCol w="2066031">
                  <a:extLst>
                    <a:ext uri="{9D8B030D-6E8A-4147-A177-3AD203B41FA5}">
                      <a16:colId xmlns:a16="http://schemas.microsoft.com/office/drawing/2014/main" val="163151753"/>
                    </a:ext>
                  </a:extLst>
                </a:gridCol>
                <a:gridCol w="457737">
                  <a:extLst>
                    <a:ext uri="{9D8B030D-6E8A-4147-A177-3AD203B41FA5}">
                      <a16:colId xmlns:a16="http://schemas.microsoft.com/office/drawing/2014/main" val="2833009544"/>
                    </a:ext>
                  </a:extLst>
                </a:gridCol>
                <a:gridCol w="375110">
                  <a:extLst>
                    <a:ext uri="{9D8B030D-6E8A-4147-A177-3AD203B41FA5}">
                      <a16:colId xmlns:a16="http://schemas.microsoft.com/office/drawing/2014/main" val="378530100"/>
                    </a:ext>
                  </a:extLst>
                </a:gridCol>
                <a:gridCol w="715108">
                  <a:extLst>
                    <a:ext uri="{9D8B030D-6E8A-4147-A177-3AD203B41FA5}">
                      <a16:colId xmlns:a16="http://schemas.microsoft.com/office/drawing/2014/main" val="3952306743"/>
                    </a:ext>
                  </a:extLst>
                </a:gridCol>
                <a:gridCol w="293077">
                  <a:extLst>
                    <a:ext uri="{9D8B030D-6E8A-4147-A177-3AD203B41FA5}">
                      <a16:colId xmlns:a16="http://schemas.microsoft.com/office/drawing/2014/main" val="1999384305"/>
                    </a:ext>
                  </a:extLst>
                </a:gridCol>
              </a:tblGrid>
              <a:tr h="179026">
                <a:tc>
                  <a:txBody>
                    <a:bodyPr/>
                    <a:lstStyle/>
                    <a:p>
                      <a:pPr algn="l" fontAlgn="ct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Overall</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Likely</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Persuadable</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Won’t Get</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8160458"/>
                  </a:ext>
                </a:extLst>
              </a:tr>
              <a:tr h="225437">
                <a:tc>
                  <a:txBody>
                    <a:bodyPr/>
                    <a:lstStyle/>
                    <a:p>
                      <a:pPr marL="171450" indent="-171450" algn="l" fontAlgn="ctr">
                        <a:buFont typeface="Arial" panose="020B0604020202020204" pitchFamily="34" charset="0"/>
                        <a:buChar char="•"/>
                      </a:pPr>
                      <a:r>
                        <a:rPr lang="en-US" sz="900" b="0" i="0" u="none" strike="noStrike" dirty="0">
                          <a:solidFill>
                            <a:srgbClr val="000000"/>
                          </a:solidFill>
                          <a:effectLst/>
                          <a:latin typeface="Arial" panose="020B0604020202020204" pitchFamily="34" charset="0"/>
                        </a:rPr>
                        <a:t>If you were given outdoor gear like guns or jet skis</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dirty="0">
                          <a:solidFill>
                            <a:srgbClr val="000000"/>
                          </a:solidFill>
                          <a:effectLst/>
                          <a:latin typeface="Arial" panose="020B0604020202020204" pitchFamily="34" charset="0"/>
                        </a:rPr>
                        <a:t>8%</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dirty="0">
                          <a:solidFill>
                            <a:srgbClr val="000000"/>
                          </a:solidFill>
                          <a:effectLst/>
                          <a:latin typeface="Arial" panose="020B0604020202020204" pitchFamily="34" charset="0"/>
                        </a:rPr>
                        <a:t>15</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dirty="0">
                          <a:solidFill>
                            <a:srgbClr val="000000"/>
                          </a:solidFill>
                          <a:effectLst/>
                          <a:latin typeface="Arial" panose="020B0604020202020204" pitchFamily="34" charset="0"/>
                        </a:rPr>
                        <a:t>9</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dirty="0">
                          <a:solidFill>
                            <a:srgbClr val="000000"/>
                          </a:solidFill>
                          <a:effectLst/>
                          <a:latin typeface="Arial" panose="020B0604020202020204" pitchFamily="34" charset="0"/>
                        </a:rPr>
                        <a:t>4</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94229499"/>
                  </a:ext>
                </a:extLst>
              </a:tr>
              <a:tr h="191762">
                <a:tc>
                  <a:txBody>
                    <a:bodyPr/>
                    <a:lstStyle/>
                    <a:p>
                      <a:pPr marL="171450" indent="-171450" algn="l" fontAlgn="ctr">
                        <a:buFont typeface="Arial" panose="020B0604020202020204" pitchFamily="34" charset="0"/>
                        <a:buChar char="•"/>
                      </a:pPr>
                      <a:r>
                        <a:rPr lang="en-US" sz="900" b="0" i="0" u="none" strike="noStrike">
                          <a:solidFill>
                            <a:srgbClr val="000000"/>
                          </a:solidFill>
                          <a:effectLst/>
                          <a:latin typeface="Arial" panose="020B0604020202020204" pitchFamily="34" charset="0"/>
                        </a:rPr>
                        <a:t>If someone paid you money to get it</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a:solidFill>
                            <a:srgbClr val="000000"/>
                          </a:solidFill>
                          <a:effectLst/>
                          <a:latin typeface="Arial" panose="020B0604020202020204" pitchFamily="34" charset="0"/>
                        </a:rPr>
                        <a:t>6%</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dirty="0">
                          <a:solidFill>
                            <a:srgbClr val="000000"/>
                          </a:solidFill>
                          <a:effectLst/>
                          <a:latin typeface="Arial" panose="020B0604020202020204" pitchFamily="34" charset="0"/>
                        </a:rPr>
                        <a:t>15</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dirty="0">
                          <a:solidFill>
                            <a:srgbClr val="000000"/>
                          </a:solidFill>
                          <a:effectLst/>
                          <a:latin typeface="Arial" panose="020B0604020202020204" pitchFamily="34" charset="0"/>
                        </a:rPr>
                        <a:t>4</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a:solidFill>
                            <a:srgbClr val="000000"/>
                          </a:solidFill>
                          <a:effectLst/>
                          <a:latin typeface="Arial" panose="020B0604020202020204" pitchFamily="34" charset="0"/>
                        </a:rPr>
                        <a:t>1</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3225047"/>
                  </a:ext>
                </a:extLst>
              </a:tr>
              <a:tr h="443608">
                <a:tc>
                  <a:txBody>
                    <a:bodyPr/>
                    <a:lstStyle/>
                    <a:p>
                      <a:pPr marL="171450" indent="-171450" algn="l" fontAlgn="ctr">
                        <a:buFont typeface="Arial" panose="020B0604020202020204" pitchFamily="34" charset="0"/>
                        <a:buChar char="•"/>
                      </a:pPr>
                      <a:r>
                        <a:rPr lang="en-US" sz="900" b="0" i="0" u="none" strike="noStrike">
                          <a:solidFill>
                            <a:srgbClr val="000000"/>
                          </a:solidFill>
                          <a:effectLst/>
                          <a:latin typeface="Arial" panose="020B0604020202020204" pitchFamily="34" charset="0"/>
                        </a:rPr>
                        <a:t>If it meant you didn't have to wear a mask</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a:solidFill>
                            <a:srgbClr val="000000"/>
                          </a:solidFill>
                          <a:effectLst/>
                          <a:latin typeface="Arial" panose="020B0604020202020204" pitchFamily="34" charset="0"/>
                        </a:rPr>
                        <a:t>5%</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dirty="0">
                          <a:solidFill>
                            <a:srgbClr val="000000"/>
                          </a:solidFill>
                          <a:effectLst/>
                          <a:latin typeface="Arial" panose="020B0604020202020204" pitchFamily="34" charset="0"/>
                        </a:rPr>
                        <a:t>9</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dirty="0">
                          <a:solidFill>
                            <a:srgbClr val="000000"/>
                          </a:solidFill>
                          <a:effectLst/>
                          <a:latin typeface="Arial" panose="020B0604020202020204" pitchFamily="34" charset="0"/>
                        </a:rPr>
                        <a:t>11</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72361387"/>
                  </a:ext>
                </a:extLst>
              </a:tr>
              <a:tr h="199573">
                <a:tc>
                  <a:txBody>
                    <a:bodyPr/>
                    <a:lstStyle/>
                    <a:p>
                      <a:pPr marL="171450" indent="-171450" algn="l" fontAlgn="ctr">
                        <a:buFont typeface="Arial" panose="020B0604020202020204" pitchFamily="34" charset="0"/>
                        <a:buChar char="•"/>
                      </a:pPr>
                      <a:r>
                        <a:rPr lang="en-US" sz="900" b="0" i="0" u="none" strike="noStrike">
                          <a:solidFill>
                            <a:srgbClr val="000000"/>
                          </a:solidFill>
                          <a:effectLst/>
                          <a:latin typeface="Arial" panose="020B0604020202020204" pitchFamily="34" charset="0"/>
                        </a:rPr>
                        <a:t>If you were entered into a lottery to win thousands of dollars if you got it</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a:solidFill>
                            <a:srgbClr val="000000"/>
                          </a:solidFill>
                          <a:effectLst/>
                          <a:latin typeface="Arial" panose="020B0604020202020204" pitchFamily="34" charset="0"/>
                        </a:rPr>
                        <a:t>4%</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dirty="0">
                          <a:solidFill>
                            <a:srgbClr val="000000"/>
                          </a:solidFill>
                          <a:effectLst/>
                          <a:latin typeface="Arial" panose="020B0604020202020204" pitchFamily="34" charset="0"/>
                        </a:rPr>
                        <a:t>11</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dirty="0">
                          <a:solidFill>
                            <a:srgbClr val="000000"/>
                          </a:solidFill>
                          <a:effectLst/>
                          <a:latin typeface="Arial" panose="020B0604020202020204" pitchFamily="34" charset="0"/>
                        </a:rPr>
                        <a:t>5</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dirty="0">
                          <a:solidFill>
                            <a:srgbClr val="000000"/>
                          </a:solidFill>
                          <a:effectLst/>
                          <a:latin typeface="Arial" panose="020B0604020202020204" pitchFamily="34" charset="0"/>
                        </a:rPr>
                        <a:t>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8720166"/>
                  </a:ext>
                </a:extLst>
              </a:tr>
              <a:tr h="295739">
                <a:tc>
                  <a:txBody>
                    <a:bodyPr/>
                    <a:lstStyle/>
                    <a:p>
                      <a:pPr marL="171450" indent="-171450" algn="l" fontAlgn="ctr">
                        <a:buFont typeface="Arial" panose="020B0604020202020204" pitchFamily="34" charset="0"/>
                        <a:buChar char="•"/>
                      </a:pPr>
                      <a:r>
                        <a:rPr lang="en-US" sz="900" b="0" i="0" u="none" strike="noStrike">
                          <a:solidFill>
                            <a:srgbClr val="000000"/>
                          </a:solidFill>
                          <a:effectLst/>
                          <a:latin typeface="Arial" panose="020B0604020202020204" pitchFamily="34" charset="0"/>
                        </a:rPr>
                        <a:t>If you were given time off work to get the vaccine</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a:solidFill>
                            <a:srgbClr val="000000"/>
                          </a:solidFill>
                          <a:effectLst/>
                          <a:latin typeface="Arial" panose="020B0604020202020204" pitchFamily="34" charset="0"/>
                        </a:rPr>
                        <a:t>4%</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dirty="0">
                          <a:solidFill>
                            <a:srgbClr val="000000"/>
                          </a:solidFill>
                          <a:effectLst/>
                          <a:latin typeface="Arial" panose="020B0604020202020204" pitchFamily="34" charset="0"/>
                        </a:rPr>
                        <a:t>17</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2718892"/>
                  </a:ext>
                </a:extLst>
              </a:tr>
              <a:tr h="295739">
                <a:tc>
                  <a:txBody>
                    <a:bodyPr/>
                    <a:lstStyle/>
                    <a:p>
                      <a:pPr marL="171450" indent="-171450" algn="l" fontAlgn="ctr">
                        <a:buFont typeface="Arial" panose="020B0604020202020204" pitchFamily="34" charset="0"/>
                        <a:buChar char="•"/>
                      </a:pPr>
                      <a:r>
                        <a:rPr lang="en-US" sz="900" b="0" i="0" u="none" strike="noStrike" dirty="0">
                          <a:solidFill>
                            <a:srgbClr val="000000"/>
                          </a:solidFill>
                          <a:effectLst/>
                          <a:latin typeface="Arial" panose="020B0604020202020204" pitchFamily="34" charset="0"/>
                        </a:rPr>
                        <a:t>If a medical professional came to your house or job so you didn't have to make an appointment</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dirty="0">
                          <a:solidFill>
                            <a:srgbClr val="000000"/>
                          </a:solidFill>
                          <a:effectLst/>
                          <a:latin typeface="Arial" panose="020B0604020202020204" pitchFamily="34" charset="0"/>
                        </a:rPr>
                        <a:t>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dirty="0">
                          <a:solidFill>
                            <a:srgbClr val="000000"/>
                          </a:solidFill>
                          <a:effectLst/>
                          <a:latin typeface="Arial" panose="020B0604020202020204" pitchFamily="34" charset="0"/>
                        </a:rPr>
                        <a:t>5</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89886046"/>
                  </a:ext>
                </a:extLst>
              </a:tr>
              <a:tr h="134202">
                <a:tc>
                  <a:txBody>
                    <a:bodyPr/>
                    <a:lstStyle/>
                    <a:p>
                      <a:pPr marL="0" indent="0" algn="l" fontAlgn="ctr">
                        <a:buFont typeface="Arial" panose="020B0604020202020204" pitchFamily="34" charset="0"/>
                        <a:buNone/>
                      </a:pPr>
                      <a:r>
                        <a:rPr lang="en-US" sz="9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endParaRPr lang="en-US" sz="900" b="0" i="0" u="none" strike="noStrike" dirty="0">
                        <a:solidFill>
                          <a:srgbClr val="000000"/>
                        </a:solidFill>
                        <a:effectLst/>
                        <a:latin typeface="Arial" panose="020B0604020202020204" pitchFamily="34"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89377293"/>
                  </a:ext>
                </a:extLst>
              </a:tr>
              <a:tr h="194195">
                <a:tc>
                  <a:txBody>
                    <a:bodyPr/>
                    <a:lstStyle/>
                    <a:p>
                      <a:pPr marL="171450" indent="-171450" algn="l" fontAlgn="ctr">
                        <a:buFont typeface="Arial" panose="020B0604020202020204" pitchFamily="34" charset="0"/>
                        <a:buChar char="•"/>
                      </a:pPr>
                      <a:r>
                        <a:rPr lang="en-US" sz="900" b="1" i="1" u="none" strike="noStrike" dirty="0">
                          <a:solidFill>
                            <a:srgbClr val="17375E"/>
                          </a:solidFill>
                          <a:effectLst/>
                          <a:latin typeface="Arial" panose="020B0604020202020204" pitchFamily="34" charset="0"/>
                          <a:cs typeface="Arial" panose="020B0604020202020204" pitchFamily="34" charset="0"/>
                        </a:rPr>
                        <a:t>Would never get it</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1" i="1" u="none" strike="noStrike" dirty="0">
                          <a:solidFill>
                            <a:srgbClr val="17375E"/>
                          </a:solidFill>
                          <a:effectLst/>
                          <a:latin typeface="Arial" panose="020B0604020202020204" pitchFamily="34" charset="0"/>
                          <a:cs typeface="Arial" panose="020B0604020202020204" pitchFamily="34" charset="0"/>
                        </a:rPr>
                        <a:t>65%</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1" i="1" u="none" strike="noStrike" dirty="0">
                          <a:solidFill>
                            <a:srgbClr val="17375E"/>
                          </a:solidFill>
                          <a:effectLst/>
                          <a:latin typeface="Arial" panose="020B0604020202020204" pitchFamily="34" charset="0"/>
                          <a:cs typeface="Arial" panose="020B0604020202020204" pitchFamily="34" charset="0"/>
                        </a:rPr>
                        <a:t>12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1" i="1" u="none" strike="noStrike" dirty="0">
                          <a:solidFill>
                            <a:schemeClr val="tx2"/>
                          </a:solidFill>
                          <a:effectLst/>
                          <a:latin typeface="Arial" panose="020B0604020202020204" pitchFamily="34" charset="0"/>
                        </a:rPr>
                        <a:t>63</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fontAlgn="ctr"/>
                      <a:r>
                        <a:rPr lang="en-US" sz="900" b="1" i="1" u="none" strike="noStrike" dirty="0">
                          <a:solidFill>
                            <a:srgbClr val="17375E"/>
                          </a:solidFill>
                          <a:effectLst/>
                          <a:latin typeface="Arial" panose="020B0604020202020204" pitchFamily="34" charset="0"/>
                          <a:cs typeface="Arial" panose="020B0604020202020204" pitchFamily="34" charset="0"/>
                        </a:rPr>
                        <a:t>92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4161930931"/>
                  </a:ext>
                </a:extLst>
              </a:tr>
            </a:tbl>
          </a:graphicData>
        </a:graphic>
      </p:graphicFrame>
      <p:graphicFrame>
        <p:nvGraphicFramePr>
          <p:cNvPr id="13" name="Table 12">
            <a:extLst>
              <a:ext uri="{FF2B5EF4-FFF2-40B4-BE49-F238E27FC236}">
                <a16:creationId xmlns:a16="http://schemas.microsoft.com/office/drawing/2014/main" id="{7C6B93DE-119F-4B8E-800F-7046781D491B}"/>
              </a:ext>
            </a:extLst>
          </p:cNvPr>
          <p:cNvGraphicFramePr>
            <a:graphicFrameLocks noGrp="1"/>
          </p:cNvGraphicFramePr>
          <p:nvPr>
            <p:extLst>
              <p:ext uri="{D42A27DB-BD31-4B8C-83A1-F6EECF244321}">
                <p14:modId xmlns:p14="http://schemas.microsoft.com/office/powerpoint/2010/main" val="526587421"/>
              </p:ext>
            </p:extLst>
          </p:nvPr>
        </p:nvGraphicFramePr>
        <p:xfrm>
          <a:off x="279298" y="4354606"/>
          <a:ext cx="8593096" cy="1836635"/>
        </p:xfrm>
        <a:graphic>
          <a:graphicData uri="http://schemas.openxmlformats.org/drawingml/2006/table">
            <a:tbl>
              <a:tblPr>
                <a:tableStyleId>{5C22544A-7EE6-4342-B048-85BDC9FD1C3A}</a:tableStyleId>
              </a:tblPr>
              <a:tblGrid>
                <a:gridCol w="1645155">
                  <a:extLst>
                    <a:ext uri="{9D8B030D-6E8A-4147-A177-3AD203B41FA5}">
                      <a16:colId xmlns:a16="http://schemas.microsoft.com/office/drawing/2014/main" val="573846113"/>
                    </a:ext>
                  </a:extLst>
                </a:gridCol>
                <a:gridCol w="425270">
                  <a:extLst>
                    <a:ext uri="{9D8B030D-6E8A-4147-A177-3AD203B41FA5}">
                      <a16:colId xmlns:a16="http://schemas.microsoft.com/office/drawing/2014/main" val="1776496363"/>
                    </a:ext>
                  </a:extLst>
                </a:gridCol>
                <a:gridCol w="732721">
                  <a:extLst>
                    <a:ext uri="{9D8B030D-6E8A-4147-A177-3AD203B41FA5}">
                      <a16:colId xmlns:a16="http://schemas.microsoft.com/office/drawing/2014/main" val="2420936540"/>
                    </a:ext>
                  </a:extLst>
                </a:gridCol>
                <a:gridCol w="578995">
                  <a:extLst>
                    <a:ext uri="{9D8B030D-6E8A-4147-A177-3AD203B41FA5}">
                      <a16:colId xmlns:a16="http://schemas.microsoft.com/office/drawing/2014/main" val="2854987793"/>
                    </a:ext>
                  </a:extLst>
                </a:gridCol>
                <a:gridCol w="578995">
                  <a:extLst>
                    <a:ext uri="{9D8B030D-6E8A-4147-A177-3AD203B41FA5}">
                      <a16:colId xmlns:a16="http://schemas.microsoft.com/office/drawing/2014/main" val="2684138914"/>
                    </a:ext>
                  </a:extLst>
                </a:gridCol>
                <a:gridCol w="578995">
                  <a:extLst>
                    <a:ext uri="{9D8B030D-6E8A-4147-A177-3AD203B41FA5}">
                      <a16:colId xmlns:a16="http://schemas.microsoft.com/office/drawing/2014/main" val="4107022376"/>
                    </a:ext>
                  </a:extLst>
                </a:gridCol>
                <a:gridCol w="578995">
                  <a:extLst>
                    <a:ext uri="{9D8B030D-6E8A-4147-A177-3AD203B41FA5}">
                      <a16:colId xmlns:a16="http://schemas.microsoft.com/office/drawing/2014/main" val="3568268095"/>
                    </a:ext>
                  </a:extLst>
                </a:gridCol>
                <a:gridCol w="578995">
                  <a:extLst>
                    <a:ext uri="{9D8B030D-6E8A-4147-A177-3AD203B41FA5}">
                      <a16:colId xmlns:a16="http://schemas.microsoft.com/office/drawing/2014/main" val="1427009504"/>
                    </a:ext>
                  </a:extLst>
                </a:gridCol>
                <a:gridCol w="578995">
                  <a:extLst>
                    <a:ext uri="{9D8B030D-6E8A-4147-A177-3AD203B41FA5}">
                      <a16:colId xmlns:a16="http://schemas.microsoft.com/office/drawing/2014/main" val="1534235295"/>
                    </a:ext>
                  </a:extLst>
                </a:gridCol>
                <a:gridCol w="578995">
                  <a:extLst>
                    <a:ext uri="{9D8B030D-6E8A-4147-A177-3AD203B41FA5}">
                      <a16:colId xmlns:a16="http://schemas.microsoft.com/office/drawing/2014/main" val="4079419879"/>
                    </a:ext>
                  </a:extLst>
                </a:gridCol>
                <a:gridCol w="578995">
                  <a:extLst>
                    <a:ext uri="{9D8B030D-6E8A-4147-A177-3AD203B41FA5}">
                      <a16:colId xmlns:a16="http://schemas.microsoft.com/office/drawing/2014/main" val="2419543027"/>
                    </a:ext>
                  </a:extLst>
                </a:gridCol>
                <a:gridCol w="578995">
                  <a:extLst>
                    <a:ext uri="{9D8B030D-6E8A-4147-A177-3AD203B41FA5}">
                      <a16:colId xmlns:a16="http://schemas.microsoft.com/office/drawing/2014/main" val="234758301"/>
                    </a:ext>
                  </a:extLst>
                </a:gridCol>
                <a:gridCol w="578995">
                  <a:extLst>
                    <a:ext uri="{9D8B030D-6E8A-4147-A177-3AD203B41FA5}">
                      <a16:colId xmlns:a16="http://schemas.microsoft.com/office/drawing/2014/main" val="2949850040"/>
                    </a:ext>
                  </a:extLst>
                </a:gridCol>
              </a:tblGrid>
              <a:tr h="175523">
                <a:tc gridSpan="2">
                  <a:txBody>
                    <a:bodyPr/>
                    <a:lstStyle/>
                    <a:p>
                      <a:pPr algn="ctr" fontAlgn="ct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hMerge="1">
                  <a:txBody>
                    <a:bodyPr/>
                    <a:lstStyle/>
                    <a:p>
                      <a:endParaRPr lang="en-US"/>
                    </a:p>
                  </a:txBody>
                  <a:tcPr/>
                </a:tc>
                <a:tc gridSpan="4">
                  <a:txBody>
                    <a:bodyPr/>
                    <a:lstStyle/>
                    <a:p>
                      <a:pPr algn="ctr" fontAlgn="ctr"/>
                      <a:r>
                        <a:rPr lang="en-US" sz="800" u="none" strike="noStrike" dirty="0">
                          <a:effectLst/>
                          <a:latin typeface="Arial" panose="020B0604020202020204" pitchFamily="34" charset="0"/>
                          <a:cs typeface="Arial" panose="020B0604020202020204" pitchFamily="34" charset="0"/>
                        </a:rPr>
                        <a:t>Why Haven't Gotten the Vaccine</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chemeClr val="accent3">
                          <a:lumMod val="60000"/>
                          <a:lumOff val="40000"/>
                        </a:schemeClr>
                      </a:solidFill>
                      <a:prstDash val="solid"/>
                      <a:round/>
                      <a:headEnd type="none" w="med" len="med"/>
                      <a:tailEnd type="none" w="med" len="med"/>
                    </a:lnL>
                  </a:tcPr>
                </a:tc>
                <a:tc gridSpan="7">
                  <a:txBody>
                    <a:bodyPr/>
                    <a:lstStyle/>
                    <a:p>
                      <a:pPr algn="ctr" fontAlgn="ctr"/>
                      <a:r>
                        <a:rPr lang="en-US" sz="800" u="none" strike="noStrike" dirty="0">
                          <a:effectLst/>
                          <a:latin typeface="Arial" panose="020B0604020202020204" pitchFamily="34" charset="0"/>
                          <a:cs typeface="Arial" panose="020B0604020202020204" pitchFamily="34" charset="0"/>
                        </a:rPr>
                        <a:t>Would Make Most Likely Get Vaccine </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35657024"/>
                  </a:ext>
                </a:extLst>
              </a:tr>
              <a:tr h="350516">
                <a:tc>
                  <a:txBody>
                    <a:bodyPr/>
                    <a:lstStyle/>
                    <a:p>
                      <a:pPr algn="ctr" fontAlgn="ct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Overall</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800" u="none" strike="noStrike" spc="-30" baseline="0" dirty="0">
                          <a:effectLst/>
                          <a:latin typeface="Arial" panose="020B0604020202020204" pitchFamily="34" charset="0"/>
                          <a:cs typeface="Arial" panose="020B0604020202020204" pitchFamily="34" charset="0"/>
                        </a:rPr>
                        <a:t>COVID Not </a:t>
                      </a:r>
                    </a:p>
                    <a:p>
                      <a:pPr algn="ctr" fontAlgn="ctr"/>
                      <a:r>
                        <a:rPr lang="en-US" sz="800" u="none" strike="noStrike" spc="-30" baseline="0" dirty="0">
                          <a:effectLst/>
                          <a:latin typeface="Arial" panose="020B0604020202020204" pitchFamily="34" charset="0"/>
                          <a:cs typeface="Arial" panose="020B0604020202020204" pitchFamily="34" charset="0"/>
                        </a:rPr>
                        <a:t>That Bad</a:t>
                      </a:r>
                      <a:endParaRPr lang="en-US" sz="800" b="0" i="0" u="none" strike="noStrike" spc="-30" baseline="0"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800" u="none" strike="noStrike" spc="-30" baseline="0" dirty="0">
                          <a:effectLst/>
                          <a:latin typeface="Arial" panose="020B0604020202020204" pitchFamily="34" charset="0"/>
                          <a:cs typeface="Arial" panose="020B0604020202020204" pitchFamily="34" charset="0"/>
                        </a:rPr>
                        <a:t>Don’t Trust</a:t>
                      </a:r>
                      <a:br>
                        <a:rPr lang="en-US" sz="800" u="none" strike="noStrike" spc="-30" baseline="0" dirty="0">
                          <a:effectLst/>
                          <a:latin typeface="Arial" panose="020B0604020202020204" pitchFamily="34" charset="0"/>
                          <a:cs typeface="Arial" panose="020B0604020202020204" pitchFamily="34" charset="0"/>
                        </a:rPr>
                      </a:br>
                      <a:r>
                        <a:rPr lang="en-US" sz="800" u="none" strike="noStrike" spc="-30" baseline="0" dirty="0">
                          <a:effectLst/>
                          <a:latin typeface="Arial" panose="020B0604020202020204" pitchFamily="34" charset="0"/>
                          <a:cs typeface="Arial" panose="020B0604020202020204" pitchFamily="34" charset="0"/>
                        </a:rPr>
                        <a:t>Science</a:t>
                      </a:r>
                      <a:endParaRPr lang="en-US" sz="800" b="0" i="0" u="none" strike="noStrike" spc="-30" baseline="0"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800" u="none" strike="noStrike" spc="-30" baseline="0" dirty="0">
                          <a:effectLst/>
                          <a:latin typeface="Arial" panose="020B0604020202020204" pitchFamily="34" charset="0"/>
                          <a:cs typeface="Arial" panose="020B0604020202020204" pitchFamily="34" charset="0"/>
                        </a:rPr>
                        <a:t>Time Off</a:t>
                      </a:r>
                      <a:br>
                        <a:rPr lang="en-US" sz="800" u="none" strike="noStrike" spc="-30" baseline="0" dirty="0">
                          <a:effectLst/>
                          <a:latin typeface="Arial" panose="020B0604020202020204" pitchFamily="34" charset="0"/>
                          <a:cs typeface="Arial" panose="020B0604020202020204" pitchFamily="34" charset="0"/>
                        </a:rPr>
                      </a:br>
                      <a:r>
                        <a:rPr lang="en-US" sz="800" u="none" strike="noStrike" spc="-30" baseline="0" dirty="0">
                          <a:effectLst/>
                          <a:latin typeface="Arial" panose="020B0604020202020204" pitchFamily="34" charset="0"/>
                          <a:cs typeface="Arial" panose="020B0604020202020204" pitchFamily="34" charset="0"/>
                        </a:rPr>
                        <a:t>Work</a:t>
                      </a:r>
                      <a:endParaRPr lang="en-US" sz="800" b="0" i="0" u="none" strike="noStrike" spc="-30" baseline="0"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800" u="none" strike="noStrike" spc="-30" baseline="0" dirty="0">
                          <a:effectLst/>
                          <a:latin typeface="Arial" panose="020B0604020202020204" pitchFamily="34" charset="0"/>
                          <a:cs typeface="Arial" panose="020B0604020202020204" pitchFamily="34" charset="0"/>
                        </a:rPr>
                        <a:t>Wait &amp; See</a:t>
                      </a:r>
                      <a:endParaRPr lang="en-US" sz="800" b="0" i="0" u="none" strike="noStrike" spc="-30" baseline="0"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800" u="none" strike="noStrike" spc="-30" baseline="0" dirty="0">
                          <a:effectLst/>
                          <a:latin typeface="Arial" panose="020B0604020202020204" pitchFamily="34" charset="0"/>
                          <a:cs typeface="Arial" panose="020B0604020202020204" pitchFamily="34" charset="0"/>
                        </a:rPr>
                        <a:t>Paid Money</a:t>
                      </a:r>
                      <a:endParaRPr lang="en-US" sz="800" b="0" i="0" u="none" strike="noStrike" spc="-30" baseline="0"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800" u="none" strike="noStrike" spc="-30" baseline="0" dirty="0">
                          <a:effectLst/>
                          <a:latin typeface="Arial" panose="020B0604020202020204" pitchFamily="34" charset="0"/>
                          <a:cs typeface="Arial" panose="020B0604020202020204" pitchFamily="34" charset="0"/>
                        </a:rPr>
                        <a:t>Guns/Jet Skis</a:t>
                      </a:r>
                      <a:endParaRPr lang="en-US" sz="800" b="0" i="0" u="none" strike="noStrike" spc="-30" baseline="0"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800" u="none" strike="noStrike" spc="-30" baseline="0" dirty="0">
                          <a:effectLst/>
                          <a:latin typeface="Arial" panose="020B0604020202020204" pitchFamily="34" charset="0"/>
                          <a:cs typeface="Arial" panose="020B0604020202020204" pitchFamily="34" charset="0"/>
                        </a:rPr>
                        <a:t>Lottery</a:t>
                      </a:r>
                      <a:endParaRPr lang="en-US" sz="800" b="0" i="0" u="none" strike="noStrike" spc="-30" baseline="0"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800" u="none" strike="noStrike" spc="-30" baseline="0" dirty="0">
                          <a:effectLst/>
                          <a:latin typeface="Arial" panose="020B0604020202020204" pitchFamily="34" charset="0"/>
                          <a:cs typeface="Arial" panose="020B0604020202020204" pitchFamily="34" charset="0"/>
                        </a:rPr>
                        <a:t>Came to You</a:t>
                      </a:r>
                      <a:endParaRPr lang="en-US" sz="800" b="0" i="0" u="none" strike="noStrike" spc="-30" baseline="0"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800" u="none" strike="noStrike" spc="-30" baseline="0" dirty="0">
                          <a:effectLst/>
                          <a:latin typeface="Arial" panose="020B0604020202020204" pitchFamily="34" charset="0"/>
                          <a:cs typeface="Arial" panose="020B0604020202020204" pitchFamily="34" charset="0"/>
                        </a:rPr>
                        <a:t>No Mask</a:t>
                      </a:r>
                      <a:endParaRPr lang="en-US" sz="800" b="0" i="0" u="none" strike="noStrike" spc="-30" baseline="0"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800" u="none" strike="noStrike" spc="-30" baseline="0" dirty="0">
                          <a:effectLst/>
                          <a:latin typeface="Arial" panose="020B0604020202020204" pitchFamily="34" charset="0"/>
                          <a:cs typeface="Arial" panose="020B0604020202020204" pitchFamily="34" charset="0"/>
                        </a:rPr>
                        <a:t>Time Off</a:t>
                      </a:r>
                      <a:endParaRPr lang="en-US" sz="800" b="0" i="0" u="none" strike="noStrike" spc="-30" baseline="0"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800" u="none" strike="noStrike" spc="-30" baseline="0" dirty="0">
                          <a:effectLst/>
                          <a:latin typeface="Arial" panose="020B0604020202020204" pitchFamily="34" charset="0"/>
                          <a:cs typeface="Arial" panose="020B0604020202020204" pitchFamily="34" charset="0"/>
                        </a:rPr>
                        <a:t>Never Get</a:t>
                      </a:r>
                      <a:endParaRPr lang="en-US" sz="800" b="0" i="0" u="none" strike="noStrike" spc="-30" baseline="0"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795019160"/>
                  </a:ext>
                </a:extLst>
              </a:tr>
              <a:tr h="187228">
                <a:tc>
                  <a:txBody>
                    <a:bodyPr/>
                    <a:lstStyle/>
                    <a:p>
                      <a:pPr algn="l" fontAlgn="ctr"/>
                      <a:r>
                        <a:rPr lang="en-US" sz="900" b="1" i="0" u="none" strike="noStrike" dirty="0">
                          <a:solidFill>
                            <a:srgbClr val="000000"/>
                          </a:solidFill>
                          <a:effectLst/>
                          <a:latin typeface="Arial" panose="020B0604020202020204" pitchFamily="34" charset="0"/>
                          <a:cs typeface="Arial" panose="020B0604020202020204" pitchFamily="34" charset="0"/>
                        </a:rPr>
                        <a:t>Will Get</a:t>
                      </a:r>
                    </a:p>
                  </a:txBody>
                  <a:tcPr marL="27432"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dirty="0">
                          <a:solidFill>
                            <a:srgbClr val="000000"/>
                          </a:solidFill>
                          <a:effectLst/>
                          <a:latin typeface="Arial" panose="020B0604020202020204" pitchFamily="34" charset="0"/>
                        </a:rPr>
                        <a:t>22%</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dirty="0">
                          <a:solidFill>
                            <a:srgbClr val="000000"/>
                          </a:solidFill>
                          <a:effectLst/>
                          <a:latin typeface="Arial" panose="020B0604020202020204" pitchFamily="34" charset="0"/>
                        </a:rPr>
                        <a:t>13</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dirty="0">
                          <a:solidFill>
                            <a:srgbClr val="000000"/>
                          </a:solidFill>
                          <a:effectLst/>
                          <a:latin typeface="Arial" panose="020B0604020202020204" pitchFamily="34" charset="0"/>
                        </a:rPr>
                        <a:t>5</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dirty="0">
                          <a:solidFill>
                            <a:srgbClr val="000000"/>
                          </a:solidFill>
                          <a:effectLst/>
                          <a:latin typeface="Arial" panose="020B0604020202020204" pitchFamily="34" charset="0"/>
                        </a:rPr>
                        <a:t>64</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2">
                        <a:lumMod val="40000"/>
                        <a:lumOff val="60000"/>
                      </a:schemeClr>
                    </a:solidFill>
                  </a:tcPr>
                </a:tc>
                <a:tc>
                  <a:txBody>
                    <a:bodyPr/>
                    <a:lstStyle/>
                    <a:p>
                      <a:pPr algn="ctr" fontAlgn="ctr"/>
                      <a:r>
                        <a:rPr lang="en-US" sz="900" b="1" i="0" u="none" strike="noStrike" dirty="0">
                          <a:solidFill>
                            <a:srgbClr val="000000"/>
                          </a:solidFill>
                          <a:effectLst/>
                          <a:latin typeface="Arial" panose="020B0604020202020204" pitchFamily="34" charset="0"/>
                        </a:rPr>
                        <a:t>39</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dirty="0">
                          <a:solidFill>
                            <a:srgbClr val="000000"/>
                          </a:solidFill>
                          <a:effectLst/>
                          <a:latin typeface="Arial" panose="020B0604020202020204" pitchFamily="34" charset="0"/>
                        </a:rPr>
                        <a:t>59</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dirty="0">
                          <a:solidFill>
                            <a:srgbClr val="000000"/>
                          </a:solidFill>
                          <a:effectLst/>
                          <a:latin typeface="Arial" panose="020B0604020202020204" pitchFamily="34" charset="0"/>
                        </a:rPr>
                        <a:t>40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dirty="0">
                          <a:solidFill>
                            <a:srgbClr val="000000"/>
                          </a:solidFill>
                          <a:effectLst/>
                          <a:latin typeface="Arial" panose="020B0604020202020204" pitchFamily="34" charset="0"/>
                        </a:rPr>
                        <a:t>54</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dirty="0">
                          <a:solidFill>
                            <a:srgbClr val="000000"/>
                          </a:solidFill>
                          <a:effectLst/>
                          <a:latin typeface="Arial" panose="020B0604020202020204" pitchFamily="34" charset="0"/>
                        </a:rPr>
                        <a:t>60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dirty="0">
                          <a:solidFill>
                            <a:srgbClr val="000000"/>
                          </a:solidFill>
                          <a:effectLst/>
                          <a:latin typeface="Arial" panose="020B0604020202020204" pitchFamily="34" charset="0"/>
                        </a:rPr>
                        <a:t>43</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dirty="0">
                          <a:solidFill>
                            <a:srgbClr val="000000"/>
                          </a:solidFill>
                          <a:effectLst/>
                          <a:latin typeface="Arial" panose="020B0604020202020204" pitchFamily="34" charset="0"/>
                        </a:rPr>
                        <a:t>100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2">
                        <a:lumMod val="40000"/>
                        <a:lumOff val="60000"/>
                      </a:schemeClr>
                    </a:solidFill>
                  </a:tcPr>
                </a:tc>
                <a:tc>
                  <a:txBody>
                    <a:bodyPr/>
                    <a:lstStyle/>
                    <a:p>
                      <a:pPr algn="ctr" fontAlgn="ctr"/>
                      <a:r>
                        <a:rPr lang="en-US" sz="900" b="1" i="0" u="none" strike="noStrike" dirty="0">
                          <a:solidFill>
                            <a:srgbClr val="000000"/>
                          </a:solidFill>
                          <a:effectLst/>
                          <a:latin typeface="Arial" panose="020B0604020202020204" pitchFamily="34" charset="0"/>
                        </a:rPr>
                        <a:t>4</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440644212"/>
                  </a:ext>
                </a:extLst>
              </a:tr>
              <a:tr h="187228">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   Definitely will get</a:t>
                      </a:r>
                    </a:p>
                  </a:txBody>
                  <a:tcPr marL="27432"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5%</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41</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3</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6</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14</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55</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317971376"/>
                  </a:ext>
                </a:extLst>
              </a:tr>
              <a:tr h="187228">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   Probably will get</a:t>
                      </a:r>
                    </a:p>
                  </a:txBody>
                  <a:tcPr marL="27432"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17%</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13</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3</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23</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36</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2">
                        <a:lumMod val="40000"/>
                        <a:lumOff val="60000"/>
                      </a:schemeClr>
                    </a:solidFill>
                  </a:tcPr>
                </a:tc>
                <a:tc>
                  <a:txBody>
                    <a:bodyPr/>
                    <a:lstStyle/>
                    <a:p>
                      <a:pPr algn="ctr" fontAlgn="ctr"/>
                      <a:r>
                        <a:rPr lang="en-US" sz="900" b="0" i="0" u="none" strike="noStrike">
                          <a:solidFill>
                            <a:srgbClr val="000000"/>
                          </a:solidFill>
                          <a:effectLst/>
                          <a:latin typeface="Arial" panose="020B0604020202020204" pitchFamily="34" charset="0"/>
                        </a:rPr>
                        <a:t>53</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40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54</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60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29</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45</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696858859"/>
                  </a:ext>
                </a:extLst>
              </a:tr>
              <a:tr h="187228">
                <a:tc>
                  <a:txBody>
                    <a:bodyPr/>
                    <a:lstStyle/>
                    <a:p>
                      <a:pPr algn="l" fontAlgn="ctr"/>
                      <a:r>
                        <a:rPr lang="en-US" sz="900" b="1" i="0" u="none" strike="noStrike" dirty="0">
                          <a:solidFill>
                            <a:srgbClr val="000000"/>
                          </a:solidFill>
                          <a:effectLst/>
                          <a:latin typeface="Arial" panose="020B0604020202020204" pitchFamily="34" charset="0"/>
                          <a:cs typeface="Arial" panose="020B0604020202020204" pitchFamily="34" charset="0"/>
                        </a:rPr>
                        <a:t>Will Not Get</a:t>
                      </a:r>
                    </a:p>
                  </a:txBody>
                  <a:tcPr marL="27432"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a:solidFill>
                            <a:srgbClr val="000000"/>
                          </a:solidFill>
                          <a:effectLst/>
                          <a:latin typeface="Arial" panose="020B0604020202020204" pitchFamily="34" charset="0"/>
                        </a:rPr>
                        <a:t>74%</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a:solidFill>
                            <a:srgbClr val="000000"/>
                          </a:solidFill>
                          <a:effectLst/>
                          <a:latin typeface="Arial" panose="020B0604020202020204" pitchFamily="34" charset="0"/>
                        </a:rPr>
                        <a:t>82</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dirty="0">
                          <a:solidFill>
                            <a:srgbClr val="000000"/>
                          </a:solidFill>
                          <a:effectLst/>
                          <a:latin typeface="Arial" panose="020B0604020202020204" pitchFamily="34" charset="0"/>
                        </a:rPr>
                        <a:t>94</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2">
                        <a:lumMod val="40000"/>
                        <a:lumOff val="60000"/>
                      </a:schemeClr>
                    </a:solidFill>
                  </a:tcPr>
                </a:tc>
                <a:tc>
                  <a:txBody>
                    <a:bodyPr/>
                    <a:lstStyle/>
                    <a:p>
                      <a:pPr algn="ctr" fontAlgn="ctr"/>
                      <a:r>
                        <a:rPr lang="en-US" sz="900" b="1" i="0" u="none" strike="noStrike">
                          <a:solidFill>
                            <a:srgbClr val="000000"/>
                          </a:solidFill>
                          <a:effectLst/>
                          <a:latin typeface="Arial" panose="020B0604020202020204" pitchFamily="34" charset="0"/>
                        </a:rPr>
                        <a:t>9</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a:solidFill>
                            <a:srgbClr val="000000"/>
                          </a:solidFill>
                          <a:effectLst/>
                          <a:latin typeface="Arial" panose="020B0604020202020204" pitchFamily="34" charset="0"/>
                        </a:rPr>
                        <a:t>57</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a:solidFill>
                            <a:srgbClr val="000000"/>
                          </a:solidFill>
                          <a:effectLst/>
                          <a:latin typeface="Arial" panose="020B0604020202020204" pitchFamily="34" charset="0"/>
                        </a:rPr>
                        <a:t>18</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a:solidFill>
                            <a:srgbClr val="000000"/>
                          </a:solidFill>
                          <a:effectLst/>
                          <a:latin typeface="Arial" panose="020B0604020202020204" pitchFamily="34" charset="0"/>
                        </a:rPr>
                        <a:t>48</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a:solidFill>
                            <a:srgbClr val="000000"/>
                          </a:solidFill>
                          <a:effectLst/>
                          <a:latin typeface="Arial" panose="020B0604020202020204" pitchFamily="34" charset="0"/>
                        </a:rPr>
                        <a:t>46</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dirty="0">
                          <a:solidFill>
                            <a:srgbClr val="000000"/>
                          </a:solidFill>
                          <a:effectLst/>
                          <a:latin typeface="Arial" panose="020B0604020202020204" pitchFamily="34" charset="0"/>
                        </a:rPr>
                        <a:t>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a:solidFill>
                            <a:srgbClr val="000000"/>
                          </a:solidFill>
                          <a:effectLst/>
                          <a:latin typeface="Arial" panose="020B0604020202020204" pitchFamily="34" charset="0"/>
                        </a:rPr>
                        <a:t>43</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dirty="0">
                          <a:solidFill>
                            <a:srgbClr val="000000"/>
                          </a:solidFill>
                          <a:effectLst/>
                          <a:latin typeface="Arial" panose="020B0604020202020204" pitchFamily="34" charset="0"/>
                        </a:rPr>
                        <a:t>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1" i="0" u="none" strike="noStrike" dirty="0">
                          <a:solidFill>
                            <a:srgbClr val="000000"/>
                          </a:solidFill>
                          <a:effectLst/>
                          <a:latin typeface="Arial" panose="020B0604020202020204" pitchFamily="34" charset="0"/>
                        </a:rPr>
                        <a:t>95</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282589208"/>
                  </a:ext>
                </a:extLst>
              </a:tr>
              <a:tr h="187228">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   Probably will not get</a:t>
                      </a:r>
                    </a:p>
                  </a:txBody>
                  <a:tcPr marL="27432"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19%</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16</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9</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9</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31</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2">
                        <a:lumMod val="40000"/>
                        <a:lumOff val="60000"/>
                      </a:schemeClr>
                    </a:solidFill>
                  </a:tcPr>
                </a:tc>
                <a:tc>
                  <a:txBody>
                    <a:bodyPr/>
                    <a:lstStyle/>
                    <a:p>
                      <a:pPr algn="ctr" fontAlgn="ctr"/>
                      <a:r>
                        <a:rPr lang="en-US" sz="900" b="0" i="0" u="none" strike="noStrike">
                          <a:solidFill>
                            <a:srgbClr val="000000"/>
                          </a:solidFill>
                          <a:effectLst/>
                          <a:latin typeface="Arial" panose="020B0604020202020204" pitchFamily="34" charset="0"/>
                        </a:rPr>
                        <a:t>12</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20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23</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43</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18</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789226936"/>
                  </a:ext>
                </a:extLst>
              </a:tr>
              <a:tr h="187228">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   Definitely will not get</a:t>
                      </a:r>
                    </a:p>
                  </a:txBody>
                  <a:tcPr marL="27432"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55%</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66</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85</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26</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6</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28</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23</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77</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209718249"/>
                  </a:ext>
                </a:extLst>
              </a:tr>
              <a:tr h="187228">
                <a:tc>
                  <a:txBody>
                    <a:bodyPr/>
                    <a:lstStyle/>
                    <a:p>
                      <a:pPr algn="l" fontAlgn="ctr"/>
                      <a:r>
                        <a:rPr lang="en-US" sz="900" b="1" i="1" u="none" strike="noStrike" dirty="0">
                          <a:solidFill>
                            <a:schemeClr val="tx2"/>
                          </a:solidFill>
                          <a:effectLst/>
                          <a:latin typeface="Arial" panose="020B0604020202020204" pitchFamily="34" charset="0"/>
                          <a:cs typeface="Arial" panose="020B0604020202020204" pitchFamily="34" charset="0"/>
                        </a:rPr>
                        <a:t>NET</a:t>
                      </a:r>
                    </a:p>
                  </a:txBody>
                  <a:tcPr marL="27432"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-52%</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900" b="1" i="1" u="none" strike="noStrike">
                          <a:solidFill>
                            <a:schemeClr val="tx2"/>
                          </a:solidFill>
                          <a:effectLst/>
                          <a:latin typeface="Arial" panose="020B0604020202020204" pitchFamily="34" charset="0"/>
                        </a:rPr>
                        <a:t>-70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900" b="1" i="1" u="none" strike="noStrike">
                          <a:solidFill>
                            <a:schemeClr val="tx2"/>
                          </a:solidFill>
                          <a:effectLst/>
                          <a:latin typeface="Arial" panose="020B0604020202020204" pitchFamily="34" charset="0"/>
                        </a:rPr>
                        <a:t>-89</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+55</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-18</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+41</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-8</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+8</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+60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Even</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+100</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-91</a:t>
                      </a:r>
                    </a:p>
                  </a:txBody>
                  <a:tcPr marL="0" marR="0" marT="0" marB="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3253567442"/>
                  </a:ext>
                </a:extLst>
              </a:tr>
            </a:tbl>
          </a:graphicData>
        </a:graphic>
      </p:graphicFrame>
      <p:graphicFrame>
        <p:nvGraphicFramePr>
          <p:cNvPr id="19" name="Table 18">
            <a:extLst>
              <a:ext uri="{FF2B5EF4-FFF2-40B4-BE49-F238E27FC236}">
                <a16:creationId xmlns:a16="http://schemas.microsoft.com/office/drawing/2014/main" id="{962FE7E4-AE1F-4705-93F9-C7E986BAA5AA}"/>
              </a:ext>
            </a:extLst>
          </p:cNvPr>
          <p:cNvGraphicFramePr>
            <a:graphicFrameLocks noGrp="1"/>
          </p:cNvGraphicFramePr>
          <p:nvPr>
            <p:extLst>
              <p:ext uri="{D42A27DB-BD31-4B8C-83A1-F6EECF244321}">
                <p14:modId xmlns:p14="http://schemas.microsoft.com/office/powerpoint/2010/main" val="2644145656"/>
              </p:ext>
            </p:extLst>
          </p:nvPr>
        </p:nvGraphicFramePr>
        <p:xfrm>
          <a:off x="300787" y="4011111"/>
          <a:ext cx="8575583" cy="246745"/>
        </p:xfrm>
        <a:graphic>
          <a:graphicData uri="http://schemas.openxmlformats.org/drawingml/2006/table">
            <a:tbl>
              <a:tblPr firstRow="1" bandRow="1">
                <a:effectLst/>
              </a:tblPr>
              <a:tblGrid>
                <a:gridCol w="8575583">
                  <a:extLst>
                    <a:ext uri="{9D8B030D-6E8A-4147-A177-3AD203B41FA5}">
                      <a16:colId xmlns:a16="http://schemas.microsoft.com/office/drawing/2014/main" val="20000"/>
                    </a:ext>
                  </a:extLst>
                </a:gridCol>
              </a:tblGrid>
              <a:tr h="246745">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Impact on Vaccine Uptake</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20" name="Table 19">
            <a:extLst>
              <a:ext uri="{FF2B5EF4-FFF2-40B4-BE49-F238E27FC236}">
                <a16:creationId xmlns:a16="http://schemas.microsoft.com/office/drawing/2014/main" id="{E7F5B455-621B-4245-B762-9E53239B9510}"/>
              </a:ext>
            </a:extLst>
          </p:cNvPr>
          <p:cNvGraphicFramePr>
            <a:graphicFrameLocks noGrp="1"/>
          </p:cNvGraphicFramePr>
          <p:nvPr>
            <p:extLst>
              <p:ext uri="{D42A27DB-BD31-4B8C-83A1-F6EECF244321}">
                <p14:modId xmlns:p14="http://schemas.microsoft.com/office/powerpoint/2010/main" val="3977141950"/>
              </p:ext>
            </p:extLst>
          </p:nvPr>
        </p:nvGraphicFramePr>
        <p:xfrm>
          <a:off x="335424" y="819661"/>
          <a:ext cx="3890213" cy="246745"/>
        </p:xfrm>
        <a:graphic>
          <a:graphicData uri="http://schemas.openxmlformats.org/drawingml/2006/table">
            <a:tbl>
              <a:tblPr firstRow="1" bandRow="1">
                <a:effectLst/>
              </a:tblPr>
              <a:tblGrid>
                <a:gridCol w="3890213">
                  <a:extLst>
                    <a:ext uri="{9D8B030D-6E8A-4147-A177-3AD203B41FA5}">
                      <a16:colId xmlns:a16="http://schemas.microsoft.com/office/drawing/2014/main" val="20000"/>
                    </a:ext>
                  </a:extLst>
                </a:gridCol>
              </a:tblGrid>
              <a:tr h="246745">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Biggest Hesitancy</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21" name="Table 20">
            <a:extLst>
              <a:ext uri="{FF2B5EF4-FFF2-40B4-BE49-F238E27FC236}">
                <a16:creationId xmlns:a16="http://schemas.microsoft.com/office/drawing/2014/main" id="{3265F7E8-F3AD-4CAB-9827-0F05542CB49E}"/>
              </a:ext>
            </a:extLst>
          </p:cNvPr>
          <p:cNvGraphicFramePr>
            <a:graphicFrameLocks noGrp="1"/>
          </p:cNvGraphicFramePr>
          <p:nvPr>
            <p:extLst>
              <p:ext uri="{D42A27DB-BD31-4B8C-83A1-F6EECF244321}">
                <p14:modId xmlns:p14="http://schemas.microsoft.com/office/powerpoint/2010/main" val="352182675"/>
              </p:ext>
            </p:extLst>
          </p:nvPr>
        </p:nvGraphicFramePr>
        <p:xfrm>
          <a:off x="4824297" y="850607"/>
          <a:ext cx="3890213" cy="246745"/>
        </p:xfrm>
        <a:graphic>
          <a:graphicData uri="http://schemas.openxmlformats.org/drawingml/2006/table">
            <a:tbl>
              <a:tblPr firstRow="1" bandRow="1">
                <a:effectLst/>
              </a:tblPr>
              <a:tblGrid>
                <a:gridCol w="3890213">
                  <a:extLst>
                    <a:ext uri="{9D8B030D-6E8A-4147-A177-3AD203B41FA5}">
                      <a16:colId xmlns:a16="http://schemas.microsoft.com/office/drawing/2014/main" val="20000"/>
                    </a:ext>
                  </a:extLst>
                </a:gridCol>
              </a:tblGrid>
              <a:tr h="246745">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Best Incentive</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cxnSp>
        <p:nvCxnSpPr>
          <p:cNvPr id="25" name="Straight Arrow Connector 24">
            <a:extLst>
              <a:ext uri="{FF2B5EF4-FFF2-40B4-BE49-F238E27FC236}">
                <a16:creationId xmlns:a16="http://schemas.microsoft.com/office/drawing/2014/main" id="{55ABAB31-5EF3-4094-B326-731B9E2EE0D1}"/>
              </a:ext>
            </a:extLst>
          </p:cNvPr>
          <p:cNvCxnSpPr>
            <a:cxnSpLocks/>
          </p:cNvCxnSpPr>
          <p:nvPr/>
        </p:nvCxnSpPr>
        <p:spPr>
          <a:xfrm>
            <a:off x="3117507" y="1895647"/>
            <a:ext cx="226231"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DE760878-FDD6-4830-9787-DE49C807FF17}"/>
              </a:ext>
            </a:extLst>
          </p:cNvPr>
          <p:cNvCxnSpPr>
            <a:cxnSpLocks/>
          </p:cNvCxnSpPr>
          <p:nvPr/>
        </p:nvCxnSpPr>
        <p:spPr>
          <a:xfrm>
            <a:off x="7818460" y="3707261"/>
            <a:ext cx="226231"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B545E719-DB2A-4E47-BCAD-5CE8E1E53313}"/>
              </a:ext>
            </a:extLst>
          </p:cNvPr>
          <p:cNvCxnSpPr>
            <a:cxnSpLocks/>
          </p:cNvCxnSpPr>
          <p:nvPr/>
        </p:nvCxnSpPr>
        <p:spPr>
          <a:xfrm flipH="1">
            <a:off x="3106615" y="2247993"/>
            <a:ext cx="228600"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7451F334-1804-454B-B082-49DCE9C79F5F}"/>
              </a:ext>
            </a:extLst>
          </p:cNvPr>
          <p:cNvCxnSpPr>
            <a:cxnSpLocks/>
          </p:cNvCxnSpPr>
          <p:nvPr/>
        </p:nvCxnSpPr>
        <p:spPr>
          <a:xfrm>
            <a:off x="3621596" y="1895647"/>
            <a:ext cx="226231"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C4B5B853-6538-4A92-84D0-8A0069BEE3F8}"/>
              </a:ext>
            </a:extLst>
          </p:cNvPr>
          <p:cNvCxnSpPr>
            <a:cxnSpLocks/>
          </p:cNvCxnSpPr>
          <p:nvPr/>
        </p:nvCxnSpPr>
        <p:spPr>
          <a:xfrm flipH="1">
            <a:off x="3622427" y="2247993"/>
            <a:ext cx="228600"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C74DF25E-2A89-4F12-B131-67A382002769}"/>
              </a:ext>
            </a:extLst>
          </p:cNvPr>
          <p:cNvCxnSpPr>
            <a:cxnSpLocks/>
          </p:cNvCxnSpPr>
          <p:nvPr/>
        </p:nvCxnSpPr>
        <p:spPr>
          <a:xfrm>
            <a:off x="8322549" y="3707261"/>
            <a:ext cx="226231"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9434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50F45834-DBB6-4143-A7CB-0A46601923EA}"/>
              </a:ext>
            </a:extLst>
          </p:cNvPr>
          <p:cNvSpPr/>
          <p:nvPr/>
        </p:nvSpPr>
        <p:spPr>
          <a:xfrm>
            <a:off x="638628" y="4584495"/>
            <a:ext cx="8265881" cy="1458492"/>
          </a:xfrm>
          <a:prstGeom prst="rect">
            <a:avLst/>
          </a:prstGeom>
          <a:solidFill>
            <a:schemeClr val="accent3">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105F702-0652-4264-9245-DBA3E48F5FA3}"/>
              </a:ext>
            </a:extLst>
          </p:cNvPr>
          <p:cNvSpPr/>
          <p:nvPr/>
        </p:nvSpPr>
        <p:spPr>
          <a:xfrm>
            <a:off x="617846" y="657184"/>
            <a:ext cx="8265881" cy="1492002"/>
          </a:xfrm>
          <a:prstGeom prst="rect">
            <a:avLst/>
          </a:prstGeom>
          <a:solidFill>
            <a:schemeClr val="accent3">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FCEE13-6DE1-4A47-A822-903DA3FE0EB8}"/>
              </a:ext>
            </a:extLst>
          </p:cNvPr>
          <p:cNvSpPr>
            <a:spLocks noGrp="1"/>
          </p:cNvSpPr>
          <p:nvPr>
            <p:ph type="title"/>
          </p:nvPr>
        </p:nvSpPr>
        <p:spPr/>
        <p:txBody>
          <a:bodyPr/>
          <a:lstStyle/>
          <a:p>
            <a:r>
              <a:rPr lang="en-US" dirty="0"/>
              <a:t>Vaccination Factors and Mask Usage</a:t>
            </a:r>
          </a:p>
        </p:txBody>
      </p:sp>
      <p:sp>
        <p:nvSpPr>
          <p:cNvPr id="8" name="TextBox 7">
            <a:extLst>
              <a:ext uri="{FF2B5EF4-FFF2-40B4-BE49-F238E27FC236}">
                <a16:creationId xmlns:a16="http://schemas.microsoft.com/office/drawing/2014/main" id="{3CB5405D-073D-4652-9026-356E085BE355}"/>
              </a:ext>
            </a:extLst>
          </p:cNvPr>
          <p:cNvSpPr txBox="1"/>
          <p:nvPr/>
        </p:nvSpPr>
        <p:spPr>
          <a:xfrm>
            <a:off x="731520" y="2903025"/>
            <a:ext cx="1953829" cy="1015663"/>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How common do you think it will be for those getting vaccines to experience reactions or significant side effects beyond the expected soreness, fever, and fatigue?</a:t>
            </a:r>
          </a:p>
        </p:txBody>
      </p:sp>
      <p:graphicFrame>
        <p:nvGraphicFramePr>
          <p:cNvPr id="29" name="Table 28">
            <a:extLst>
              <a:ext uri="{FF2B5EF4-FFF2-40B4-BE49-F238E27FC236}">
                <a16:creationId xmlns:a16="http://schemas.microsoft.com/office/drawing/2014/main" id="{E239633C-BB55-4316-AE8E-D0B33D2CCF77}"/>
              </a:ext>
            </a:extLst>
          </p:cNvPr>
          <p:cNvGraphicFramePr>
            <a:graphicFrameLocks noGrp="1"/>
          </p:cNvGraphicFramePr>
          <p:nvPr>
            <p:extLst>
              <p:ext uri="{D42A27DB-BD31-4B8C-83A1-F6EECF244321}">
                <p14:modId xmlns:p14="http://schemas.microsoft.com/office/powerpoint/2010/main" val="4288009084"/>
              </p:ext>
            </p:extLst>
          </p:nvPr>
        </p:nvGraphicFramePr>
        <p:xfrm>
          <a:off x="731520" y="2712489"/>
          <a:ext cx="1871703" cy="238298"/>
        </p:xfrm>
        <a:graphic>
          <a:graphicData uri="http://schemas.openxmlformats.org/drawingml/2006/table">
            <a:tbl>
              <a:tblPr firstRow="1" bandRow="1">
                <a:effectLst/>
              </a:tblPr>
              <a:tblGrid>
                <a:gridCol w="1871703">
                  <a:extLst>
                    <a:ext uri="{9D8B030D-6E8A-4147-A177-3AD203B41FA5}">
                      <a16:colId xmlns:a16="http://schemas.microsoft.com/office/drawing/2014/main" val="20000"/>
                    </a:ext>
                  </a:extLst>
                </a:gridCol>
              </a:tblGrid>
              <a:tr h="136303">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Vaccine Side Effects</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30" name="Object 3">
            <a:extLst>
              <a:ext uri="{FF2B5EF4-FFF2-40B4-BE49-F238E27FC236}">
                <a16:creationId xmlns:a16="http://schemas.microsoft.com/office/drawing/2014/main" id="{4929C034-4A78-4DE5-A1CE-5E1A1A3EDE48}"/>
              </a:ext>
            </a:extLst>
          </p:cNvPr>
          <p:cNvGraphicFramePr>
            <a:graphicFrameLocks/>
          </p:cNvGraphicFramePr>
          <p:nvPr>
            <p:extLst>
              <p:ext uri="{D42A27DB-BD31-4B8C-83A1-F6EECF244321}">
                <p14:modId xmlns:p14="http://schemas.microsoft.com/office/powerpoint/2010/main" val="4866385"/>
              </p:ext>
            </p:extLst>
          </p:nvPr>
        </p:nvGraphicFramePr>
        <p:xfrm>
          <a:off x="2953395" y="2464704"/>
          <a:ext cx="2479964" cy="1709291"/>
        </p:xfrm>
        <a:graphic>
          <a:graphicData uri="http://schemas.openxmlformats.org/drawingml/2006/chart">
            <c:chart xmlns:c="http://schemas.openxmlformats.org/drawingml/2006/chart" xmlns:r="http://schemas.openxmlformats.org/officeDocument/2006/relationships" r:id="rId2"/>
          </a:graphicData>
        </a:graphic>
      </p:graphicFrame>
      <p:sp>
        <p:nvSpPr>
          <p:cNvPr id="31" name="TextBox 30">
            <a:extLst>
              <a:ext uri="{FF2B5EF4-FFF2-40B4-BE49-F238E27FC236}">
                <a16:creationId xmlns:a16="http://schemas.microsoft.com/office/drawing/2014/main" id="{9BFE2C86-6642-4FAF-B757-0B8F938256B4}"/>
              </a:ext>
            </a:extLst>
          </p:cNvPr>
          <p:cNvSpPr txBox="1"/>
          <p:nvPr/>
        </p:nvSpPr>
        <p:spPr>
          <a:xfrm>
            <a:off x="3362511" y="3627931"/>
            <a:ext cx="396262" cy="297517"/>
          </a:xfrm>
          <a:prstGeom prst="rect">
            <a:avLst/>
          </a:prstGeom>
          <a:noFill/>
        </p:spPr>
        <p:txBody>
          <a:bodyPr wrap="none" rtlCol="0">
            <a:spAutoFit/>
          </a:bodyPr>
          <a:lstStyle/>
          <a:p>
            <a:pPr algn="ctr">
              <a:lnSpc>
                <a:spcPts val="800"/>
              </a:lnSpc>
            </a:pPr>
            <a:r>
              <a:rPr lang="en-US" sz="800" dirty="0">
                <a:solidFill>
                  <a:schemeClr val="bg1"/>
                </a:solidFill>
                <a:latin typeface="Arial" panose="020B0604020202020204" pitchFamily="34" charset="0"/>
                <a:cs typeface="Arial" panose="020B0604020202020204" pitchFamily="34" charset="0"/>
              </a:rPr>
              <a:t>Very</a:t>
            </a:r>
          </a:p>
          <a:p>
            <a:pPr algn="ctr">
              <a:lnSpc>
                <a:spcPts val="800"/>
              </a:lnSpc>
            </a:pPr>
            <a:r>
              <a:rPr lang="en-US" sz="800" dirty="0">
                <a:solidFill>
                  <a:schemeClr val="bg1"/>
                </a:solidFill>
                <a:latin typeface="Arial" panose="020B0604020202020204" pitchFamily="34" charset="0"/>
                <a:cs typeface="Arial" panose="020B0604020202020204" pitchFamily="34" charset="0"/>
              </a:rPr>
              <a:t>28%</a:t>
            </a:r>
          </a:p>
        </p:txBody>
      </p:sp>
      <p:graphicFrame>
        <p:nvGraphicFramePr>
          <p:cNvPr id="33" name="Table 32">
            <a:extLst>
              <a:ext uri="{FF2B5EF4-FFF2-40B4-BE49-F238E27FC236}">
                <a16:creationId xmlns:a16="http://schemas.microsoft.com/office/drawing/2014/main" id="{D836F33D-18C3-47CD-9C05-698283281A03}"/>
              </a:ext>
            </a:extLst>
          </p:cNvPr>
          <p:cNvGraphicFramePr>
            <a:graphicFrameLocks noGrp="1"/>
          </p:cNvGraphicFramePr>
          <p:nvPr>
            <p:extLst>
              <p:ext uri="{D42A27DB-BD31-4B8C-83A1-F6EECF244321}">
                <p14:modId xmlns:p14="http://schemas.microsoft.com/office/powerpoint/2010/main" val="3901492423"/>
              </p:ext>
            </p:extLst>
          </p:nvPr>
        </p:nvGraphicFramePr>
        <p:xfrm>
          <a:off x="5740892" y="2733883"/>
          <a:ext cx="3148882" cy="1257856"/>
        </p:xfrm>
        <a:graphic>
          <a:graphicData uri="http://schemas.openxmlformats.org/drawingml/2006/table">
            <a:tbl>
              <a:tblPr>
                <a:tableStyleId>{5C22544A-7EE6-4342-B048-85BDC9FD1C3A}</a:tableStyleId>
              </a:tblPr>
              <a:tblGrid>
                <a:gridCol w="978330">
                  <a:extLst>
                    <a:ext uri="{9D8B030D-6E8A-4147-A177-3AD203B41FA5}">
                      <a16:colId xmlns:a16="http://schemas.microsoft.com/office/drawing/2014/main" val="2158612136"/>
                    </a:ext>
                  </a:extLst>
                </a:gridCol>
                <a:gridCol w="486838">
                  <a:extLst>
                    <a:ext uri="{9D8B030D-6E8A-4147-A177-3AD203B41FA5}">
                      <a16:colId xmlns:a16="http://schemas.microsoft.com/office/drawing/2014/main" val="69353297"/>
                    </a:ext>
                  </a:extLst>
                </a:gridCol>
                <a:gridCol w="496002">
                  <a:extLst>
                    <a:ext uri="{9D8B030D-6E8A-4147-A177-3AD203B41FA5}">
                      <a16:colId xmlns:a16="http://schemas.microsoft.com/office/drawing/2014/main" val="2257335008"/>
                    </a:ext>
                  </a:extLst>
                </a:gridCol>
                <a:gridCol w="647480">
                  <a:extLst>
                    <a:ext uri="{9D8B030D-6E8A-4147-A177-3AD203B41FA5}">
                      <a16:colId xmlns:a16="http://schemas.microsoft.com/office/drawing/2014/main" val="1066746560"/>
                    </a:ext>
                  </a:extLst>
                </a:gridCol>
                <a:gridCol w="540232">
                  <a:extLst>
                    <a:ext uri="{9D8B030D-6E8A-4147-A177-3AD203B41FA5}">
                      <a16:colId xmlns:a16="http://schemas.microsoft.com/office/drawing/2014/main" val="4094514070"/>
                    </a:ext>
                  </a:extLst>
                </a:gridCol>
              </a:tblGrid>
              <a:tr h="306400">
                <a:tc>
                  <a:txBody>
                    <a:bodyPr/>
                    <a:lstStyle/>
                    <a:p>
                      <a:pPr algn="l" fontAlgn="ct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Overall</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Likely</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Persuadable</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Won’t Get</a:t>
                      </a:r>
                    </a:p>
                  </a:txBody>
                  <a:tcPr marL="0" marR="0" marT="0" marB="0" anchor="ctr">
                    <a:solidFill>
                      <a:schemeClr val="accent3">
                        <a:lumMod val="20000"/>
                        <a:lumOff val="80000"/>
                      </a:schemeClr>
                    </a:solidFill>
                  </a:tcPr>
                </a:tc>
                <a:extLst>
                  <a:ext uri="{0D108BD9-81ED-4DB2-BD59-A6C34878D82A}">
                    <a16:rowId xmlns:a16="http://schemas.microsoft.com/office/drawing/2014/main" val="3278751850"/>
                  </a:ext>
                </a:extLst>
              </a:tr>
              <a:tr h="169284">
                <a:tc>
                  <a:txBody>
                    <a:bodyPr/>
                    <a:lstStyle/>
                    <a:p>
                      <a:pPr algn="l" fontAlgn="ctr"/>
                      <a:r>
                        <a:rPr lang="en-US" sz="900" u="none" strike="noStrike" dirty="0">
                          <a:effectLst/>
                          <a:latin typeface="Arial" panose="020B0604020202020204" pitchFamily="34" charset="0"/>
                          <a:cs typeface="Arial" panose="020B0604020202020204" pitchFamily="34" charset="0"/>
                        </a:rPr>
                        <a:t>Common</a:t>
                      </a: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68%</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70</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61</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70</a:t>
                      </a:r>
                    </a:p>
                  </a:txBody>
                  <a:tcPr marL="0" marR="0" marT="0" marB="0" anchor="ctr">
                    <a:solidFill>
                      <a:schemeClr val="accent3">
                        <a:lumMod val="20000"/>
                        <a:lumOff val="80000"/>
                      </a:schemeClr>
                    </a:solidFill>
                  </a:tcPr>
                </a:tc>
                <a:extLst>
                  <a:ext uri="{0D108BD9-81ED-4DB2-BD59-A6C34878D82A}">
                    <a16:rowId xmlns:a16="http://schemas.microsoft.com/office/drawing/2014/main" val="3185320815"/>
                  </a:ext>
                </a:extLst>
              </a:tr>
              <a:tr h="169284">
                <a:tc>
                  <a:txBody>
                    <a:bodyPr/>
                    <a:lstStyle/>
                    <a:p>
                      <a:pPr algn="l" fontAlgn="ctr"/>
                      <a:r>
                        <a:rPr lang="en-US" sz="900" u="none" strike="noStrike" dirty="0">
                          <a:effectLst/>
                          <a:latin typeface="Arial" panose="020B0604020202020204" pitchFamily="34" charset="0"/>
                          <a:cs typeface="Arial" panose="020B0604020202020204" pitchFamily="34" charset="0"/>
                        </a:rPr>
                        <a:t>  Very common</a:t>
                      </a: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28%</a:t>
                      </a:r>
                    </a:p>
                  </a:txBody>
                  <a:tcPr marL="0"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14</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16</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36</a:t>
                      </a:r>
                    </a:p>
                  </a:txBody>
                  <a:tcPr marL="0" marR="0" marT="0" marB="0" anchor="ctr">
                    <a:solidFill>
                      <a:schemeClr val="accent2">
                        <a:lumMod val="40000"/>
                        <a:lumOff val="60000"/>
                      </a:schemeClr>
                    </a:solidFill>
                  </a:tcPr>
                </a:tc>
                <a:extLst>
                  <a:ext uri="{0D108BD9-81ED-4DB2-BD59-A6C34878D82A}">
                    <a16:rowId xmlns:a16="http://schemas.microsoft.com/office/drawing/2014/main" val="2212158679"/>
                  </a:ext>
                </a:extLst>
              </a:tr>
              <a:tr h="169284">
                <a:tc>
                  <a:txBody>
                    <a:bodyPr/>
                    <a:lstStyle/>
                    <a:p>
                      <a:pPr algn="l" fontAlgn="ctr"/>
                      <a:r>
                        <a:rPr lang="en-US" sz="900" u="none" strike="noStrike" dirty="0">
                          <a:effectLst/>
                          <a:latin typeface="Arial" panose="020B0604020202020204" pitchFamily="34" charset="0"/>
                          <a:cs typeface="Arial" panose="020B0604020202020204" pitchFamily="34" charset="0"/>
                        </a:rPr>
                        <a:t>Not common</a:t>
                      </a: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23%</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30</a:t>
                      </a:r>
                    </a:p>
                  </a:txBody>
                  <a:tcPr marL="0"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34</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15</a:t>
                      </a:r>
                    </a:p>
                  </a:txBody>
                  <a:tcPr marL="0" marR="0" marT="0" marB="0" anchor="ctr">
                    <a:solidFill>
                      <a:schemeClr val="accent3">
                        <a:lumMod val="20000"/>
                        <a:lumOff val="80000"/>
                      </a:schemeClr>
                    </a:solidFill>
                  </a:tcPr>
                </a:tc>
                <a:extLst>
                  <a:ext uri="{0D108BD9-81ED-4DB2-BD59-A6C34878D82A}">
                    <a16:rowId xmlns:a16="http://schemas.microsoft.com/office/drawing/2014/main" val="1796843733"/>
                  </a:ext>
                </a:extLst>
              </a:tr>
              <a:tr h="169284">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   Not at all common </a:t>
                      </a:r>
                    </a:p>
                  </a:txBody>
                  <a:tcPr marL="27432"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4%</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a:t>
                      </a:r>
                    </a:p>
                  </a:txBody>
                  <a:tcPr marL="0"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2</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4</a:t>
                      </a:r>
                    </a:p>
                  </a:txBody>
                  <a:tcPr marL="0" marR="0" marT="0" marB="0" anchor="ctr">
                    <a:solidFill>
                      <a:schemeClr val="accent3">
                        <a:lumMod val="20000"/>
                        <a:lumOff val="80000"/>
                      </a:schemeClr>
                    </a:solidFill>
                  </a:tcPr>
                </a:tc>
                <a:extLst>
                  <a:ext uri="{0D108BD9-81ED-4DB2-BD59-A6C34878D82A}">
                    <a16:rowId xmlns:a16="http://schemas.microsoft.com/office/drawing/2014/main" val="3988583169"/>
                  </a:ext>
                </a:extLst>
              </a:tr>
              <a:tr h="169284">
                <a:tc>
                  <a:txBody>
                    <a:bodyPr/>
                    <a:lstStyle/>
                    <a:p>
                      <a:pPr algn="l" fontAlgn="ctr"/>
                      <a:r>
                        <a:rPr lang="en-US" sz="900" b="1" i="1" u="none" strike="noStrike" dirty="0">
                          <a:solidFill>
                            <a:srgbClr val="17375E"/>
                          </a:solidFill>
                          <a:effectLst/>
                          <a:latin typeface="Arial" panose="020B0604020202020204" pitchFamily="34" charset="0"/>
                          <a:cs typeface="Arial" panose="020B0604020202020204" pitchFamily="34" charset="0"/>
                        </a:rPr>
                        <a:t>NET</a:t>
                      </a:r>
                    </a:p>
                  </a:txBody>
                  <a:tcPr marL="27432"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+45%</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+39</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+27</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+55</a:t>
                      </a:r>
                    </a:p>
                  </a:txBody>
                  <a:tcPr marL="0" marR="0" marT="0" marB="0" anchor="ctr">
                    <a:solidFill>
                      <a:schemeClr val="accent3">
                        <a:lumMod val="20000"/>
                        <a:lumOff val="80000"/>
                      </a:schemeClr>
                    </a:solidFill>
                  </a:tcPr>
                </a:tc>
                <a:extLst>
                  <a:ext uri="{0D108BD9-81ED-4DB2-BD59-A6C34878D82A}">
                    <a16:rowId xmlns:a16="http://schemas.microsoft.com/office/drawing/2014/main" val="2943005251"/>
                  </a:ext>
                </a:extLst>
              </a:tr>
            </a:tbl>
          </a:graphicData>
        </a:graphic>
      </p:graphicFrame>
      <p:sp>
        <p:nvSpPr>
          <p:cNvPr id="40" name="TextBox 39">
            <a:extLst>
              <a:ext uri="{FF2B5EF4-FFF2-40B4-BE49-F238E27FC236}">
                <a16:creationId xmlns:a16="http://schemas.microsoft.com/office/drawing/2014/main" id="{C44BC1E7-46E0-443B-B054-4FC2922207FE}"/>
              </a:ext>
            </a:extLst>
          </p:cNvPr>
          <p:cNvSpPr txBox="1"/>
          <p:nvPr/>
        </p:nvSpPr>
        <p:spPr>
          <a:xfrm>
            <a:off x="731520" y="864995"/>
            <a:ext cx="2397040" cy="1169551"/>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Right now, in India, there is a new more contagious strain of COVID which has spread to the United States.  Knowing this, how worried do you feel about the possibility that you might become infected by the coronavirus if you don’t get vaccinated</a:t>
            </a:r>
          </a:p>
        </p:txBody>
      </p:sp>
      <p:graphicFrame>
        <p:nvGraphicFramePr>
          <p:cNvPr id="41" name="Table 40">
            <a:extLst>
              <a:ext uri="{FF2B5EF4-FFF2-40B4-BE49-F238E27FC236}">
                <a16:creationId xmlns:a16="http://schemas.microsoft.com/office/drawing/2014/main" id="{BFE48C8B-FD7C-4BBC-8EF3-5D2127EB5597}"/>
              </a:ext>
            </a:extLst>
          </p:cNvPr>
          <p:cNvGraphicFramePr>
            <a:graphicFrameLocks noGrp="1"/>
          </p:cNvGraphicFramePr>
          <p:nvPr>
            <p:extLst>
              <p:ext uri="{D42A27DB-BD31-4B8C-83A1-F6EECF244321}">
                <p14:modId xmlns:p14="http://schemas.microsoft.com/office/powerpoint/2010/main" val="3034822333"/>
              </p:ext>
            </p:extLst>
          </p:nvPr>
        </p:nvGraphicFramePr>
        <p:xfrm>
          <a:off x="731520" y="675324"/>
          <a:ext cx="1871703" cy="238298"/>
        </p:xfrm>
        <a:graphic>
          <a:graphicData uri="http://schemas.openxmlformats.org/drawingml/2006/table">
            <a:tbl>
              <a:tblPr firstRow="1" bandRow="1">
                <a:effectLst/>
              </a:tblPr>
              <a:tblGrid>
                <a:gridCol w="1871703">
                  <a:extLst>
                    <a:ext uri="{9D8B030D-6E8A-4147-A177-3AD203B41FA5}">
                      <a16:colId xmlns:a16="http://schemas.microsoft.com/office/drawing/2014/main" val="20000"/>
                    </a:ext>
                  </a:extLst>
                </a:gridCol>
              </a:tblGrid>
              <a:tr h="136303">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COVID Infection Worries</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42" name="Object 3">
            <a:extLst>
              <a:ext uri="{FF2B5EF4-FFF2-40B4-BE49-F238E27FC236}">
                <a16:creationId xmlns:a16="http://schemas.microsoft.com/office/drawing/2014/main" id="{2758D773-BDF3-4F8B-9A10-46355F69BC45}"/>
              </a:ext>
            </a:extLst>
          </p:cNvPr>
          <p:cNvGraphicFramePr>
            <a:graphicFrameLocks/>
          </p:cNvGraphicFramePr>
          <p:nvPr>
            <p:extLst>
              <p:ext uri="{D42A27DB-BD31-4B8C-83A1-F6EECF244321}">
                <p14:modId xmlns:p14="http://schemas.microsoft.com/office/powerpoint/2010/main" val="2716573701"/>
              </p:ext>
            </p:extLst>
          </p:nvPr>
        </p:nvGraphicFramePr>
        <p:xfrm>
          <a:off x="2931624" y="549245"/>
          <a:ext cx="2479964" cy="1709291"/>
        </p:xfrm>
        <a:graphic>
          <a:graphicData uri="http://schemas.openxmlformats.org/drawingml/2006/chart">
            <c:chart xmlns:c="http://schemas.openxmlformats.org/drawingml/2006/chart" xmlns:r="http://schemas.openxmlformats.org/officeDocument/2006/relationships" r:id="rId3"/>
          </a:graphicData>
        </a:graphic>
      </p:graphicFrame>
      <p:sp>
        <p:nvSpPr>
          <p:cNvPr id="44" name="TextBox 43">
            <a:extLst>
              <a:ext uri="{FF2B5EF4-FFF2-40B4-BE49-F238E27FC236}">
                <a16:creationId xmlns:a16="http://schemas.microsoft.com/office/drawing/2014/main" id="{D3DE5341-75C6-477D-9843-0A4D9B935301}"/>
              </a:ext>
            </a:extLst>
          </p:cNvPr>
          <p:cNvSpPr txBox="1"/>
          <p:nvPr/>
        </p:nvSpPr>
        <p:spPr>
          <a:xfrm>
            <a:off x="4300963" y="1274947"/>
            <a:ext cx="723707" cy="297517"/>
          </a:xfrm>
          <a:prstGeom prst="rect">
            <a:avLst/>
          </a:prstGeom>
          <a:noFill/>
        </p:spPr>
        <p:txBody>
          <a:bodyPr wrap="square" rtlCol="0">
            <a:spAutoFit/>
          </a:bodyPr>
          <a:lstStyle/>
          <a:p>
            <a:pPr algn="ctr">
              <a:lnSpc>
                <a:spcPts val="800"/>
              </a:lnSpc>
            </a:pPr>
            <a:r>
              <a:rPr lang="en-US" sz="800" dirty="0">
                <a:latin typeface="Arial" panose="020B0604020202020204" pitchFamily="34" charset="0"/>
                <a:cs typeface="Arial" panose="020B0604020202020204" pitchFamily="34" charset="0"/>
              </a:rPr>
              <a:t>Not At All</a:t>
            </a:r>
          </a:p>
          <a:p>
            <a:pPr algn="ctr">
              <a:lnSpc>
                <a:spcPts val="800"/>
              </a:lnSpc>
            </a:pPr>
            <a:r>
              <a:rPr lang="en-US" sz="800" dirty="0">
                <a:latin typeface="Arial" panose="020B0604020202020204" pitchFamily="34" charset="0"/>
                <a:cs typeface="Arial" panose="020B0604020202020204" pitchFamily="34" charset="0"/>
              </a:rPr>
              <a:t>66%</a:t>
            </a:r>
          </a:p>
        </p:txBody>
      </p:sp>
      <p:graphicFrame>
        <p:nvGraphicFramePr>
          <p:cNvPr id="45" name="Table 44">
            <a:extLst>
              <a:ext uri="{FF2B5EF4-FFF2-40B4-BE49-F238E27FC236}">
                <a16:creationId xmlns:a16="http://schemas.microsoft.com/office/drawing/2014/main" id="{3CA80B0A-10A5-4177-B1A1-8C451428D01C}"/>
              </a:ext>
            </a:extLst>
          </p:cNvPr>
          <p:cNvGraphicFramePr>
            <a:graphicFrameLocks noGrp="1"/>
          </p:cNvGraphicFramePr>
          <p:nvPr>
            <p:extLst>
              <p:ext uri="{D42A27DB-BD31-4B8C-83A1-F6EECF244321}">
                <p14:modId xmlns:p14="http://schemas.microsoft.com/office/powerpoint/2010/main" val="176558815"/>
              </p:ext>
            </p:extLst>
          </p:nvPr>
        </p:nvGraphicFramePr>
        <p:xfrm>
          <a:off x="5719121" y="754816"/>
          <a:ext cx="3120078" cy="1257856"/>
        </p:xfrm>
        <a:graphic>
          <a:graphicData uri="http://schemas.openxmlformats.org/drawingml/2006/table">
            <a:tbl>
              <a:tblPr>
                <a:tableStyleId>{5C22544A-7EE6-4342-B048-85BDC9FD1C3A}</a:tableStyleId>
              </a:tblPr>
              <a:tblGrid>
                <a:gridCol w="950362">
                  <a:extLst>
                    <a:ext uri="{9D8B030D-6E8A-4147-A177-3AD203B41FA5}">
                      <a16:colId xmlns:a16="http://schemas.microsoft.com/office/drawing/2014/main" val="2158612136"/>
                    </a:ext>
                  </a:extLst>
                </a:gridCol>
                <a:gridCol w="472920">
                  <a:extLst>
                    <a:ext uri="{9D8B030D-6E8A-4147-A177-3AD203B41FA5}">
                      <a16:colId xmlns:a16="http://schemas.microsoft.com/office/drawing/2014/main" val="69353297"/>
                    </a:ext>
                  </a:extLst>
                </a:gridCol>
                <a:gridCol w="586004">
                  <a:extLst>
                    <a:ext uri="{9D8B030D-6E8A-4147-A177-3AD203B41FA5}">
                      <a16:colId xmlns:a16="http://schemas.microsoft.com/office/drawing/2014/main" val="2257335008"/>
                    </a:ext>
                  </a:extLst>
                </a:gridCol>
                <a:gridCol w="586004">
                  <a:extLst>
                    <a:ext uri="{9D8B030D-6E8A-4147-A177-3AD203B41FA5}">
                      <a16:colId xmlns:a16="http://schemas.microsoft.com/office/drawing/2014/main" val="1066746560"/>
                    </a:ext>
                  </a:extLst>
                </a:gridCol>
                <a:gridCol w="524788">
                  <a:extLst>
                    <a:ext uri="{9D8B030D-6E8A-4147-A177-3AD203B41FA5}">
                      <a16:colId xmlns:a16="http://schemas.microsoft.com/office/drawing/2014/main" val="639809928"/>
                    </a:ext>
                  </a:extLst>
                </a:gridCol>
              </a:tblGrid>
              <a:tr h="306400">
                <a:tc>
                  <a:txBody>
                    <a:bodyPr/>
                    <a:lstStyle/>
                    <a:p>
                      <a:pPr algn="l" fontAlgn="ct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Overall</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Likely</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Persuadable</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Won’t Get</a:t>
                      </a:r>
                    </a:p>
                  </a:txBody>
                  <a:tcPr marL="0" marR="0" marT="0" marB="0" anchor="ctr">
                    <a:solidFill>
                      <a:schemeClr val="accent3">
                        <a:lumMod val="20000"/>
                        <a:lumOff val="80000"/>
                      </a:schemeClr>
                    </a:solidFill>
                  </a:tcPr>
                </a:tc>
                <a:extLst>
                  <a:ext uri="{0D108BD9-81ED-4DB2-BD59-A6C34878D82A}">
                    <a16:rowId xmlns:a16="http://schemas.microsoft.com/office/drawing/2014/main" val="3278751850"/>
                  </a:ext>
                </a:extLst>
              </a:tr>
              <a:tr h="169284">
                <a:tc>
                  <a:txBody>
                    <a:bodyPr/>
                    <a:lstStyle/>
                    <a:p>
                      <a:pPr algn="l" fontAlgn="ctr"/>
                      <a:r>
                        <a:rPr lang="en-US" sz="900" u="none" strike="noStrike" dirty="0">
                          <a:effectLst/>
                          <a:latin typeface="Arial" panose="020B0604020202020204" pitchFamily="34" charset="0"/>
                          <a:cs typeface="Arial" panose="020B0604020202020204" pitchFamily="34" charset="0"/>
                        </a:rPr>
                        <a:t>Worried</a:t>
                      </a: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14%</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35</a:t>
                      </a:r>
                    </a:p>
                  </a:txBody>
                  <a:tcPr marL="0" marR="0" marT="0" marB="0" anchor="ctr">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13</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a:t>
                      </a:r>
                    </a:p>
                  </a:txBody>
                  <a:tcPr marL="0" marR="0" marT="0" marB="0" anchor="ctr">
                    <a:solidFill>
                      <a:schemeClr val="accent3">
                        <a:lumMod val="20000"/>
                        <a:lumOff val="80000"/>
                      </a:schemeClr>
                    </a:solidFill>
                  </a:tcPr>
                </a:tc>
                <a:extLst>
                  <a:ext uri="{0D108BD9-81ED-4DB2-BD59-A6C34878D82A}">
                    <a16:rowId xmlns:a16="http://schemas.microsoft.com/office/drawing/2014/main" val="3185320815"/>
                  </a:ext>
                </a:extLst>
              </a:tr>
              <a:tr h="169284">
                <a:tc>
                  <a:txBody>
                    <a:bodyPr/>
                    <a:lstStyle/>
                    <a:p>
                      <a:pPr algn="l" fontAlgn="ctr"/>
                      <a:r>
                        <a:rPr lang="en-US" sz="900" u="none" strike="noStrike" dirty="0">
                          <a:effectLst/>
                          <a:latin typeface="Arial" panose="020B0604020202020204" pitchFamily="34" charset="0"/>
                          <a:cs typeface="Arial" panose="020B0604020202020204" pitchFamily="34" charset="0"/>
                        </a:rPr>
                        <a:t>  Very worried</a:t>
                      </a: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1%</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solidFill>
                      <a:schemeClr val="accent3">
                        <a:lumMod val="20000"/>
                        <a:lumOff val="80000"/>
                      </a:schemeClr>
                    </a:solidFill>
                  </a:tcPr>
                </a:tc>
                <a:extLst>
                  <a:ext uri="{0D108BD9-81ED-4DB2-BD59-A6C34878D82A}">
                    <a16:rowId xmlns:a16="http://schemas.microsoft.com/office/drawing/2014/main" val="2212158679"/>
                  </a:ext>
                </a:extLst>
              </a:tr>
              <a:tr h="169284">
                <a:tc>
                  <a:txBody>
                    <a:bodyPr/>
                    <a:lstStyle/>
                    <a:p>
                      <a:pPr algn="l" fontAlgn="ctr"/>
                      <a:r>
                        <a:rPr lang="en-US" sz="900" u="none" strike="noStrike" dirty="0">
                          <a:effectLst/>
                          <a:latin typeface="Arial" panose="020B0604020202020204" pitchFamily="34" charset="0"/>
                          <a:cs typeface="Arial" panose="020B0604020202020204" pitchFamily="34" charset="0"/>
                        </a:rPr>
                        <a:t>Not worried</a:t>
                      </a: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86%</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64</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87</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98</a:t>
                      </a:r>
                    </a:p>
                  </a:txBody>
                  <a:tcPr marL="0" marR="0" marT="0" marB="0" anchor="ctr">
                    <a:solidFill>
                      <a:schemeClr val="accent3">
                        <a:lumMod val="20000"/>
                        <a:lumOff val="80000"/>
                      </a:schemeClr>
                    </a:solidFill>
                  </a:tcPr>
                </a:tc>
                <a:extLst>
                  <a:ext uri="{0D108BD9-81ED-4DB2-BD59-A6C34878D82A}">
                    <a16:rowId xmlns:a16="http://schemas.microsoft.com/office/drawing/2014/main" val="1796843733"/>
                  </a:ext>
                </a:extLst>
              </a:tr>
              <a:tr h="169284">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   Not at all worried </a:t>
                      </a:r>
                    </a:p>
                  </a:txBody>
                  <a:tcPr marL="27432"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66%</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30</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58</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87</a:t>
                      </a:r>
                    </a:p>
                  </a:txBody>
                  <a:tcPr marL="0" marR="0" marT="0" marB="0" anchor="ctr">
                    <a:solidFill>
                      <a:schemeClr val="accent3">
                        <a:lumMod val="20000"/>
                        <a:lumOff val="80000"/>
                      </a:schemeClr>
                    </a:solidFill>
                  </a:tcPr>
                </a:tc>
                <a:extLst>
                  <a:ext uri="{0D108BD9-81ED-4DB2-BD59-A6C34878D82A}">
                    <a16:rowId xmlns:a16="http://schemas.microsoft.com/office/drawing/2014/main" val="3988583169"/>
                  </a:ext>
                </a:extLst>
              </a:tr>
              <a:tr h="169284">
                <a:tc>
                  <a:txBody>
                    <a:bodyPr/>
                    <a:lstStyle/>
                    <a:p>
                      <a:pPr algn="l" fontAlgn="ctr"/>
                      <a:r>
                        <a:rPr lang="en-US" sz="900" b="1" i="1" u="none" strike="noStrike" dirty="0">
                          <a:solidFill>
                            <a:srgbClr val="172F56"/>
                          </a:solidFill>
                          <a:effectLst/>
                          <a:latin typeface="Arial" panose="020B0604020202020204" pitchFamily="34" charset="0"/>
                          <a:cs typeface="Arial" panose="020B0604020202020204" pitchFamily="34" charset="0"/>
                        </a:rPr>
                        <a:t>NET</a:t>
                      </a:r>
                    </a:p>
                  </a:txBody>
                  <a:tcPr marL="27432"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-73%</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-29</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-74</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-96</a:t>
                      </a:r>
                    </a:p>
                  </a:txBody>
                  <a:tcPr marL="0" marR="0" marT="0" marB="0" anchor="ctr">
                    <a:solidFill>
                      <a:schemeClr val="accent3">
                        <a:lumMod val="20000"/>
                        <a:lumOff val="80000"/>
                      </a:schemeClr>
                    </a:solidFill>
                  </a:tcPr>
                </a:tc>
                <a:extLst>
                  <a:ext uri="{0D108BD9-81ED-4DB2-BD59-A6C34878D82A}">
                    <a16:rowId xmlns:a16="http://schemas.microsoft.com/office/drawing/2014/main" val="2943005251"/>
                  </a:ext>
                </a:extLst>
              </a:tr>
            </a:tbl>
          </a:graphicData>
        </a:graphic>
      </p:graphicFrame>
      <p:graphicFrame>
        <p:nvGraphicFramePr>
          <p:cNvPr id="34" name="Table 33">
            <a:extLst>
              <a:ext uri="{FF2B5EF4-FFF2-40B4-BE49-F238E27FC236}">
                <a16:creationId xmlns:a16="http://schemas.microsoft.com/office/drawing/2014/main" id="{56289609-7736-43EB-88CB-F6A08DC0832C}"/>
              </a:ext>
            </a:extLst>
          </p:cNvPr>
          <p:cNvGraphicFramePr>
            <a:graphicFrameLocks noGrp="1"/>
          </p:cNvGraphicFramePr>
          <p:nvPr>
            <p:extLst>
              <p:ext uri="{D42A27DB-BD31-4B8C-83A1-F6EECF244321}">
                <p14:modId xmlns:p14="http://schemas.microsoft.com/office/powerpoint/2010/main" val="1897217565"/>
              </p:ext>
            </p:extLst>
          </p:nvPr>
        </p:nvGraphicFramePr>
        <p:xfrm>
          <a:off x="5765579" y="4744700"/>
          <a:ext cx="3164872" cy="1004251"/>
        </p:xfrm>
        <a:graphic>
          <a:graphicData uri="http://schemas.openxmlformats.org/drawingml/2006/table">
            <a:tbl>
              <a:tblPr>
                <a:tableStyleId>{5C22544A-7EE6-4342-B048-85BDC9FD1C3A}</a:tableStyleId>
              </a:tblPr>
              <a:tblGrid>
                <a:gridCol w="984475">
                  <a:extLst>
                    <a:ext uri="{9D8B030D-6E8A-4147-A177-3AD203B41FA5}">
                      <a16:colId xmlns:a16="http://schemas.microsoft.com/office/drawing/2014/main" val="2158612136"/>
                    </a:ext>
                  </a:extLst>
                </a:gridCol>
                <a:gridCol w="489897">
                  <a:extLst>
                    <a:ext uri="{9D8B030D-6E8A-4147-A177-3AD203B41FA5}">
                      <a16:colId xmlns:a16="http://schemas.microsoft.com/office/drawing/2014/main" val="69353297"/>
                    </a:ext>
                  </a:extLst>
                </a:gridCol>
                <a:gridCol w="485557">
                  <a:extLst>
                    <a:ext uri="{9D8B030D-6E8A-4147-A177-3AD203B41FA5}">
                      <a16:colId xmlns:a16="http://schemas.microsoft.com/office/drawing/2014/main" val="2257335008"/>
                    </a:ext>
                  </a:extLst>
                </a:gridCol>
                <a:gridCol w="661318">
                  <a:extLst>
                    <a:ext uri="{9D8B030D-6E8A-4147-A177-3AD203B41FA5}">
                      <a16:colId xmlns:a16="http://schemas.microsoft.com/office/drawing/2014/main" val="1066746560"/>
                    </a:ext>
                  </a:extLst>
                </a:gridCol>
                <a:gridCol w="543625">
                  <a:extLst>
                    <a:ext uri="{9D8B030D-6E8A-4147-A177-3AD203B41FA5}">
                      <a16:colId xmlns:a16="http://schemas.microsoft.com/office/drawing/2014/main" val="2682828935"/>
                    </a:ext>
                  </a:extLst>
                </a:gridCol>
              </a:tblGrid>
              <a:tr h="377896">
                <a:tc>
                  <a:txBody>
                    <a:bodyPr/>
                    <a:lstStyle/>
                    <a:p>
                      <a:pPr algn="l" fontAlgn="ct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Overall</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Likely</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Persuadable</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Won’t Get</a:t>
                      </a:r>
                    </a:p>
                  </a:txBody>
                  <a:tcPr marL="0" marR="0" marT="0" marB="0" anchor="ctr">
                    <a:solidFill>
                      <a:schemeClr val="accent3">
                        <a:lumMod val="20000"/>
                        <a:lumOff val="80000"/>
                      </a:schemeClr>
                    </a:solidFill>
                  </a:tcPr>
                </a:tc>
                <a:extLst>
                  <a:ext uri="{0D108BD9-81ED-4DB2-BD59-A6C34878D82A}">
                    <a16:rowId xmlns:a16="http://schemas.microsoft.com/office/drawing/2014/main" val="3278751850"/>
                  </a:ext>
                </a:extLst>
              </a:tr>
              <a:tr h="208785">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Stopped</a:t>
                      </a:r>
                    </a:p>
                  </a:txBody>
                  <a:tcPr marL="27432"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58%</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33</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34</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78</a:t>
                      </a:r>
                    </a:p>
                  </a:txBody>
                  <a:tcPr marL="0" marR="0" marT="0" marB="0" anchor="ctr">
                    <a:solidFill>
                      <a:schemeClr val="accent2">
                        <a:lumMod val="40000"/>
                        <a:lumOff val="60000"/>
                      </a:schemeClr>
                    </a:solidFill>
                  </a:tcPr>
                </a:tc>
                <a:extLst>
                  <a:ext uri="{0D108BD9-81ED-4DB2-BD59-A6C34878D82A}">
                    <a16:rowId xmlns:a16="http://schemas.microsoft.com/office/drawing/2014/main" val="3185320815"/>
                  </a:ext>
                </a:extLst>
              </a:tr>
              <a:tr h="208785">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Still Wear</a:t>
                      </a:r>
                    </a:p>
                  </a:txBody>
                  <a:tcPr marL="27432"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41%</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67</a:t>
                      </a:r>
                    </a:p>
                  </a:txBody>
                  <a:tcPr marL="0" marR="0" marT="0" marB="0" anchor="ctr">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66</a:t>
                      </a:r>
                    </a:p>
                  </a:txBody>
                  <a:tcPr marL="0" marR="0" marT="0" marB="0" anchor="ctr">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20</a:t>
                      </a:r>
                    </a:p>
                  </a:txBody>
                  <a:tcPr marL="0" marR="0" marT="0" marB="0" anchor="ctr">
                    <a:solidFill>
                      <a:schemeClr val="accent3">
                        <a:lumMod val="20000"/>
                        <a:lumOff val="80000"/>
                      </a:schemeClr>
                    </a:solidFill>
                  </a:tcPr>
                </a:tc>
                <a:extLst>
                  <a:ext uri="{0D108BD9-81ED-4DB2-BD59-A6C34878D82A}">
                    <a16:rowId xmlns:a16="http://schemas.microsoft.com/office/drawing/2014/main" val="3988583169"/>
                  </a:ext>
                </a:extLst>
              </a:tr>
              <a:tr h="208785">
                <a:tc>
                  <a:txBody>
                    <a:bodyPr/>
                    <a:lstStyle/>
                    <a:p>
                      <a:pPr algn="l" fontAlgn="ctr"/>
                      <a:r>
                        <a:rPr lang="en-US" sz="900" b="1" i="1" u="none" strike="noStrike" dirty="0">
                          <a:solidFill>
                            <a:srgbClr val="172F56"/>
                          </a:solidFill>
                          <a:effectLst/>
                          <a:latin typeface="Arial" panose="020B0604020202020204" pitchFamily="34" charset="0"/>
                          <a:cs typeface="Arial" panose="020B0604020202020204" pitchFamily="34" charset="0"/>
                        </a:rPr>
                        <a:t>NET</a:t>
                      </a:r>
                    </a:p>
                  </a:txBody>
                  <a:tcPr marL="27432"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-17%</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+33</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+32</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-58</a:t>
                      </a:r>
                    </a:p>
                  </a:txBody>
                  <a:tcPr marL="0" marR="0" marT="0" marB="0" anchor="ctr">
                    <a:solidFill>
                      <a:schemeClr val="accent3">
                        <a:lumMod val="20000"/>
                        <a:lumOff val="80000"/>
                      </a:schemeClr>
                    </a:solidFill>
                  </a:tcPr>
                </a:tc>
                <a:extLst>
                  <a:ext uri="{0D108BD9-81ED-4DB2-BD59-A6C34878D82A}">
                    <a16:rowId xmlns:a16="http://schemas.microsoft.com/office/drawing/2014/main" val="2943005251"/>
                  </a:ext>
                </a:extLst>
              </a:tr>
            </a:tbl>
          </a:graphicData>
        </a:graphic>
      </p:graphicFrame>
      <p:sp>
        <p:nvSpPr>
          <p:cNvPr id="35" name="TextBox 34">
            <a:extLst>
              <a:ext uri="{FF2B5EF4-FFF2-40B4-BE49-F238E27FC236}">
                <a16:creationId xmlns:a16="http://schemas.microsoft.com/office/drawing/2014/main" id="{D34D6871-4108-4228-8283-5F772FD8673A}"/>
              </a:ext>
            </a:extLst>
          </p:cNvPr>
          <p:cNvSpPr txBox="1"/>
          <p:nvPr/>
        </p:nvSpPr>
        <p:spPr>
          <a:xfrm>
            <a:off x="731519" y="4793707"/>
            <a:ext cx="2156535" cy="1246495"/>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Which of the following comes closer to your own opinion? </a:t>
            </a:r>
          </a:p>
          <a:p>
            <a:endParaRPr lang="en-US" sz="1000" dirty="0">
              <a:latin typeface="Arial" panose="020B0604020202020204" pitchFamily="34" charset="0"/>
              <a:cs typeface="Arial" panose="020B0604020202020204" pitchFamily="34" charset="0"/>
            </a:endParaRPr>
          </a:p>
          <a:p>
            <a:pPr marL="171450" indent="-171450">
              <a:spcAft>
                <a:spcPts val="600"/>
              </a:spcAft>
              <a:buFont typeface="Arial" panose="020B0604020202020204" pitchFamily="34" charset="0"/>
              <a:buChar char="•"/>
            </a:pPr>
            <a:r>
              <a:rPr lang="en-US" sz="1000" dirty="0">
                <a:latin typeface="Arial" panose="020B0604020202020204" pitchFamily="34" charset="0"/>
                <a:cs typeface="Arial" panose="020B0604020202020204" pitchFamily="34" charset="0"/>
              </a:rPr>
              <a:t>I have stopped wearing masks completely.</a:t>
            </a:r>
          </a:p>
          <a:p>
            <a:pPr marL="171450" indent="-171450">
              <a:spcAft>
                <a:spcPts val="600"/>
              </a:spcAft>
              <a:buFont typeface="Arial" panose="020B0604020202020204" pitchFamily="34" charset="0"/>
              <a:buChar char="•"/>
            </a:pPr>
            <a:r>
              <a:rPr lang="en-US" sz="1000" dirty="0">
                <a:latin typeface="Arial" panose="020B0604020202020204" pitchFamily="34" charset="0"/>
                <a:cs typeface="Arial" panose="020B0604020202020204" pitchFamily="34" charset="0"/>
              </a:rPr>
              <a:t>I still wear masks in places that ask for it, like grocery stores</a:t>
            </a:r>
          </a:p>
        </p:txBody>
      </p:sp>
      <p:graphicFrame>
        <p:nvGraphicFramePr>
          <p:cNvPr id="37" name="Object 3">
            <a:extLst>
              <a:ext uri="{FF2B5EF4-FFF2-40B4-BE49-F238E27FC236}">
                <a16:creationId xmlns:a16="http://schemas.microsoft.com/office/drawing/2014/main" id="{59000DCB-332C-4210-BA1D-417F1DE43440}"/>
              </a:ext>
            </a:extLst>
          </p:cNvPr>
          <p:cNvGraphicFramePr>
            <a:graphicFrameLocks/>
          </p:cNvGraphicFramePr>
          <p:nvPr>
            <p:extLst>
              <p:ext uri="{D42A27DB-BD31-4B8C-83A1-F6EECF244321}">
                <p14:modId xmlns:p14="http://schemas.microsoft.com/office/powerpoint/2010/main" val="1482004182"/>
              </p:ext>
            </p:extLst>
          </p:nvPr>
        </p:nvGraphicFramePr>
        <p:xfrm>
          <a:off x="2875640" y="4406584"/>
          <a:ext cx="2479964" cy="170929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8" name="Table 37">
            <a:extLst>
              <a:ext uri="{FF2B5EF4-FFF2-40B4-BE49-F238E27FC236}">
                <a16:creationId xmlns:a16="http://schemas.microsoft.com/office/drawing/2014/main" id="{16B5DDD1-1932-44C6-B662-26310845CD20}"/>
              </a:ext>
            </a:extLst>
          </p:cNvPr>
          <p:cNvGraphicFramePr>
            <a:graphicFrameLocks noGrp="1"/>
          </p:cNvGraphicFramePr>
          <p:nvPr>
            <p:extLst>
              <p:ext uri="{D42A27DB-BD31-4B8C-83A1-F6EECF244321}">
                <p14:modId xmlns:p14="http://schemas.microsoft.com/office/powerpoint/2010/main" val="4217157271"/>
              </p:ext>
            </p:extLst>
          </p:nvPr>
        </p:nvGraphicFramePr>
        <p:xfrm>
          <a:off x="731520" y="4593492"/>
          <a:ext cx="1871703" cy="238298"/>
        </p:xfrm>
        <a:graphic>
          <a:graphicData uri="http://schemas.openxmlformats.org/drawingml/2006/table">
            <a:tbl>
              <a:tblPr firstRow="1" bandRow="1">
                <a:effectLst/>
              </a:tblPr>
              <a:tblGrid>
                <a:gridCol w="1871703">
                  <a:extLst>
                    <a:ext uri="{9D8B030D-6E8A-4147-A177-3AD203B41FA5}">
                      <a16:colId xmlns:a16="http://schemas.microsoft.com/office/drawing/2014/main" val="20000"/>
                    </a:ext>
                  </a:extLst>
                </a:gridCol>
              </a:tblGrid>
              <a:tr h="0">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Mask Usage</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cxnSp>
        <p:nvCxnSpPr>
          <p:cNvPr id="19" name="Straight Arrow Connector 18">
            <a:extLst>
              <a:ext uri="{FF2B5EF4-FFF2-40B4-BE49-F238E27FC236}">
                <a16:creationId xmlns:a16="http://schemas.microsoft.com/office/drawing/2014/main" id="{34A806B0-D61F-4EF2-BF39-09716D7ED597}"/>
              </a:ext>
            </a:extLst>
          </p:cNvPr>
          <p:cNvCxnSpPr>
            <a:cxnSpLocks/>
          </p:cNvCxnSpPr>
          <p:nvPr/>
        </p:nvCxnSpPr>
        <p:spPr>
          <a:xfrm>
            <a:off x="7566999" y="3143370"/>
            <a:ext cx="274320" cy="0"/>
          </a:xfrm>
          <a:prstGeom prst="straightConnector1">
            <a:avLst/>
          </a:prstGeom>
          <a:ln>
            <a:headEnd type="triangle" w="med" len="med"/>
            <a:tailEnd type="triangle"/>
          </a:ln>
          <a:effectLst/>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3D6BF390-836E-4F60-AED6-0709DFFB86C5}"/>
              </a:ext>
            </a:extLst>
          </p:cNvPr>
          <p:cNvCxnSpPr>
            <a:cxnSpLocks/>
          </p:cNvCxnSpPr>
          <p:nvPr/>
        </p:nvCxnSpPr>
        <p:spPr>
          <a:xfrm>
            <a:off x="8211764" y="3143370"/>
            <a:ext cx="274320" cy="0"/>
          </a:xfrm>
          <a:prstGeom prst="straightConnector1">
            <a:avLst/>
          </a:prstGeom>
          <a:ln>
            <a:headEnd type="triangle" w="med" len="med"/>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46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4F1D8861-4721-476D-80DB-CE825A8C3532}"/>
              </a:ext>
            </a:extLst>
          </p:cNvPr>
          <p:cNvSpPr/>
          <p:nvPr/>
        </p:nvSpPr>
        <p:spPr>
          <a:xfrm>
            <a:off x="3478667" y="3548299"/>
            <a:ext cx="5672260" cy="1269886"/>
          </a:xfrm>
          <a:prstGeom prst="rect">
            <a:avLst/>
          </a:prstGeom>
          <a:solidFill>
            <a:schemeClr val="accent3">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B4ED715-6E45-47E2-9341-AD7D41E5B486}"/>
              </a:ext>
            </a:extLst>
          </p:cNvPr>
          <p:cNvSpPr/>
          <p:nvPr/>
        </p:nvSpPr>
        <p:spPr>
          <a:xfrm>
            <a:off x="3471740" y="453878"/>
            <a:ext cx="5672260" cy="1526751"/>
          </a:xfrm>
          <a:prstGeom prst="rect">
            <a:avLst/>
          </a:prstGeom>
          <a:solidFill>
            <a:schemeClr val="accent3">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17CA2FE-9EBC-4027-977A-35D0CCA9F617}"/>
              </a:ext>
            </a:extLst>
          </p:cNvPr>
          <p:cNvSpPr/>
          <p:nvPr/>
        </p:nvSpPr>
        <p:spPr>
          <a:xfrm>
            <a:off x="190081" y="1076768"/>
            <a:ext cx="3141408" cy="5153543"/>
          </a:xfrm>
          <a:prstGeom prst="rect">
            <a:avLst/>
          </a:prstGeom>
          <a:solidFill>
            <a:srgbClr val="162C5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616F2FF-909C-4937-9B31-6EB5B1AF1F7A}"/>
              </a:ext>
            </a:extLst>
          </p:cNvPr>
          <p:cNvSpPr/>
          <p:nvPr/>
        </p:nvSpPr>
        <p:spPr>
          <a:xfrm>
            <a:off x="108965" y="987878"/>
            <a:ext cx="3147398" cy="515354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6" name="Object 3">
            <a:extLst>
              <a:ext uri="{FF2B5EF4-FFF2-40B4-BE49-F238E27FC236}">
                <a16:creationId xmlns:a16="http://schemas.microsoft.com/office/drawing/2014/main" id="{E80F592F-49A8-4029-A695-BCBA851D2DB6}"/>
              </a:ext>
            </a:extLst>
          </p:cNvPr>
          <p:cNvGraphicFramePr>
            <a:graphicFrameLocks/>
          </p:cNvGraphicFramePr>
          <p:nvPr>
            <p:extLst>
              <p:ext uri="{D42A27DB-BD31-4B8C-83A1-F6EECF244321}">
                <p14:modId xmlns:p14="http://schemas.microsoft.com/office/powerpoint/2010/main" val="2713192093"/>
              </p:ext>
            </p:extLst>
          </p:nvPr>
        </p:nvGraphicFramePr>
        <p:xfrm>
          <a:off x="216754" y="2662165"/>
          <a:ext cx="2963382" cy="22356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a:extLst>
              <a:ext uri="{FF2B5EF4-FFF2-40B4-BE49-F238E27FC236}">
                <a16:creationId xmlns:a16="http://schemas.microsoft.com/office/drawing/2014/main" id="{9920BF8C-0BC2-4E76-95E3-CE306582AAB4}"/>
              </a:ext>
            </a:extLst>
          </p:cNvPr>
          <p:cNvGraphicFramePr>
            <a:graphicFrameLocks noGrp="1"/>
          </p:cNvGraphicFramePr>
          <p:nvPr>
            <p:extLst>
              <p:ext uri="{D42A27DB-BD31-4B8C-83A1-F6EECF244321}">
                <p14:modId xmlns:p14="http://schemas.microsoft.com/office/powerpoint/2010/main" val="3717255639"/>
              </p:ext>
            </p:extLst>
          </p:nvPr>
        </p:nvGraphicFramePr>
        <p:xfrm>
          <a:off x="155692" y="4856167"/>
          <a:ext cx="3062036" cy="1126433"/>
        </p:xfrm>
        <a:graphic>
          <a:graphicData uri="http://schemas.openxmlformats.org/drawingml/2006/table">
            <a:tbl>
              <a:tblPr>
                <a:tableStyleId>{5C22544A-7EE6-4342-B048-85BDC9FD1C3A}</a:tableStyleId>
              </a:tblPr>
              <a:tblGrid>
                <a:gridCol w="944953">
                  <a:extLst>
                    <a:ext uri="{9D8B030D-6E8A-4147-A177-3AD203B41FA5}">
                      <a16:colId xmlns:a16="http://schemas.microsoft.com/office/drawing/2014/main" val="2158612136"/>
                    </a:ext>
                  </a:extLst>
                </a:gridCol>
                <a:gridCol w="470229">
                  <a:extLst>
                    <a:ext uri="{9D8B030D-6E8A-4147-A177-3AD203B41FA5}">
                      <a16:colId xmlns:a16="http://schemas.microsoft.com/office/drawing/2014/main" val="69353297"/>
                    </a:ext>
                  </a:extLst>
                </a:gridCol>
                <a:gridCol w="603250">
                  <a:extLst>
                    <a:ext uri="{9D8B030D-6E8A-4147-A177-3AD203B41FA5}">
                      <a16:colId xmlns:a16="http://schemas.microsoft.com/office/drawing/2014/main" val="2257335008"/>
                    </a:ext>
                  </a:extLst>
                </a:gridCol>
                <a:gridCol w="521802">
                  <a:extLst>
                    <a:ext uri="{9D8B030D-6E8A-4147-A177-3AD203B41FA5}">
                      <a16:colId xmlns:a16="http://schemas.microsoft.com/office/drawing/2014/main" val="1066746560"/>
                    </a:ext>
                  </a:extLst>
                </a:gridCol>
                <a:gridCol w="521802">
                  <a:extLst>
                    <a:ext uri="{9D8B030D-6E8A-4147-A177-3AD203B41FA5}">
                      <a16:colId xmlns:a16="http://schemas.microsoft.com/office/drawing/2014/main" val="2727652140"/>
                    </a:ext>
                  </a:extLst>
                </a:gridCol>
              </a:tblGrid>
              <a:tr h="423872">
                <a:tc>
                  <a:txBody>
                    <a:bodyPr/>
                    <a:lstStyle/>
                    <a:p>
                      <a:pPr algn="l" fontAlgn="ct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Overall</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Persuadable</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Likely</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Won’t Get</a:t>
                      </a:r>
                    </a:p>
                  </a:txBody>
                  <a:tcPr marL="0" marR="0" marT="0" marB="0" anchor="ctr">
                    <a:solidFill>
                      <a:schemeClr val="accent3">
                        <a:lumMod val="20000"/>
                        <a:lumOff val="80000"/>
                      </a:schemeClr>
                    </a:solidFill>
                  </a:tcPr>
                </a:tc>
                <a:extLst>
                  <a:ext uri="{0D108BD9-81ED-4DB2-BD59-A6C34878D82A}">
                    <a16:rowId xmlns:a16="http://schemas.microsoft.com/office/drawing/2014/main" val="3278751850"/>
                  </a:ext>
                </a:extLst>
              </a:tr>
              <a:tr h="234187">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Available to All</a:t>
                      </a:r>
                    </a:p>
                  </a:txBody>
                  <a:tcPr marL="27432"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66%</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82</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79</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56</a:t>
                      </a:r>
                    </a:p>
                  </a:txBody>
                  <a:tcPr marL="0" marR="0" marT="0" marB="0" anchor="ctr">
                    <a:solidFill>
                      <a:schemeClr val="accent3">
                        <a:lumMod val="20000"/>
                        <a:lumOff val="80000"/>
                      </a:schemeClr>
                    </a:solidFill>
                  </a:tcPr>
                </a:tc>
                <a:extLst>
                  <a:ext uri="{0D108BD9-81ED-4DB2-BD59-A6C34878D82A}">
                    <a16:rowId xmlns:a16="http://schemas.microsoft.com/office/drawing/2014/main" val="1796843733"/>
                  </a:ext>
                </a:extLst>
              </a:tr>
              <a:tr h="234187">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Restricted</a:t>
                      </a:r>
                    </a:p>
                  </a:txBody>
                  <a:tcPr marL="27432"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12%</a:t>
                      </a:r>
                    </a:p>
                  </a:txBody>
                  <a:tcPr marL="0"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5</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11</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13</a:t>
                      </a:r>
                    </a:p>
                  </a:txBody>
                  <a:tcPr marL="0" marR="0" marT="0" marB="0" anchor="ctr">
                    <a:solidFill>
                      <a:schemeClr val="accent3">
                        <a:lumMod val="20000"/>
                        <a:lumOff val="80000"/>
                      </a:schemeClr>
                    </a:solidFill>
                  </a:tcPr>
                </a:tc>
                <a:extLst>
                  <a:ext uri="{0D108BD9-81ED-4DB2-BD59-A6C34878D82A}">
                    <a16:rowId xmlns:a16="http://schemas.microsoft.com/office/drawing/2014/main" val="3988583169"/>
                  </a:ext>
                </a:extLst>
              </a:tr>
              <a:tr h="234187">
                <a:tc>
                  <a:txBody>
                    <a:bodyPr/>
                    <a:lstStyle/>
                    <a:p>
                      <a:pPr algn="l" fontAlgn="ctr"/>
                      <a:r>
                        <a:rPr lang="en-US" sz="900" b="1" i="1" u="none" strike="noStrike" dirty="0">
                          <a:solidFill>
                            <a:srgbClr val="172F56"/>
                          </a:solidFill>
                          <a:effectLst/>
                          <a:latin typeface="Arial" panose="020B0604020202020204" pitchFamily="34" charset="0"/>
                          <a:cs typeface="Arial" panose="020B0604020202020204" pitchFamily="34" charset="0"/>
                        </a:rPr>
                        <a:t>NET</a:t>
                      </a:r>
                    </a:p>
                  </a:txBody>
                  <a:tcPr marL="27432"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+54%</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+77</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+68</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+43</a:t>
                      </a:r>
                    </a:p>
                  </a:txBody>
                  <a:tcPr marL="0" marR="0" marT="0" marB="0" anchor="ctr">
                    <a:solidFill>
                      <a:schemeClr val="accent3">
                        <a:lumMod val="20000"/>
                        <a:lumOff val="80000"/>
                      </a:schemeClr>
                    </a:solidFill>
                  </a:tcPr>
                </a:tc>
                <a:extLst>
                  <a:ext uri="{0D108BD9-81ED-4DB2-BD59-A6C34878D82A}">
                    <a16:rowId xmlns:a16="http://schemas.microsoft.com/office/drawing/2014/main" val="2943005251"/>
                  </a:ext>
                </a:extLst>
              </a:tr>
            </a:tbl>
          </a:graphicData>
        </a:graphic>
      </p:graphicFrame>
      <p:graphicFrame>
        <p:nvGraphicFramePr>
          <p:cNvPr id="8" name="Table 7">
            <a:extLst>
              <a:ext uri="{FF2B5EF4-FFF2-40B4-BE49-F238E27FC236}">
                <a16:creationId xmlns:a16="http://schemas.microsoft.com/office/drawing/2014/main" id="{887F0122-2661-4779-9D5C-76B3504B50D7}"/>
              </a:ext>
            </a:extLst>
          </p:cNvPr>
          <p:cNvGraphicFramePr>
            <a:graphicFrameLocks noGrp="1"/>
          </p:cNvGraphicFramePr>
          <p:nvPr>
            <p:extLst>
              <p:ext uri="{D42A27DB-BD31-4B8C-83A1-F6EECF244321}">
                <p14:modId xmlns:p14="http://schemas.microsoft.com/office/powerpoint/2010/main" val="3662390130"/>
              </p:ext>
            </p:extLst>
          </p:nvPr>
        </p:nvGraphicFramePr>
        <p:xfrm>
          <a:off x="204891" y="1170965"/>
          <a:ext cx="2526694" cy="238298"/>
        </p:xfrm>
        <a:graphic>
          <a:graphicData uri="http://schemas.openxmlformats.org/drawingml/2006/table">
            <a:tbl>
              <a:tblPr firstRow="1" bandRow="1">
                <a:effectLst/>
              </a:tblPr>
              <a:tblGrid>
                <a:gridCol w="2526694">
                  <a:extLst>
                    <a:ext uri="{9D8B030D-6E8A-4147-A177-3AD203B41FA5}">
                      <a16:colId xmlns:a16="http://schemas.microsoft.com/office/drawing/2014/main" val="20000"/>
                    </a:ext>
                  </a:extLst>
                </a:gridCol>
              </a:tblGrid>
              <a:tr h="119425">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General Availability</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10" name="TextBox 9">
            <a:extLst>
              <a:ext uri="{FF2B5EF4-FFF2-40B4-BE49-F238E27FC236}">
                <a16:creationId xmlns:a16="http://schemas.microsoft.com/office/drawing/2014/main" id="{34D53F2A-F50D-4141-A269-FFEF1E02929C}"/>
              </a:ext>
            </a:extLst>
          </p:cNvPr>
          <p:cNvSpPr txBox="1"/>
          <p:nvPr/>
        </p:nvSpPr>
        <p:spPr>
          <a:xfrm>
            <a:off x="177175" y="1654164"/>
            <a:ext cx="3058448" cy="861774"/>
          </a:xfrm>
          <a:prstGeom prst="rect">
            <a:avLst/>
          </a:prstGeom>
          <a:noFill/>
        </p:spPr>
        <p:txBody>
          <a:bodyPr wrap="square">
            <a:spAutoFit/>
          </a:bodyPr>
          <a:lstStyle/>
          <a:p>
            <a:pPr marL="171450" indent="-171450">
              <a:buFont typeface="Arial" panose="020B0604020202020204" pitchFamily="34" charset="0"/>
              <a:buChar char="•"/>
            </a:pPr>
            <a:r>
              <a:rPr lang="en-US" sz="1000" u="none" strike="noStrike" dirty="0">
                <a:effectLst/>
                <a:latin typeface="Arial" panose="020B0604020202020204" pitchFamily="34" charset="0"/>
                <a:cs typeface="Arial" panose="020B0604020202020204" pitchFamily="34" charset="0"/>
              </a:rPr>
              <a:t>The COVID vaccine is now available to all Idaho residents 12 years and older</a:t>
            </a:r>
          </a:p>
          <a:p>
            <a:endParaRPr lang="en-US" sz="1000" b="0" i="0" dirty="0">
              <a:solidFill>
                <a:srgbClr val="00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00" u="none" strike="noStrike" dirty="0">
                <a:effectLst/>
                <a:latin typeface="Arial" panose="020B0604020202020204" pitchFamily="34" charset="0"/>
                <a:cs typeface="Arial" panose="020B0604020202020204" pitchFamily="34" charset="0"/>
              </a:rPr>
              <a:t>There are still restrictions on which Idaho residents over 12 years old can get the vaccine</a:t>
            </a:r>
            <a:endParaRPr lang="en-US" sz="10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B682F49A-AC89-4130-B6DF-712B61811C6B}"/>
              </a:ext>
            </a:extLst>
          </p:cNvPr>
          <p:cNvSpPr txBox="1"/>
          <p:nvPr/>
        </p:nvSpPr>
        <p:spPr>
          <a:xfrm>
            <a:off x="131089" y="1351850"/>
            <a:ext cx="3185652" cy="246221"/>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Which of the following comes closest to your opinion?</a:t>
            </a:r>
          </a:p>
        </p:txBody>
      </p:sp>
      <p:sp>
        <p:nvSpPr>
          <p:cNvPr id="15" name="TextBox 14">
            <a:extLst>
              <a:ext uri="{FF2B5EF4-FFF2-40B4-BE49-F238E27FC236}">
                <a16:creationId xmlns:a16="http://schemas.microsoft.com/office/drawing/2014/main" id="{5FD311B7-8479-4B1A-B1F3-59C07837E143}"/>
              </a:ext>
            </a:extLst>
          </p:cNvPr>
          <p:cNvSpPr txBox="1"/>
          <p:nvPr/>
        </p:nvSpPr>
        <p:spPr>
          <a:xfrm>
            <a:off x="3528917" y="836858"/>
            <a:ext cx="1252226" cy="861774"/>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Do you think it is easy or hard to get an appointment for a COVID vaccine in Idaho right now?</a:t>
            </a:r>
          </a:p>
        </p:txBody>
      </p:sp>
      <p:graphicFrame>
        <p:nvGraphicFramePr>
          <p:cNvPr id="17" name="Table 16">
            <a:extLst>
              <a:ext uri="{FF2B5EF4-FFF2-40B4-BE49-F238E27FC236}">
                <a16:creationId xmlns:a16="http://schemas.microsoft.com/office/drawing/2014/main" id="{A15B9C43-C545-4336-9C17-3A13774C2096}"/>
              </a:ext>
            </a:extLst>
          </p:cNvPr>
          <p:cNvGraphicFramePr>
            <a:graphicFrameLocks noGrp="1"/>
          </p:cNvGraphicFramePr>
          <p:nvPr>
            <p:extLst>
              <p:ext uri="{D42A27DB-BD31-4B8C-83A1-F6EECF244321}">
                <p14:modId xmlns:p14="http://schemas.microsoft.com/office/powerpoint/2010/main" val="4243086424"/>
              </p:ext>
            </p:extLst>
          </p:nvPr>
        </p:nvGraphicFramePr>
        <p:xfrm>
          <a:off x="6588899" y="794495"/>
          <a:ext cx="2501507" cy="1025892"/>
        </p:xfrm>
        <a:graphic>
          <a:graphicData uri="http://schemas.openxmlformats.org/drawingml/2006/table">
            <a:tbl>
              <a:tblPr>
                <a:tableStyleId>{5C22544A-7EE6-4342-B048-85BDC9FD1C3A}</a:tableStyleId>
              </a:tblPr>
              <a:tblGrid>
                <a:gridCol w="637503">
                  <a:extLst>
                    <a:ext uri="{9D8B030D-6E8A-4147-A177-3AD203B41FA5}">
                      <a16:colId xmlns:a16="http://schemas.microsoft.com/office/drawing/2014/main" val="2158612136"/>
                    </a:ext>
                  </a:extLst>
                </a:gridCol>
                <a:gridCol w="481516">
                  <a:extLst>
                    <a:ext uri="{9D8B030D-6E8A-4147-A177-3AD203B41FA5}">
                      <a16:colId xmlns:a16="http://schemas.microsoft.com/office/drawing/2014/main" val="69353297"/>
                    </a:ext>
                  </a:extLst>
                </a:gridCol>
                <a:gridCol w="357559">
                  <a:extLst>
                    <a:ext uri="{9D8B030D-6E8A-4147-A177-3AD203B41FA5}">
                      <a16:colId xmlns:a16="http://schemas.microsoft.com/office/drawing/2014/main" val="2257335008"/>
                    </a:ext>
                  </a:extLst>
                </a:gridCol>
                <a:gridCol w="635310">
                  <a:extLst>
                    <a:ext uri="{9D8B030D-6E8A-4147-A177-3AD203B41FA5}">
                      <a16:colId xmlns:a16="http://schemas.microsoft.com/office/drawing/2014/main" val="1066746560"/>
                    </a:ext>
                  </a:extLst>
                </a:gridCol>
                <a:gridCol w="389619">
                  <a:extLst>
                    <a:ext uri="{9D8B030D-6E8A-4147-A177-3AD203B41FA5}">
                      <a16:colId xmlns:a16="http://schemas.microsoft.com/office/drawing/2014/main" val="1515478523"/>
                    </a:ext>
                  </a:extLst>
                </a:gridCol>
              </a:tblGrid>
              <a:tr h="386037">
                <a:tc>
                  <a:txBody>
                    <a:bodyPr/>
                    <a:lstStyle/>
                    <a:p>
                      <a:pPr algn="l" fontAlgn="ct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Overall</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Likely</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Persuadable</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Won’t Get</a:t>
                      </a:r>
                    </a:p>
                  </a:txBody>
                  <a:tcPr marL="0" marR="0" marT="0" marB="0" anchor="ctr">
                    <a:solidFill>
                      <a:schemeClr val="accent3">
                        <a:lumMod val="20000"/>
                        <a:lumOff val="80000"/>
                      </a:schemeClr>
                    </a:solidFill>
                  </a:tcPr>
                </a:tc>
                <a:extLst>
                  <a:ext uri="{0D108BD9-81ED-4DB2-BD59-A6C34878D82A}">
                    <a16:rowId xmlns:a16="http://schemas.microsoft.com/office/drawing/2014/main" val="3278751850"/>
                  </a:ext>
                </a:extLst>
              </a:tr>
              <a:tr h="213285">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Easy</a:t>
                      </a:r>
                    </a:p>
                  </a:txBody>
                  <a:tcPr marL="27432"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84%</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85</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100</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78</a:t>
                      </a:r>
                    </a:p>
                  </a:txBody>
                  <a:tcPr marL="0" marR="0" marT="0" marB="0" anchor="ctr">
                    <a:solidFill>
                      <a:schemeClr val="accent3">
                        <a:lumMod val="20000"/>
                        <a:lumOff val="80000"/>
                      </a:schemeClr>
                    </a:solidFill>
                  </a:tcPr>
                </a:tc>
                <a:extLst>
                  <a:ext uri="{0D108BD9-81ED-4DB2-BD59-A6C34878D82A}">
                    <a16:rowId xmlns:a16="http://schemas.microsoft.com/office/drawing/2014/main" val="3185320815"/>
                  </a:ext>
                </a:extLst>
              </a:tr>
              <a:tr h="213285">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Hard</a:t>
                      </a:r>
                    </a:p>
                  </a:txBody>
                  <a:tcPr marL="27432"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solidFill>
                      <a:schemeClr val="accent3">
                        <a:lumMod val="20000"/>
                        <a:lumOff val="80000"/>
                      </a:schemeClr>
                    </a:solidFill>
                  </a:tcPr>
                </a:tc>
                <a:extLst>
                  <a:ext uri="{0D108BD9-81ED-4DB2-BD59-A6C34878D82A}">
                    <a16:rowId xmlns:a16="http://schemas.microsoft.com/office/drawing/2014/main" val="2212158679"/>
                  </a:ext>
                </a:extLst>
              </a:tr>
              <a:tr h="213285">
                <a:tc>
                  <a:txBody>
                    <a:bodyPr/>
                    <a:lstStyle/>
                    <a:p>
                      <a:pPr algn="l" fontAlgn="ctr"/>
                      <a:r>
                        <a:rPr lang="en-US" sz="900" b="1" i="1" u="none" strike="noStrike" dirty="0">
                          <a:solidFill>
                            <a:srgbClr val="172F56"/>
                          </a:solidFill>
                          <a:effectLst/>
                          <a:latin typeface="Arial" panose="020B0604020202020204" pitchFamily="34" charset="0"/>
                          <a:cs typeface="Arial" panose="020B0604020202020204" pitchFamily="34" charset="0"/>
                        </a:rPr>
                        <a:t>NET</a:t>
                      </a:r>
                    </a:p>
                  </a:txBody>
                  <a:tcPr marL="27432"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+84%</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+83</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+100</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+78</a:t>
                      </a:r>
                    </a:p>
                  </a:txBody>
                  <a:tcPr marL="0" marR="0" marT="0" marB="0" anchor="ctr">
                    <a:solidFill>
                      <a:schemeClr val="accent3">
                        <a:lumMod val="20000"/>
                        <a:lumOff val="80000"/>
                      </a:schemeClr>
                    </a:solidFill>
                  </a:tcPr>
                </a:tc>
                <a:extLst>
                  <a:ext uri="{0D108BD9-81ED-4DB2-BD59-A6C34878D82A}">
                    <a16:rowId xmlns:a16="http://schemas.microsoft.com/office/drawing/2014/main" val="1796843733"/>
                  </a:ext>
                </a:extLst>
              </a:tr>
            </a:tbl>
          </a:graphicData>
        </a:graphic>
      </p:graphicFrame>
      <p:graphicFrame>
        <p:nvGraphicFramePr>
          <p:cNvPr id="18" name="Object 3">
            <a:extLst>
              <a:ext uri="{FF2B5EF4-FFF2-40B4-BE49-F238E27FC236}">
                <a16:creationId xmlns:a16="http://schemas.microsoft.com/office/drawing/2014/main" id="{3DF83606-543E-4A89-81DD-75ADA7A2C838}"/>
              </a:ext>
            </a:extLst>
          </p:cNvPr>
          <p:cNvGraphicFramePr>
            <a:graphicFrameLocks/>
          </p:cNvGraphicFramePr>
          <p:nvPr>
            <p:extLst>
              <p:ext uri="{D42A27DB-BD31-4B8C-83A1-F6EECF244321}">
                <p14:modId xmlns:p14="http://schemas.microsoft.com/office/powerpoint/2010/main" val="122707814"/>
              </p:ext>
            </p:extLst>
          </p:nvPr>
        </p:nvGraphicFramePr>
        <p:xfrm>
          <a:off x="4940733" y="391714"/>
          <a:ext cx="1723032" cy="170929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Table 18">
            <a:extLst>
              <a:ext uri="{FF2B5EF4-FFF2-40B4-BE49-F238E27FC236}">
                <a16:creationId xmlns:a16="http://schemas.microsoft.com/office/drawing/2014/main" id="{0278FFA6-B9AE-45F6-9B29-248A72F78B8E}"/>
              </a:ext>
            </a:extLst>
          </p:cNvPr>
          <p:cNvGraphicFramePr>
            <a:graphicFrameLocks noGrp="1"/>
          </p:cNvGraphicFramePr>
          <p:nvPr>
            <p:extLst>
              <p:ext uri="{D42A27DB-BD31-4B8C-83A1-F6EECF244321}">
                <p14:modId xmlns:p14="http://schemas.microsoft.com/office/powerpoint/2010/main" val="2616887503"/>
              </p:ext>
            </p:extLst>
          </p:nvPr>
        </p:nvGraphicFramePr>
        <p:xfrm>
          <a:off x="3713583" y="493782"/>
          <a:ext cx="2618989" cy="238298"/>
        </p:xfrm>
        <a:graphic>
          <a:graphicData uri="http://schemas.openxmlformats.org/drawingml/2006/table">
            <a:tbl>
              <a:tblPr firstRow="1" bandRow="1">
                <a:effectLst/>
              </a:tblPr>
              <a:tblGrid>
                <a:gridCol w="2618989">
                  <a:extLst>
                    <a:ext uri="{9D8B030D-6E8A-4147-A177-3AD203B41FA5}">
                      <a16:colId xmlns:a16="http://schemas.microsoft.com/office/drawing/2014/main" val="20000"/>
                    </a:ext>
                  </a:extLst>
                </a:gridCol>
              </a:tblGrid>
              <a:tr h="182091">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Ease of Getting an Appointment</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38" name="TextBox 37">
            <a:extLst>
              <a:ext uri="{FF2B5EF4-FFF2-40B4-BE49-F238E27FC236}">
                <a16:creationId xmlns:a16="http://schemas.microsoft.com/office/drawing/2014/main" id="{769EA39B-F9A6-4971-8EC9-E8ED7ECADF24}"/>
              </a:ext>
            </a:extLst>
          </p:cNvPr>
          <p:cNvSpPr txBox="1"/>
          <p:nvPr/>
        </p:nvSpPr>
        <p:spPr>
          <a:xfrm>
            <a:off x="3488697" y="5149076"/>
            <a:ext cx="1523569" cy="1631216"/>
          </a:xfrm>
          <a:prstGeom prst="rect">
            <a:avLst/>
          </a:prstGeom>
          <a:noFill/>
        </p:spPr>
        <p:txBody>
          <a:bodyPr wrap="square">
            <a:spAutoFit/>
          </a:bodyPr>
          <a:lstStyle/>
          <a:p>
            <a:r>
              <a:rPr lang="en-US" sz="1000" b="1" dirty="0">
                <a:latin typeface="Arial" panose="020B0604020202020204" pitchFamily="34" charset="0"/>
                <a:cs typeface="Arial" panose="020B0604020202020204" pitchFamily="34" charset="0"/>
              </a:rPr>
              <a:t>Privacy</a:t>
            </a:r>
            <a:r>
              <a:rPr lang="en-US" sz="1000" dirty="0">
                <a:latin typeface="Arial" panose="020B0604020202020204" pitchFamily="34" charset="0"/>
                <a:cs typeface="Arial" panose="020B0604020202020204" pitchFamily="34" charset="0"/>
              </a:rPr>
              <a:t> – meaning that you get the vaccine in your own home or somewhere away from other people</a:t>
            </a:r>
          </a:p>
          <a:p>
            <a:r>
              <a:rPr lang="en-US" sz="1000" b="1" dirty="0">
                <a:latin typeface="Arial" panose="020B0604020202020204" pitchFamily="34" charset="0"/>
                <a:cs typeface="Arial" panose="020B0604020202020204" pitchFamily="34" charset="0"/>
              </a:rPr>
              <a:t>Convenience</a:t>
            </a:r>
            <a:r>
              <a:rPr lang="en-US" sz="1000" dirty="0">
                <a:latin typeface="Arial" panose="020B0604020202020204" pitchFamily="34" charset="0"/>
                <a:cs typeface="Arial" panose="020B0604020202020204" pitchFamily="34" charset="0"/>
              </a:rPr>
              <a:t> – meaning that you can drop in anytime, without an appointment and get it quickly</a:t>
            </a:r>
          </a:p>
        </p:txBody>
      </p:sp>
      <p:graphicFrame>
        <p:nvGraphicFramePr>
          <p:cNvPr id="39" name="Table 38">
            <a:extLst>
              <a:ext uri="{FF2B5EF4-FFF2-40B4-BE49-F238E27FC236}">
                <a16:creationId xmlns:a16="http://schemas.microsoft.com/office/drawing/2014/main" id="{E1BC46F4-45B0-480D-9B7B-758DDD12D0D0}"/>
              </a:ext>
            </a:extLst>
          </p:cNvPr>
          <p:cNvGraphicFramePr>
            <a:graphicFrameLocks noGrp="1"/>
          </p:cNvGraphicFramePr>
          <p:nvPr>
            <p:extLst>
              <p:ext uri="{D42A27DB-BD31-4B8C-83A1-F6EECF244321}">
                <p14:modId xmlns:p14="http://schemas.microsoft.com/office/powerpoint/2010/main" val="2658632003"/>
              </p:ext>
            </p:extLst>
          </p:nvPr>
        </p:nvGraphicFramePr>
        <p:xfrm>
          <a:off x="6518561" y="5451842"/>
          <a:ext cx="2577680" cy="1159974"/>
        </p:xfrm>
        <a:graphic>
          <a:graphicData uri="http://schemas.openxmlformats.org/drawingml/2006/table">
            <a:tbl>
              <a:tblPr>
                <a:tableStyleId>{5C22544A-7EE6-4342-B048-85BDC9FD1C3A}</a:tableStyleId>
              </a:tblPr>
              <a:tblGrid>
                <a:gridCol w="725932">
                  <a:extLst>
                    <a:ext uri="{9D8B030D-6E8A-4147-A177-3AD203B41FA5}">
                      <a16:colId xmlns:a16="http://schemas.microsoft.com/office/drawing/2014/main" val="2158612136"/>
                    </a:ext>
                  </a:extLst>
                </a:gridCol>
                <a:gridCol w="483160">
                  <a:extLst>
                    <a:ext uri="{9D8B030D-6E8A-4147-A177-3AD203B41FA5}">
                      <a16:colId xmlns:a16="http://schemas.microsoft.com/office/drawing/2014/main" val="69353297"/>
                    </a:ext>
                  </a:extLst>
                </a:gridCol>
                <a:gridCol w="377183">
                  <a:extLst>
                    <a:ext uri="{9D8B030D-6E8A-4147-A177-3AD203B41FA5}">
                      <a16:colId xmlns:a16="http://schemas.microsoft.com/office/drawing/2014/main" val="2257335008"/>
                    </a:ext>
                  </a:extLst>
                </a:gridCol>
                <a:gridCol w="608736">
                  <a:extLst>
                    <a:ext uri="{9D8B030D-6E8A-4147-A177-3AD203B41FA5}">
                      <a16:colId xmlns:a16="http://schemas.microsoft.com/office/drawing/2014/main" val="1066746560"/>
                    </a:ext>
                  </a:extLst>
                </a:gridCol>
                <a:gridCol w="382669">
                  <a:extLst>
                    <a:ext uri="{9D8B030D-6E8A-4147-A177-3AD203B41FA5}">
                      <a16:colId xmlns:a16="http://schemas.microsoft.com/office/drawing/2014/main" val="4208724058"/>
                    </a:ext>
                  </a:extLst>
                </a:gridCol>
              </a:tblGrid>
              <a:tr h="436491">
                <a:tc>
                  <a:txBody>
                    <a:bodyPr/>
                    <a:lstStyle/>
                    <a:p>
                      <a:pPr algn="l" fontAlgn="ct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Overall</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Likely</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Persuadable</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Won’t Get</a:t>
                      </a:r>
                    </a:p>
                  </a:txBody>
                  <a:tcPr marL="0" marR="0" marT="0" marB="0" anchor="ctr">
                    <a:solidFill>
                      <a:schemeClr val="accent3">
                        <a:lumMod val="20000"/>
                        <a:lumOff val="80000"/>
                      </a:schemeClr>
                    </a:solidFill>
                  </a:tcPr>
                </a:tc>
                <a:extLst>
                  <a:ext uri="{0D108BD9-81ED-4DB2-BD59-A6C34878D82A}">
                    <a16:rowId xmlns:a16="http://schemas.microsoft.com/office/drawing/2014/main" val="3278751850"/>
                  </a:ext>
                </a:extLst>
              </a:tr>
              <a:tr h="241161">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Privacy</a:t>
                      </a:r>
                    </a:p>
                  </a:txBody>
                  <a:tcPr marL="27432"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13%</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9</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19</a:t>
                      </a:r>
                    </a:p>
                  </a:txBody>
                  <a:tcPr marL="0" marR="0" marT="0" marB="0" anchor="ctr">
                    <a:solidFill>
                      <a:schemeClr val="accent3">
                        <a:lumMod val="20000"/>
                        <a:lumOff val="80000"/>
                      </a:schemeClr>
                    </a:solidFill>
                  </a:tcPr>
                </a:tc>
                <a:extLst>
                  <a:ext uri="{0D108BD9-81ED-4DB2-BD59-A6C34878D82A}">
                    <a16:rowId xmlns:a16="http://schemas.microsoft.com/office/drawing/2014/main" val="3185320815"/>
                  </a:ext>
                </a:extLst>
              </a:tr>
              <a:tr h="241161">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Convenience</a:t>
                      </a:r>
                    </a:p>
                  </a:txBody>
                  <a:tcPr marL="27432"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70%</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94</a:t>
                      </a:r>
                    </a:p>
                  </a:txBody>
                  <a:tcPr marL="0" marR="0" marT="0" marB="0" anchor="ctr">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88</a:t>
                      </a:r>
                    </a:p>
                  </a:txBody>
                  <a:tcPr marL="0" marR="0" marT="0" marB="0" anchor="ctr">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53</a:t>
                      </a:r>
                    </a:p>
                  </a:txBody>
                  <a:tcPr marL="0" marR="0" marT="0" marB="0" anchor="ctr">
                    <a:solidFill>
                      <a:schemeClr val="accent3">
                        <a:lumMod val="20000"/>
                        <a:lumOff val="80000"/>
                      </a:schemeClr>
                    </a:solidFill>
                  </a:tcPr>
                </a:tc>
                <a:extLst>
                  <a:ext uri="{0D108BD9-81ED-4DB2-BD59-A6C34878D82A}">
                    <a16:rowId xmlns:a16="http://schemas.microsoft.com/office/drawing/2014/main" val="2212158679"/>
                  </a:ext>
                </a:extLst>
              </a:tr>
              <a:tr h="241161">
                <a:tc>
                  <a:txBody>
                    <a:bodyPr/>
                    <a:lstStyle/>
                    <a:p>
                      <a:pPr algn="l" fontAlgn="ctr"/>
                      <a:r>
                        <a:rPr lang="en-US" sz="900" b="1" i="1" u="none" strike="noStrike" dirty="0">
                          <a:solidFill>
                            <a:srgbClr val="17375E"/>
                          </a:solidFill>
                          <a:effectLst/>
                          <a:latin typeface="Arial" panose="020B0604020202020204" pitchFamily="34" charset="0"/>
                          <a:cs typeface="Arial" panose="020B0604020202020204" pitchFamily="34" charset="0"/>
                        </a:rPr>
                        <a:t>NET</a:t>
                      </a:r>
                    </a:p>
                  </a:txBody>
                  <a:tcPr marL="27432"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+57%</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+88</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+79</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+34</a:t>
                      </a:r>
                    </a:p>
                  </a:txBody>
                  <a:tcPr marL="0" marR="0" marT="0" marB="0" anchor="ctr">
                    <a:solidFill>
                      <a:schemeClr val="accent3">
                        <a:lumMod val="20000"/>
                        <a:lumOff val="80000"/>
                      </a:schemeClr>
                    </a:solidFill>
                  </a:tcPr>
                </a:tc>
                <a:extLst>
                  <a:ext uri="{0D108BD9-81ED-4DB2-BD59-A6C34878D82A}">
                    <a16:rowId xmlns:a16="http://schemas.microsoft.com/office/drawing/2014/main" val="1796843733"/>
                  </a:ext>
                </a:extLst>
              </a:tr>
            </a:tbl>
          </a:graphicData>
        </a:graphic>
      </p:graphicFrame>
      <p:graphicFrame>
        <p:nvGraphicFramePr>
          <p:cNvPr id="40" name="Object 3">
            <a:extLst>
              <a:ext uri="{FF2B5EF4-FFF2-40B4-BE49-F238E27FC236}">
                <a16:creationId xmlns:a16="http://schemas.microsoft.com/office/drawing/2014/main" id="{3AE15E59-E385-45ED-B5F8-4519D7CBF63B}"/>
              </a:ext>
            </a:extLst>
          </p:cNvPr>
          <p:cNvGraphicFramePr>
            <a:graphicFrameLocks/>
          </p:cNvGraphicFramePr>
          <p:nvPr>
            <p:extLst>
              <p:ext uri="{D42A27DB-BD31-4B8C-83A1-F6EECF244321}">
                <p14:modId xmlns:p14="http://schemas.microsoft.com/office/powerpoint/2010/main" val="2701935588"/>
              </p:ext>
            </p:extLst>
          </p:nvPr>
        </p:nvGraphicFramePr>
        <p:xfrm>
          <a:off x="4940733" y="5025616"/>
          <a:ext cx="1723032" cy="170929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1" name="Table 40">
            <a:extLst>
              <a:ext uri="{FF2B5EF4-FFF2-40B4-BE49-F238E27FC236}">
                <a16:creationId xmlns:a16="http://schemas.microsoft.com/office/drawing/2014/main" id="{290AF30D-326A-4639-8BCE-767183F58F89}"/>
              </a:ext>
            </a:extLst>
          </p:cNvPr>
          <p:cNvGraphicFramePr>
            <a:graphicFrameLocks noGrp="1"/>
          </p:cNvGraphicFramePr>
          <p:nvPr>
            <p:extLst>
              <p:ext uri="{D42A27DB-BD31-4B8C-83A1-F6EECF244321}">
                <p14:modId xmlns:p14="http://schemas.microsoft.com/office/powerpoint/2010/main" val="781002910"/>
              </p:ext>
            </p:extLst>
          </p:nvPr>
        </p:nvGraphicFramePr>
        <p:xfrm>
          <a:off x="3655220" y="4881501"/>
          <a:ext cx="3003487" cy="238298"/>
        </p:xfrm>
        <a:graphic>
          <a:graphicData uri="http://schemas.openxmlformats.org/drawingml/2006/table">
            <a:tbl>
              <a:tblPr firstRow="1" bandRow="1">
                <a:effectLst/>
              </a:tblPr>
              <a:tblGrid>
                <a:gridCol w="3003487">
                  <a:extLst>
                    <a:ext uri="{9D8B030D-6E8A-4147-A177-3AD203B41FA5}">
                      <a16:colId xmlns:a16="http://schemas.microsoft.com/office/drawing/2014/main" val="20000"/>
                    </a:ext>
                  </a:extLst>
                </a:gridCol>
              </a:tblGrid>
              <a:tr h="0">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Most Important in Getting a Vaccine</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60" name="TextBox 59">
            <a:extLst>
              <a:ext uri="{FF2B5EF4-FFF2-40B4-BE49-F238E27FC236}">
                <a16:creationId xmlns:a16="http://schemas.microsoft.com/office/drawing/2014/main" id="{7B94A802-E4F2-41EE-9DB3-239F41783B8B}"/>
              </a:ext>
            </a:extLst>
          </p:cNvPr>
          <p:cNvSpPr txBox="1"/>
          <p:nvPr/>
        </p:nvSpPr>
        <p:spPr>
          <a:xfrm>
            <a:off x="3542771" y="2385423"/>
            <a:ext cx="1252226" cy="1015663"/>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If you did want to get the vaccine, do you know how you would schedule an appointment - yes or no?</a:t>
            </a:r>
          </a:p>
        </p:txBody>
      </p:sp>
      <p:graphicFrame>
        <p:nvGraphicFramePr>
          <p:cNvPr id="61" name="Table 60">
            <a:extLst>
              <a:ext uri="{FF2B5EF4-FFF2-40B4-BE49-F238E27FC236}">
                <a16:creationId xmlns:a16="http://schemas.microsoft.com/office/drawing/2014/main" id="{1889F331-7A0E-4811-9106-8EF6941EAE75}"/>
              </a:ext>
            </a:extLst>
          </p:cNvPr>
          <p:cNvGraphicFramePr>
            <a:graphicFrameLocks noGrp="1"/>
          </p:cNvGraphicFramePr>
          <p:nvPr>
            <p:extLst>
              <p:ext uri="{D42A27DB-BD31-4B8C-83A1-F6EECF244321}">
                <p14:modId xmlns:p14="http://schemas.microsoft.com/office/powerpoint/2010/main" val="759923160"/>
              </p:ext>
            </p:extLst>
          </p:nvPr>
        </p:nvGraphicFramePr>
        <p:xfrm>
          <a:off x="6602753" y="2343060"/>
          <a:ext cx="2510608" cy="1025892"/>
        </p:xfrm>
        <a:graphic>
          <a:graphicData uri="http://schemas.openxmlformats.org/drawingml/2006/table">
            <a:tbl>
              <a:tblPr>
                <a:tableStyleId>{5C22544A-7EE6-4342-B048-85BDC9FD1C3A}</a:tableStyleId>
              </a:tblPr>
              <a:tblGrid>
                <a:gridCol w="635537">
                  <a:extLst>
                    <a:ext uri="{9D8B030D-6E8A-4147-A177-3AD203B41FA5}">
                      <a16:colId xmlns:a16="http://schemas.microsoft.com/office/drawing/2014/main" val="2158612136"/>
                    </a:ext>
                  </a:extLst>
                </a:gridCol>
                <a:gridCol w="480031">
                  <a:extLst>
                    <a:ext uri="{9D8B030D-6E8A-4147-A177-3AD203B41FA5}">
                      <a16:colId xmlns:a16="http://schemas.microsoft.com/office/drawing/2014/main" val="69353297"/>
                    </a:ext>
                  </a:extLst>
                </a:gridCol>
                <a:gridCol w="417494">
                  <a:extLst>
                    <a:ext uri="{9D8B030D-6E8A-4147-A177-3AD203B41FA5}">
                      <a16:colId xmlns:a16="http://schemas.microsoft.com/office/drawing/2014/main" val="2257335008"/>
                    </a:ext>
                  </a:extLst>
                </a:gridCol>
                <a:gridCol w="581651">
                  <a:extLst>
                    <a:ext uri="{9D8B030D-6E8A-4147-A177-3AD203B41FA5}">
                      <a16:colId xmlns:a16="http://schemas.microsoft.com/office/drawing/2014/main" val="1066746560"/>
                    </a:ext>
                  </a:extLst>
                </a:gridCol>
                <a:gridCol w="395895">
                  <a:extLst>
                    <a:ext uri="{9D8B030D-6E8A-4147-A177-3AD203B41FA5}">
                      <a16:colId xmlns:a16="http://schemas.microsoft.com/office/drawing/2014/main" val="3562917086"/>
                    </a:ext>
                  </a:extLst>
                </a:gridCol>
              </a:tblGrid>
              <a:tr h="386037">
                <a:tc>
                  <a:txBody>
                    <a:bodyPr/>
                    <a:lstStyle/>
                    <a:p>
                      <a:pPr algn="l" fontAlgn="ct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Overall</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Likely</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Persuadable</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Won’t Get</a:t>
                      </a:r>
                    </a:p>
                  </a:txBody>
                  <a:tcPr marL="0" marR="0" marT="0" marB="0" anchor="ctr">
                    <a:solidFill>
                      <a:schemeClr val="accent3">
                        <a:lumMod val="20000"/>
                        <a:lumOff val="80000"/>
                      </a:schemeClr>
                    </a:solidFill>
                  </a:tcPr>
                </a:tc>
                <a:extLst>
                  <a:ext uri="{0D108BD9-81ED-4DB2-BD59-A6C34878D82A}">
                    <a16:rowId xmlns:a16="http://schemas.microsoft.com/office/drawing/2014/main" val="3278751850"/>
                  </a:ext>
                </a:extLst>
              </a:tr>
              <a:tr h="213285">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Yes</a:t>
                      </a:r>
                    </a:p>
                  </a:txBody>
                  <a:tcPr marL="27432"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86%</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94</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95</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81</a:t>
                      </a:r>
                    </a:p>
                  </a:txBody>
                  <a:tcPr marL="0" marR="0" marT="0" marB="0" anchor="ctr">
                    <a:solidFill>
                      <a:schemeClr val="accent3">
                        <a:lumMod val="20000"/>
                        <a:lumOff val="80000"/>
                      </a:schemeClr>
                    </a:solidFill>
                  </a:tcPr>
                </a:tc>
                <a:extLst>
                  <a:ext uri="{0D108BD9-81ED-4DB2-BD59-A6C34878D82A}">
                    <a16:rowId xmlns:a16="http://schemas.microsoft.com/office/drawing/2014/main" val="3185320815"/>
                  </a:ext>
                </a:extLst>
              </a:tr>
              <a:tr h="213285">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No</a:t>
                      </a:r>
                    </a:p>
                  </a:txBody>
                  <a:tcPr marL="27432"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12%</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5</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16</a:t>
                      </a:r>
                    </a:p>
                  </a:txBody>
                  <a:tcPr marL="0" marR="0" marT="0" marB="0" anchor="ctr">
                    <a:solidFill>
                      <a:schemeClr val="accent3">
                        <a:lumMod val="20000"/>
                        <a:lumOff val="80000"/>
                      </a:schemeClr>
                    </a:solidFill>
                  </a:tcPr>
                </a:tc>
                <a:extLst>
                  <a:ext uri="{0D108BD9-81ED-4DB2-BD59-A6C34878D82A}">
                    <a16:rowId xmlns:a16="http://schemas.microsoft.com/office/drawing/2014/main" val="2212158679"/>
                  </a:ext>
                </a:extLst>
              </a:tr>
              <a:tr h="213285">
                <a:tc>
                  <a:txBody>
                    <a:bodyPr/>
                    <a:lstStyle/>
                    <a:p>
                      <a:pPr algn="l" fontAlgn="ctr"/>
                      <a:r>
                        <a:rPr lang="en-US" sz="900" b="1" i="1" u="none" strike="noStrike" dirty="0">
                          <a:solidFill>
                            <a:srgbClr val="172F56"/>
                          </a:solidFill>
                          <a:effectLst/>
                          <a:latin typeface="Arial" panose="020B0604020202020204" pitchFamily="34" charset="0"/>
                          <a:cs typeface="Arial" panose="020B0604020202020204" pitchFamily="34" charset="0"/>
                        </a:rPr>
                        <a:t>NET</a:t>
                      </a:r>
                    </a:p>
                  </a:txBody>
                  <a:tcPr marL="27432"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+74%</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+88</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+89</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+65</a:t>
                      </a:r>
                    </a:p>
                  </a:txBody>
                  <a:tcPr marL="0" marR="0" marT="0" marB="0" anchor="ctr">
                    <a:solidFill>
                      <a:schemeClr val="accent3">
                        <a:lumMod val="20000"/>
                        <a:lumOff val="80000"/>
                      </a:schemeClr>
                    </a:solidFill>
                  </a:tcPr>
                </a:tc>
                <a:extLst>
                  <a:ext uri="{0D108BD9-81ED-4DB2-BD59-A6C34878D82A}">
                    <a16:rowId xmlns:a16="http://schemas.microsoft.com/office/drawing/2014/main" val="1796843733"/>
                  </a:ext>
                </a:extLst>
              </a:tr>
            </a:tbl>
          </a:graphicData>
        </a:graphic>
      </p:graphicFrame>
      <p:graphicFrame>
        <p:nvGraphicFramePr>
          <p:cNvPr id="62" name="Object 3">
            <a:extLst>
              <a:ext uri="{FF2B5EF4-FFF2-40B4-BE49-F238E27FC236}">
                <a16:creationId xmlns:a16="http://schemas.microsoft.com/office/drawing/2014/main" id="{FEDA061D-0EBB-4526-9A90-EE9B41EB7880}"/>
              </a:ext>
            </a:extLst>
          </p:cNvPr>
          <p:cNvGraphicFramePr>
            <a:graphicFrameLocks/>
          </p:cNvGraphicFramePr>
          <p:nvPr>
            <p:extLst>
              <p:ext uri="{D42A27DB-BD31-4B8C-83A1-F6EECF244321}">
                <p14:modId xmlns:p14="http://schemas.microsoft.com/office/powerpoint/2010/main" val="3029446178"/>
              </p:ext>
            </p:extLst>
          </p:nvPr>
        </p:nvGraphicFramePr>
        <p:xfrm>
          <a:off x="4954587" y="1940279"/>
          <a:ext cx="1723032" cy="170929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63" name="Table 62">
            <a:extLst>
              <a:ext uri="{FF2B5EF4-FFF2-40B4-BE49-F238E27FC236}">
                <a16:creationId xmlns:a16="http://schemas.microsoft.com/office/drawing/2014/main" id="{F18EF40D-2537-412B-8E79-3A7F8193D8A1}"/>
              </a:ext>
            </a:extLst>
          </p:cNvPr>
          <p:cNvGraphicFramePr>
            <a:graphicFrameLocks noGrp="1"/>
          </p:cNvGraphicFramePr>
          <p:nvPr>
            <p:extLst>
              <p:ext uri="{D42A27DB-BD31-4B8C-83A1-F6EECF244321}">
                <p14:modId xmlns:p14="http://schemas.microsoft.com/office/powerpoint/2010/main" val="680395969"/>
              </p:ext>
            </p:extLst>
          </p:nvPr>
        </p:nvGraphicFramePr>
        <p:xfrm>
          <a:off x="3669075" y="2042347"/>
          <a:ext cx="2677352" cy="238298"/>
        </p:xfrm>
        <a:graphic>
          <a:graphicData uri="http://schemas.openxmlformats.org/drawingml/2006/table">
            <a:tbl>
              <a:tblPr firstRow="1" bandRow="1">
                <a:effectLst/>
              </a:tblPr>
              <a:tblGrid>
                <a:gridCol w="2677352">
                  <a:extLst>
                    <a:ext uri="{9D8B030D-6E8A-4147-A177-3AD203B41FA5}">
                      <a16:colId xmlns:a16="http://schemas.microsoft.com/office/drawing/2014/main" val="20000"/>
                    </a:ext>
                  </a:extLst>
                </a:gridCol>
              </a:tblGrid>
              <a:tr h="182091">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Know How to Get an Appointment</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67" name="Title 1">
            <a:extLst>
              <a:ext uri="{FF2B5EF4-FFF2-40B4-BE49-F238E27FC236}">
                <a16:creationId xmlns:a16="http://schemas.microsoft.com/office/drawing/2014/main" id="{73141A4A-F33E-4C1D-84EA-DBF18563D9E4}"/>
              </a:ext>
            </a:extLst>
          </p:cNvPr>
          <p:cNvSpPr>
            <a:spLocks noGrp="1"/>
          </p:cNvSpPr>
          <p:nvPr>
            <p:ph type="title"/>
          </p:nvPr>
        </p:nvSpPr>
        <p:spPr>
          <a:xfrm>
            <a:off x="0" y="0"/>
            <a:ext cx="8229600" cy="409545"/>
          </a:xfrm>
        </p:spPr>
        <p:txBody>
          <a:bodyPr/>
          <a:lstStyle/>
          <a:p>
            <a:r>
              <a:rPr lang="en-US" dirty="0"/>
              <a:t>Vaccination Factors: Accessibility</a:t>
            </a:r>
          </a:p>
        </p:txBody>
      </p:sp>
      <p:cxnSp>
        <p:nvCxnSpPr>
          <p:cNvPr id="72" name="Straight Arrow Connector 71">
            <a:extLst>
              <a:ext uri="{FF2B5EF4-FFF2-40B4-BE49-F238E27FC236}">
                <a16:creationId xmlns:a16="http://schemas.microsoft.com/office/drawing/2014/main" id="{9C014D2E-4432-4972-BAC8-DB3BBD35893F}"/>
              </a:ext>
            </a:extLst>
          </p:cNvPr>
          <p:cNvCxnSpPr>
            <a:cxnSpLocks/>
          </p:cNvCxnSpPr>
          <p:nvPr/>
        </p:nvCxnSpPr>
        <p:spPr>
          <a:xfrm>
            <a:off x="9337183" y="1279400"/>
            <a:ext cx="226231"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73" name="Straight Arrow Connector 72">
            <a:extLst>
              <a:ext uri="{FF2B5EF4-FFF2-40B4-BE49-F238E27FC236}">
                <a16:creationId xmlns:a16="http://schemas.microsoft.com/office/drawing/2014/main" id="{F0BAE9AB-3365-4534-A877-FBEC64B6D31E}"/>
              </a:ext>
            </a:extLst>
          </p:cNvPr>
          <p:cNvCxnSpPr>
            <a:cxnSpLocks/>
          </p:cNvCxnSpPr>
          <p:nvPr/>
        </p:nvCxnSpPr>
        <p:spPr>
          <a:xfrm flipH="1">
            <a:off x="2567355" y="5405924"/>
            <a:ext cx="228600"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3E452633-295B-469A-A589-7912E6DCD398}"/>
              </a:ext>
            </a:extLst>
          </p:cNvPr>
          <p:cNvSpPr txBox="1"/>
          <p:nvPr/>
        </p:nvSpPr>
        <p:spPr>
          <a:xfrm>
            <a:off x="3542770" y="3897702"/>
            <a:ext cx="2471167" cy="553998"/>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If you or someone you knew wanted to get the vaccine right now, where would you tell them to go?</a:t>
            </a:r>
          </a:p>
        </p:txBody>
      </p:sp>
      <p:graphicFrame>
        <p:nvGraphicFramePr>
          <p:cNvPr id="35" name="Table 34">
            <a:extLst>
              <a:ext uri="{FF2B5EF4-FFF2-40B4-BE49-F238E27FC236}">
                <a16:creationId xmlns:a16="http://schemas.microsoft.com/office/drawing/2014/main" id="{B62A935D-71D3-4A09-A421-5F0C6ED882D8}"/>
              </a:ext>
            </a:extLst>
          </p:cNvPr>
          <p:cNvGraphicFramePr>
            <a:graphicFrameLocks noGrp="1"/>
          </p:cNvGraphicFramePr>
          <p:nvPr>
            <p:extLst>
              <p:ext uri="{D42A27DB-BD31-4B8C-83A1-F6EECF244321}">
                <p14:modId xmlns:p14="http://schemas.microsoft.com/office/powerpoint/2010/main" val="1813035976"/>
              </p:ext>
            </p:extLst>
          </p:nvPr>
        </p:nvGraphicFramePr>
        <p:xfrm>
          <a:off x="3669075" y="3660133"/>
          <a:ext cx="2677352" cy="238298"/>
        </p:xfrm>
        <a:graphic>
          <a:graphicData uri="http://schemas.openxmlformats.org/drawingml/2006/table">
            <a:tbl>
              <a:tblPr firstRow="1" bandRow="1">
                <a:effectLst/>
              </a:tblPr>
              <a:tblGrid>
                <a:gridCol w="2677352">
                  <a:extLst>
                    <a:ext uri="{9D8B030D-6E8A-4147-A177-3AD203B41FA5}">
                      <a16:colId xmlns:a16="http://schemas.microsoft.com/office/drawing/2014/main" val="20000"/>
                    </a:ext>
                  </a:extLst>
                </a:gridCol>
              </a:tblGrid>
              <a:tr h="182091">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Know Where to Get an Appointment</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36" name="Table 35">
            <a:extLst>
              <a:ext uri="{FF2B5EF4-FFF2-40B4-BE49-F238E27FC236}">
                <a16:creationId xmlns:a16="http://schemas.microsoft.com/office/drawing/2014/main" id="{F3036D96-2394-4E7D-87E3-4BB590595842}"/>
              </a:ext>
            </a:extLst>
          </p:cNvPr>
          <p:cNvGraphicFramePr>
            <a:graphicFrameLocks noGrp="1"/>
          </p:cNvGraphicFramePr>
          <p:nvPr>
            <p:extLst>
              <p:ext uri="{D42A27DB-BD31-4B8C-83A1-F6EECF244321}">
                <p14:modId xmlns:p14="http://schemas.microsoft.com/office/powerpoint/2010/main" val="1321574907"/>
              </p:ext>
            </p:extLst>
          </p:nvPr>
        </p:nvGraphicFramePr>
        <p:xfrm>
          <a:off x="6309676" y="3679494"/>
          <a:ext cx="2699210" cy="1086927"/>
        </p:xfrm>
        <a:graphic>
          <a:graphicData uri="http://schemas.openxmlformats.org/drawingml/2006/table">
            <a:tbl>
              <a:tblPr>
                <a:tableStyleId>{5C22544A-7EE6-4342-B048-85BDC9FD1C3A}</a:tableStyleId>
              </a:tblPr>
              <a:tblGrid>
                <a:gridCol w="808491">
                  <a:extLst>
                    <a:ext uri="{9D8B030D-6E8A-4147-A177-3AD203B41FA5}">
                      <a16:colId xmlns:a16="http://schemas.microsoft.com/office/drawing/2014/main" val="2158612136"/>
                    </a:ext>
                  </a:extLst>
                </a:gridCol>
                <a:gridCol w="485937">
                  <a:extLst>
                    <a:ext uri="{9D8B030D-6E8A-4147-A177-3AD203B41FA5}">
                      <a16:colId xmlns:a16="http://schemas.microsoft.com/office/drawing/2014/main" val="69353297"/>
                    </a:ext>
                  </a:extLst>
                </a:gridCol>
                <a:gridCol w="402758">
                  <a:extLst>
                    <a:ext uri="{9D8B030D-6E8A-4147-A177-3AD203B41FA5}">
                      <a16:colId xmlns:a16="http://schemas.microsoft.com/office/drawing/2014/main" val="2257335008"/>
                    </a:ext>
                  </a:extLst>
                </a:gridCol>
                <a:gridCol w="601258">
                  <a:extLst>
                    <a:ext uri="{9D8B030D-6E8A-4147-A177-3AD203B41FA5}">
                      <a16:colId xmlns:a16="http://schemas.microsoft.com/office/drawing/2014/main" val="1066746560"/>
                    </a:ext>
                  </a:extLst>
                </a:gridCol>
                <a:gridCol w="400766">
                  <a:extLst>
                    <a:ext uri="{9D8B030D-6E8A-4147-A177-3AD203B41FA5}">
                      <a16:colId xmlns:a16="http://schemas.microsoft.com/office/drawing/2014/main" val="3273668334"/>
                    </a:ext>
                  </a:extLst>
                </a:gridCol>
              </a:tblGrid>
              <a:tr h="386037">
                <a:tc>
                  <a:txBody>
                    <a:bodyPr/>
                    <a:lstStyle/>
                    <a:p>
                      <a:pPr algn="l" fontAlgn="ct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Overall</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Likely</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Persuadable</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Won’t Get</a:t>
                      </a:r>
                    </a:p>
                  </a:txBody>
                  <a:tcPr marL="0" marR="0" marT="0" marB="0" anchor="ctr">
                    <a:solidFill>
                      <a:schemeClr val="accent3">
                        <a:lumMod val="20000"/>
                        <a:lumOff val="80000"/>
                      </a:schemeClr>
                    </a:solidFill>
                  </a:tcPr>
                </a:tc>
                <a:extLst>
                  <a:ext uri="{0D108BD9-81ED-4DB2-BD59-A6C34878D82A}">
                    <a16:rowId xmlns:a16="http://schemas.microsoft.com/office/drawing/2014/main" val="3278751850"/>
                  </a:ext>
                </a:extLst>
              </a:tr>
              <a:tr h="213285">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Pharmacy</a:t>
                      </a:r>
                    </a:p>
                  </a:txBody>
                  <a:tcPr marL="27432"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41%</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41</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66</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34</a:t>
                      </a:r>
                    </a:p>
                  </a:txBody>
                  <a:tcPr marL="0" marR="0" marT="0" marB="0" anchor="ctr">
                    <a:solidFill>
                      <a:schemeClr val="accent3">
                        <a:lumMod val="20000"/>
                        <a:lumOff val="80000"/>
                      </a:schemeClr>
                    </a:solidFill>
                  </a:tcPr>
                </a:tc>
                <a:extLst>
                  <a:ext uri="{0D108BD9-81ED-4DB2-BD59-A6C34878D82A}">
                    <a16:rowId xmlns:a16="http://schemas.microsoft.com/office/drawing/2014/main" val="1206195897"/>
                  </a:ext>
                </a:extLst>
              </a:tr>
              <a:tr h="213285">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US" sz="900" b="0" i="0" u="none" strike="noStrike" dirty="0">
                          <a:solidFill>
                            <a:srgbClr val="000000"/>
                          </a:solidFill>
                          <a:effectLst/>
                          <a:latin typeface="Arial" panose="020B0604020202020204" pitchFamily="34" charset="0"/>
                          <a:cs typeface="Arial" panose="020B0604020202020204" pitchFamily="34" charset="0"/>
                        </a:rPr>
                        <a:t>Dr Office/Hospital</a:t>
                      </a:r>
                    </a:p>
                  </a:txBody>
                  <a:tcPr marL="27432"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36%</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45</a:t>
                      </a:r>
                    </a:p>
                  </a:txBody>
                  <a:tcPr marL="0" marR="0" marT="0" marB="0" anchor="ctr">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21</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37</a:t>
                      </a:r>
                    </a:p>
                  </a:txBody>
                  <a:tcPr marL="0" marR="0" marT="0" marB="0" anchor="ctr">
                    <a:solidFill>
                      <a:schemeClr val="accent3">
                        <a:lumMod val="20000"/>
                        <a:lumOff val="80000"/>
                      </a:schemeClr>
                    </a:solidFill>
                  </a:tcPr>
                </a:tc>
                <a:extLst>
                  <a:ext uri="{0D108BD9-81ED-4DB2-BD59-A6C34878D82A}">
                    <a16:rowId xmlns:a16="http://schemas.microsoft.com/office/drawing/2014/main" val="4243506721"/>
                  </a:ext>
                </a:extLst>
              </a:tr>
              <a:tr h="213285">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Pop-up Clinic</a:t>
                      </a:r>
                    </a:p>
                  </a:txBody>
                  <a:tcPr marL="27432"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9%</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12</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7</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8</a:t>
                      </a:r>
                    </a:p>
                  </a:txBody>
                  <a:tcPr marL="0" marR="0" marT="0" marB="0" anchor="ctr">
                    <a:solidFill>
                      <a:schemeClr val="accent3">
                        <a:lumMod val="20000"/>
                        <a:lumOff val="80000"/>
                      </a:schemeClr>
                    </a:solidFill>
                  </a:tcPr>
                </a:tc>
                <a:extLst>
                  <a:ext uri="{0D108BD9-81ED-4DB2-BD59-A6C34878D82A}">
                    <a16:rowId xmlns:a16="http://schemas.microsoft.com/office/drawing/2014/main" val="3185320815"/>
                  </a:ext>
                </a:extLst>
              </a:tr>
            </a:tbl>
          </a:graphicData>
        </a:graphic>
      </p:graphicFrame>
      <p:cxnSp>
        <p:nvCxnSpPr>
          <p:cNvPr id="31" name="Straight Arrow Connector 30">
            <a:extLst>
              <a:ext uri="{FF2B5EF4-FFF2-40B4-BE49-F238E27FC236}">
                <a16:creationId xmlns:a16="http://schemas.microsoft.com/office/drawing/2014/main" id="{F4FEDF7D-CE66-4265-9AA4-AA72F8ED107F}"/>
              </a:ext>
            </a:extLst>
          </p:cNvPr>
          <p:cNvCxnSpPr>
            <a:cxnSpLocks/>
          </p:cNvCxnSpPr>
          <p:nvPr/>
        </p:nvCxnSpPr>
        <p:spPr>
          <a:xfrm flipH="1">
            <a:off x="2028097" y="5405924"/>
            <a:ext cx="228600"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19007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2FCE1-86A2-4999-9673-7F1AB3EB5889}"/>
              </a:ext>
            </a:extLst>
          </p:cNvPr>
          <p:cNvSpPr>
            <a:spLocks noGrp="1"/>
          </p:cNvSpPr>
          <p:nvPr>
            <p:ph type="title"/>
          </p:nvPr>
        </p:nvSpPr>
        <p:spPr/>
        <p:txBody>
          <a:bodyPr/>
          <a:lstStyle/>
          <a:p>
            <a:r>
              <a:rPr lang="en-US" dirty="0"/>
              <a:t>Thoughts on Side Effects</a:t>
            </a:r>
          </a:p>
        </p:txBody>
      </p:sp>
      <p:sp>
        <p:nvSpPr>
          <p:cNvPr id="4" name="TextBox 3">
            <a:extLst>
              <a:ext uri="{FF2B5EF4-FFF2-40B4-BE49-F238E27FC236}">
                <a16:creationId xmlns:a16="http://schemas.microsoft.com/office/drawing/2014/main" id="{7E2D82CF-7145-4E86-81BC-5A21189D1936}"/>
              </a:ext>
            </a:extLst>
          </p:cNvPr>
          <p:cNvSpPr txBox="1"/>
          <p:nvPr/>
        </p:nvSpPr>
        <p:spPr>
          <a:xfrm>
            <a:off x="344663" y="1243538"/>
            <a:ext cx="3922537" cy="707886"/>
          </a:xfrm>
          <a:prstGeom prst="rect">
            <a:avLst/>
          </a:prstGeom>
          <a:noFill/>
        </p:spPr>
        <p:txBody>
          <a:bodyPr wrap="square">
            <a:spAutoFit/>
          </a:bodyPr>
          <a:lstStyle/>
          <a:p>
            <a:pPr algn="ctr"/>
            <a:r>
              <a:rPr lang="en-US" sz="1000" dirty="0">
                <a:latin typeface="Arial" panose="020B0604020202020204" pitchFamily="34" charset="0"/>
                <a:cs typeface="Arial" panose="020B0604020202020204" pitchFamily="34" charset="0"/>
              </a:rPr>
              <a:t>Please tell me if you agree or disagree with the following statement:  Enough time has passed for us to know that major side effects from getting the COVID vaccine are extremely rare, and the vaccines are safe and effective. </a:t>
            </a:r>
          </a:p>
        </p:txBody>
      </p:sp>
      <p:graphicFrame>
        <p:nvGraphicFramePr>
          <p:cNvPr id="9" name="Object 3">
            <a:extLst>
              <a:ext uri="{FF2B5EF4-FFF2-40B4-BE49-F238E27FC236}">
                <a16:creationId xmlns:a16="http://schemas.microsoft.com/office/drawing/2014/main" id="{9BC5443D-5065-4E40-8E38-60A824DC7866}"/>
              </a:ext>
            </a:extLst>
          </p:cNvPr>
          <p:cNvGraphicFramePr>
            <a:graphicFrameLocks/>
          </p:cNvGraphicFramePr>
          <p:nvPr>
            <p:extLst>
              <p:ext uri="{D42A27DB-BD31-4B8C-83A1-F6EECF244321}">
                <p14:modId xmlns:p14="http://schemas.microsoft.com/office/powerpoint/2010/main" val="2667081264"/>
              </p:ext>
            </p:extLst>
          </p:nvPr>
        </p:nvGraphicFramePr>
        <p:xfrm>
          <a:off x="480066" y="2057401"/>
          <a:ext cx="3716802" cy="245247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Table 9">
            <a:extLst>
              <a:ext uri="{FF2B5EF4-FFF2-40B4-BE49-F238E27FC236}">
                <a16:creationId xmlns:a16="http://schemas.microsoft.com/office/drawing/2014/main" id="{F37EFEFB-0252-4C5C-A39E-F753D90E066F}"/>
              </a:ext>
            </a:extLst>
          </p:cNvPr>
          <p:cNvGraphicFramePr>
            <a:graphicFrameLocks noGrp="1"/>
          </p:cNvGraphicFramePr>
          <p:nvPr>
            <p:extLst>
              <p:ext uri="{D42A27DB-BD31-4B8C-83A1-F6EECF244321}">
                <p14:modId xmlns:p14="http://schemas.microsoft.com/office/powerpoint/2010/main" val="2170980643"/>
              </p:ext>
            </p:extLst>
          </p:nvPr>
        </p:nvGraphicFramePr>
        <p:xfrm>
          <a:off x="655326" y="4467007"/>
          <a:ext cx="3448539" cy="1027013"/>
        </p:xfrm>
        <a:graphic>
          <a:graphicData uri="http://schemas.openxmlformats.org/drawingml/2006/table">
            <a:tbl>
              <a:tblPr>
                <a:tableStyleId>{5C22544A-7EE6-4342-B048-85BDC9FD1C3A}</a:tableStyleId>
              </a:tblPr>
              <a:tblGrid>
                <a:gridCol w="1093311">
                  <a:extLst>
                    <a:ext uri="{9D8B030D-6E8A-4147-A177-3AD203B41FA5}">
                      <a16:colId xmlns:a16="http://schemas.microsoft.com/office/drawing/2014/main" val="2158612136"/>
                    </a:ext>
                  </a:extLst>
                </a:gridCol>
                <a:gridCol w="544056">
                  <a:extLst>
                    <a:ext uri="{9D8B030D-6E8A-4147-A177-3AD203B41FA5}">
                      <a16:colId xmlns:a16="http://schemas.microsoft.com/office/drawing/2014/main" val="69353297"/>
                    </a:ext>
                  </a:extLst>
                </a:gridCol>
                <a:gridCol w="603724">
                  <a:extLst>
                    <a:ext uri="{9D8B030D-6E8A-4147-A177-3AD203B41FA5}">
                      <a16:colId xmlns:a16="http://schemas.microsoft.com/office/drawing/2014/main" val="2257335008"/>
                    </a:ext>
                  </a:extLst>
                </a:gridCol>
                <a:gridCol w="603724">
                  <a:extLst>
                    <a:ext uri="{9D8B030D-6E8A-4147-A177-3AD203B41FA5}">
                      <a16:colId xmlns:a16="http://schemas.microsoft.com/office/drawing/2014/main" val="1066746560"/>
                    </a:ext>
                  </a:extLst>
                </a:gridCol>
                <a:gridCol w="603724">
                  <a:extLst>
                    <a:ext uri="{9D8B030D-6E8A-4147-A177-3AD203B41FA5}">
                      <a16:colId xmlns:a16="http://schemas.microsoft.com/office/drawing/2014/main" val="2116326938"/>
                    </a:ext>
                  </a:extLst>
                </a:gridCol>
              </a:tblGrid>
              <a:tr h="327196">
                <a:tc>
                  <a:txBody>
                    <a:bodyPr/>
                    <a:lstStyle/>
                    <a:p>
                      <a:pPr algn="l" fontAlgn="ct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Overall</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Likely</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Persuadable</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Won’t Get</a:t>
                      </a:r>
                    </a:p>
                  </a:txBody>
                  <a:tcPr marL="0" marR="0" marT="0" marB="0" anchor="ctr">
                    <a:solidFill>
                      <a:schemeClr val="accent3">
                        <a:lumMod val="20000"/>
                        <a:lumOff val="80000"/>
                      </a:schemeClr>
                    </a:solidFill>
                  </a:tcPr>
                </a:tc>
                <a:extLst>
                  <a:ext uri="{0D108BD9-81ED-4DB2-BD59-A6C34878D82A}">
                    <a16:rowId xmlns:a16="http://schemas.microsoft.com/office/drawing/2014/main" val="3278751850"/>
                  </a:ext>
                </a:extLst>
              </a:tr>
              <a:tr h="180774">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Agree</a:t>
                      </a:r>
                    </a:p>
                  </a:txBody>
                  <a:tcPr marL="27432"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25%</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59</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27</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10</a:t>
                      </a:r>
                    </a:p>
                  </a:txBody>
                  <a:tcPr marL="0" marR="0" marT="0" marB="0" anchor="ctr">
                    <a:solidFill>
                      <a:schemeClr val="accent3">
                        <a:lumMod val="20000"/>
                        <a:lumOff val="80000"/>
                      </a:schemeClr>
                    </a:solidFill>
                  </a:tcPr>
                </a:tc>
                <a:extLst>
                  <a:ext uri="{0D108BD9-81ED-4DB2-BD59-A6C34878D82A}">
                    <a16:rowId xmlns:a16="http://schemas.microsoft.com/office/drawing/2014/main" val="3185320815"/>
                  </a:ext>
                </a:extLst>
              </a:tr>
              <a:tr h="180774">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Disagree</a:t>
                      </a:r>
                    </a:p>
                  </a:txBody>
                  <a:tcPr marL="27432"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73%</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39</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73</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78</a:t>
                      </a:r>
                    </a:p>
                  </a:txBody>
                  <a:tcPr marL="0" marR="0" marT="0" marB="0" anchor="ctr">
                    <a:solidFill>
                      <a:schemeClr val="accent3">
                        <a:lumMod val="20000"/>
                        <a:lumOff val="80000"/>
                      </a:schemeClr>
                    </a:solidFill>
                  </a:tcPr>
                </a:tc>
                <a:extLst>
                  <a:ext uri="{0D108BD9-81ED-4DB2-BD59-A6C34878D82A}">
                    <a16:rowId xmlns:a16="http://schemas.microsoft.com/office/drawing/2014/main" val="1796843733"/>
                  </a:ext>
                </a:extLst>
              </a:tr>
              <a:tr h="157495">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   Strongly Disagree</a:t>
                      </a:r>
                    </a:p>
                  </a:txBody>
                  <a:tcPr marL="27432"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60%</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8</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63</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82</a:t>
                      </a:r>
                    </a:p>
                  </a:txBody>
                  <a:tcPr marL="0" marR="0" marT="0" marB="0" anchor="ctr">
                    <a:solidFill>
                      <a:schemeClr val="accent3">
                        <a:lumMod val="20000"/>
                        <a:lumOff val="80000"/>
                      </a:schemeClr>
                    </a:solidFill>
                  </a:tcPr>
                </a:tc>
                <a:extLst>
                  <a:ext uri="{0D108BD9-81ED-4DB2-BD59-A6C34878D82A}">
                    <a16:rowId xmlns:a16="http://schemas.microsoft.com/office/drawing/2014/main" val="3988583169"/>
                  </a:ext>
                </a:extLst>
              </a:tr>
              <a:tr h="180774">
                <a:tc>
                  <a:txBody>
                    <a:bodyPr/>
                    <a:lstStyle/>
                    <a:p>
                      <a:pPr algn="l" fontAlgn="ctr"/>
                      <a:r>
                        <a:rPr lang="en-US" sz="900" b="1" i="1" u="none" strike="noStrike" dirty="0">
                          <a:solidFill>
                            <a:srgbClr val="17375E"/>
                          </a:solidFill>
                          <a:effectLst/>
                          <a:latin typeface="Arial" panose="020B0604020202020204" pitchFamily="34" charset="0"/>
                          <a:cs typeface="Arial" panose="020B0604020202020204" pitchFamily="34" charset="0"/>
                        </a:rPr>
                        <a:t>NET</a:t>
                      </a:r>
                    </a:p>
                  </a:txBody>
                  <a:tcPr marL="27432"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-48%</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+20</a:t>
                      </a:r>
                    </a:p>
                  </a:txBody>
                  <a:tcPr marL="0" marR="0" marT="0" marB="0" anchor="ctr">
                    <a:solidFill>
                      <a:schemeClr val="accent2">
                        <a:lumMod val="40000"/>
                        <a:lumOff val="6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-46</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-78</a:t>
                      </a:r>
                    </a:p>
                  </a:txBody>
                  <a:tcPr marL="0" marR="0" marT="0" marB="0" anchor="ctr">
                    <a:solidFill>
                      <a:schemeClr val="accent2">
                        <a:lumMod val="40000"/>
                        <a:lumOff val="60000"/>
                      </a:schemeClr>
                    </a:solidFill>
                  </a:tcPr>
                </a:tc>
                <a:extLst>
                  <a:ext uri="{0D108BD9-81ED-4DB2-BD59-A6C34878D82A}">
                    <a16:rowId xmlns:a16="http://schemas.microsoft.com/office/drawing/2014/main" val="2943005251"/>
                  </a:ext>
                </a:extLst>
              </a:tr>
            </a:tbl>
          </a:graphicData>
        </a:graphic>
      </p:graphicFrame>
      <p:sp>
        <p:nvSpPr>
          <p:cNvPr id="12" name="TextBox 11">
            <a:extLst>
              <a:ext uri="{FF2B5EF4-FFF2-40B4-BE49-F238E27FC236}">
                <a16:creationId xmlns:a16="http://schemas.microsoft.com/office/drawing/2014/main" id="{D0EB6C14-EF7D-496D-8056-64BCF8CF376D}"/>
              </a:ext>
            </a:extLst>
          </p:cNvPr>
          <p:cNvSpPr txBox="1"/>
          <p:nvPr/>
        </p:nvSpPr>
        <p:spPr>
          <a:xfrm>
            <a:off x="2031922" y="3292555"/>
            <a:ext cx="714376" cy="297517"/>
          </a:xfrm>
          <a:prstGeom prst="rect">
            <a:avLst/>
          </a:prstGeom>
          <a:noFill/>
        </p:spPr>
        <p:txBody>
          <a:bodyPr wrap="square" rtlCol="0">
            <a:spAutoFit/>
          </a:bodyPr>
          <a:lstStyle/>
          <a:p>
            <a:pPr algn="ctr">
              <a:lnSpc>
                <a:spcPts val="800"/>
              </a:lnSpc>
            </a:pPr>
            <a:r>
              <a:rPr lang="en-US" sz="800" dirty="0">
                <a:latin typeface="Arial" panose="020B0604020202020204" pitchFamily="34" charset="0"/>
                <a:cs typeface="Arial" panose="020B0604020202020204" pitchFamily="34" charset="0"/>
              </a:rPr>
              <a:t>Strongly</a:t>
            </a:r>
          </a:p>
          <a:p>
            <a:pPr algn="ctr">
              <a:lnSpc>
                <a:spcPts val="800"/>
              </a:lnSpc>
            </a:pPr>
            <a:r>
              <a:rPr lang="en-US" sz="800" dirty="0">
                <a:latin typeface="Arial" panose="020B0604020202020204" pitchFamily="34" charset="0"/>
                <a:cs typeface="Arial" panose="020B0604020202020204" pitchFamily="34" charset="0"/>
              </a:rPr>
              <a:t>60%</a:t>
            </a:r>
          </a:p>
        </p:txBody>
      </p:sp>
      <p:cxnSp>
        <p:nvCxnSpPr>
          <p:cNvPr id="8" name="Straight Arrow Connector 7">
            <a:extLst>
              <a:ext uri="{FF2B5EF4-FFF2-40B4-BE49-F238E27FC236}">
                <a16:creationId xmlns:a16="http://schemas.microsoft.com/office/drawing/2014/main" id="{6F971180-CE4D-4A81-B609-93E3E1D733AF}"/>
              </a:ext>
            </a:extLst>
          </p:cNvPr>
          <p:cNvCxnSpPr>
            <a:cxnSpLocks/>
          </p:cNvCxnSpPr>
          <p:nvPr/>
        </p:nvCxnSpPr>
        <p:spPr>
          <a:xfrm>
            <a:off x="2789737" y="5394200"/>
            <a:ext cx="226231"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aphicFrame>
        <p:nvGraphicFramePr>
          <p:cNvPr id="13" name="Table 12">
            <a:extLst>
              <a:ext uri="{FF2B5EF4-FFF2-40B4-BE49-F238E27FC236}">
                <a16:creationId xmlns:a16="http://schemas.microsoft.com/office/drawing/2014/main" id="{6A0D1BCC-A397-41BD-92BB-556EB4F79330}"/>
              </a:ext>
            </a:extLst>
          </p:cNvPr>
          <p:cNvGraphicFramePr>
            <a:graphicFrameLocks noGrp="1"/>
          </p:cNvGraphicFramePr>
          <p:nvPr>
            <p:extLst>
              <p:ext uri="{D42A27DB-BD31-4B8C-83A1-F6EECF244321}">
                <p14:modId xmlns:p14="http://schemas.microsoft.com/office/powerpoint/2010/main" val="3297414669"/>
              </p:ext>
            </p:extLst>
          </p:nvPr>
        </p:nvGraphicFramePr>
        <p:xfrm>
          <a:off x="4313523" y="1823800"/>
          <a:ext cx="4565744" cy="4420862"/>
        </p:xfrm>
        <a:graphic>
          <a:graphicData uri="http://schemas.openxmlformats.org/drawingml/2006/table">
            <a:tbl>
              <a:tblPr>
                <a:tableStyleId>{5C22544A-7EE6-4342-B048-85BDC9FD1C3A}</a:tableStyleId>
              </a:tblPr>
              <a:tblGrid>
                <a:gridCol w="2378440">
                  <a:extLst>
                    <a:ext uri="{9D8B030D-6E8A-4147-A177-3AD203B41FA5}">
                      <a16:colId xmlns:a16="http://schemas.microsoft.com/office/drawing/2014/main" val="2241953648"/>
                    </a:ext>
                  </a:extLst>
                </a:gridCol>
                <a:gridCol w="528018">
                  <a:extLst>
                    <a:ext uri="{9D8B030D-6E8A-4147-A177-3AD203B41FA5}">
                      <a16:colId xmlns:a16="http://schemas.microsoft.com/office/drawing/2014/main" val="3741293129"/>
                    </a:ext>
                  </a:extLst>
                </a:gridCol>
                <a:gridCol w="528973">
                  <a:extLst>
                    <a:ext uri="{9D8B030D-6E8A-4147-A177-3AD203B41FA5}">
                      <a16:colId xmlns:a16="http://schemas.microsoft.com/office/drawing/2014/main" val="646866885"/>
                    </a:ext>
                  </a:extLst>
                </a:gridCol>
                <a:gridCol w="602295">
                  <a:extLst>
                    <a:ext uri="{9D8B030D-6E8A-4147-A177-3AD203B41FA5}">
                      <a16:colId xmlns:a16="http://schemas.microsoft.com/office/drawing/2014/main" val="2924485141"/>
                    </a:ext>
                  </a:extLst>
                </a:gridCol>
                <a:gridCol w="528018">
                  <a:extLst>
                    <a:ext uri="{9D8B030D-6E8A-4147-A177-3AD203B41FA5}">
                      <a16:colId xmlns:a16="http://schemas.microsoft.com/office/drawing/2014/main" val="562164071"/>
                    </a:ext>
                  </a:extLst>
                </a:gridCol>
              </a:tblGrid>
              <a:tr h="306062">
                <a:tc>
                  <a:txBody>
                    <a:bodyPr/>
                    <a:lstStyle/>
                    <a:p>
                      <a:pPr marL="171450" indent="-171450" algn="l" fontAlgn="ctr">
                        <a:buFont typeface="Arial" panose="020B0604020202020204" pitchFamily="34" charset="0"/>
                        <a:buChar char="•"/>
                      </a:pPr>
                      <a:endParaRPr lang="en-US" sz="800" b="0" i="0" u="none" strike="noStrike" dirty="0">
                        <a:solidFill>
                          <a:srgbClr val="000000"/>
                        </a:solidFill>
                        <a:effectLst/>
                        <a:latin typeface="Arial" panose="020B0604020202020204" pitchFamily="34" charset="0"/>
                      </a:endParaRPr>
                    </a:p>
                  </a:txBody>
                  <a:tcPr marL="4572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Overall</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Likely</a:t>
                      </a:r>
                    </a:p>
                  </a:txBody>
                  <a:tcPr marL="0" marR="0" marT="0" marB="0" anchor="ctr">
                    <a:solidFill>
                      <a:schemeClr val="accent3">
                        <a:lumMod val="20000"/>
                        <a:lumOff val="80000"/>
                      </a:schemeClr>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Persuadable</a:t>
                      </a:r>
                    </a:p>
                  </a:txBody>
                  <a:tcPr marL="0" marR="0" marT="0" marB="0" anchor="ctr">
                    <a:solidFill>
                      <a:schemeClr val="accent3">
                        <a:lumMod val="20000"/>
                        <a:lumOff val="80000"/>
                      </a:schemeClr>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Won’t Get</a:t>
                      </a:r>
                    </a:p>
                  </a:txBody>
                  <a:tcPr marL="0" marR="0" marT="0" marB="0" anchor="ctr">
                    <a:solidFill>
                      <a:schemeClr val="accent3">
                        <a:lumMod val="20000"/>
                        <a:lumOff val="80000"/>
                      </a:schemeClr>
                    </a:solidFill>
                  </a:tcPr>
                </a:tc>
                <a:extLst>
                  <a:ext uri="{0D108BD9-81ED-4DB2-BD59-A6C34878D82A}">
                    <a16:rowId xmlns:a16="http://schemas.microsoft.com/office/drawing/2014/main" val="2001273959"/>
                  </a:ext>
                </a:extLst>
              </a:tr>
              <a:tr h="274320">
                <a:tc>
                  <a:txBody>
                    <a:bodyPr/>
                    <a:lstStyle/>
                    <a:p>
                      <a:pPr marL="171450" indent="-171450" algn="l" fontAlgn="ctr">
                        <a:buFont typeface="Arial" panose="020B0604020202020204" pitchFamily="34" charset="0"/>
                        <a:buChar char="•"/>
                      </a:pPr>
                      <a:r>
                        <a:rPr lang="en-US" sz="900" b="0" i="0" u="none" strike="noStrike" dirty="0">
                          <a:solidFill>
                            <a:srgbClr val="000000"/>
                          </a:solidFill>
                          <a:effectLst/>
                          <a:latin typeface="Arial" panose="020B0604020202020204" pitchFamily="34" charset="0"/>
                        </a:rPr>
                        <a:t>2 years</a:t>
                      </a:r>
                    </a:p>
                  </a:txBody>
                  <a:tcPr marL="0" marR="0" marT="0" marB="0" anchor="ctr">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9%</a:t>
                      </a:r>
                    </a:p>
                  </a:txBody>
                  <a:tcPr marL="0" marR="0" marT="0" marB="0" anchor="ctr">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8</a:t>
                      </a:r>
                    </a:p>
                  </a:txBody>
                  <a:tcPr marL="0" marR="0" marT="0" marB="0" anchor="ctr">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12</a:t>
                      </a:r>
                    </a:p>
                  </a:txBody>
                  <a:tcPr marL="0" marR="0" marT="0" marB="0" anchor="ctr">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7</a:t>
                      </a:r>
                    </a:p>
                  </a:txBody>
                  <a:tcPr marL="0" marR="0" marT="0" marB="0" anchor="ctr">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626167743"/>
                  </a:ext>
                </a:extLst>
              </a:tr>
              <a:tr h="274320">
                <a:tc>
                  <a:txBody>
                    <a:bodyPr/>
                    <a:lstStyle/>
                    <a:p>
                      <a:pPr marL="171450" indent="-171450" algn="l" fontAlgn="ctr">
                        <a:buFont typeface="Arial" panose="020B0604020202020204" pitchFamily="34" charset="0"/>
                        <a:buChar char="•"/>
                      </a:pPr>
                      <a:r>
                        <a:rPr lang="en-US" sz="900" b="0" i="0" u="none" strike="noStrike">
                          <a:solidFill>
                            <a:srgbClr val="000000"/>
                          </a:solidFill>
                          <a:effectLst/>
                          <a:latin typeface="Arial" panose="020B0604020202020204" pitchFamily="34" charset="0"/>
                        </a:rPr>
                        <a:t>1 year</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8%</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15</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12</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6</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571318193"/>
                  </a:ext>
                </a:extLst>
              </a:tr>
              <a:tr h="274320">
                <a:tc>
                  <a:txBody>
                    <a:bodyPr/>
                    <a:lstStyle/>
                    <a:p>
                      <a:pPr marL="171450" indent="-171450" algn="l" fontAlgn="ctr">
                        <a:buFont typeface="Arial" panose="020B0604020202020204" pitchFamily="34" charset="0"/>
                        <a:buChar char="•"/>
                      </a:pPr>
                      <a:r>
                        <a:rPr lang="en-US" sz="900" b="0" i="0" u="none" strike="noStrike">
                          <a:solidFill>
                            <a:srgbClr val="000000"/>
                          </a:solidFill>
                          <a:effectLst/>
                          <a:latin typeface="Arial" panose="020B0604020202020204" pitchFamily="34" charset="0"/>
                        </a:rPr>
                        <a:t>5 years</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6%</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8</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15</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4</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121615947"/>
                  </a:ext>
                </a:extLst>
              </a:tr>
              <a:tr h="274320">
                <a:tc>
                  <a:txBody>
                    <a:bodyPr/>
                    <a:lstStyle/>
                    <a:p>
                      <a:pPr marL="171450" indent="-171450" algn="l" fontAlgn="ctr">
                        <a:buFont typeface="Arial" panose="020B0604020202020204" pitchFamily="34" charset="0"/>
                        <a:buChar char="•"/>
                      </a:pPr>
                      <a:r>
                        <a:rPr lang="en-US" sz="900" b="0" i="0" u="none" strike="noStrike">
                          <a:solidFill>
                            <a:srgbClr val="000000"/>
                          </a:solidFill>
                          <a:effectLst/>
                          <a:latin typeface="Arial" panose="020B0604020202020204" pitchFamily="34" charset="0"/>
                        </a:rPr>
                        <a:t>10 years</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6%</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7</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8</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686090650"/>
                  </a:ext>
                </a:extLst>
              </a:tr>
              <a:tr h="274320">
                <a:tc>
                  <a:txBody>
                    <a:bodyPr/>
                    <a:lstStyle/>
                    <a:p>
                      <a:pPr marL="171450" indent="-171450" algn="l" fontAlgn="ctr">
                        <a:buFont typeface="Arial" panose="020B0604020202020204" pitchFamily="34" charset="0"/>
                        <a:buChar char="•"/>
                      </a:pPr>
                      <a:r>
                        <a:rPr lang="en-US" sz="900" b="0" i="0" u="none" strike="noStrike">
                          <a:solidFill>
                            <a:srgbClr val="000000"/>
                          </a:solidFill>
                          <a:effectLst/>
                          <a:latin typeface="Arial" panose="020B0604020202020204" pitchFamily="34" charset="0"/>
                        </a:rPr>
                        <a:t>Less than one year</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6%</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23</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10</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1</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265698687"/>
                  </a:ext>
                </a:extLst>
              </a:tr>
              <a:tr h="274320">
                <a:tc>
                  <a:txBody>
                    <a:bodyPr/>
                    <a:lstStyle/>
                    <a:p>
                      <a:pPr marL="171450" indent="-171450" algn="l" fontAlgn="ctr">
                        <a:buFont typeface="Arial" panose="020B0604020202020204" pitchFamily="34" charset="0"/>
                        <a:buChar char="•"/>
                      </a:pPr>
                      <a:r>
                        <a:rPr lang="en-US" sz="900" b="0" i="0" u="none" strike="noStrike">
                          <a:solidFill>
                            <a:srgbClr val="000000"/>
                          </a:solidFill>
                          <a:effectLst/>
                          <a:latin typeface="Arial" panose="020B0604020202020204" pitchFamily="34" charset="0"/>
                        </a:rPr>
                        <a:t>3 years</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5%</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4</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6</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532803466"/>
                  </a:ext>
                </a:extLst>
              </a:tr>
              <a:tr h="274320">
                <a:tc>
                  <a:txBody>
                    <a:bodyPr/>
                    <a:lstStyle/>
                    <a:p>
                      <a:pPr marL="171450" indent="-171450" algn="l" fontAlgn="ctr">
                        <a:buFont typeface="Arial" panose="020B0604020202020204" pitchFamily="34" charset="0"/>
                        <a:buChar char="•"/>
                      </a:pPr>
                      <a:r>
                        <a:rPr lang="en-US" sz="900" b="0" i="0" u="none" strike="noStrike">
                          <a:solidFill>
                            <a:srgbClr val="000000"/>
                          </a:solidFill>
                          <a:effectLst/>
                          <a:latin typeface="Arial" panose="020B0604020202020204" pitchFamily="34" charset="0"/>
                        </a:rPr>
                        <a:t>20 years or more</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4%</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6</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280019312"/>
                  </a:ext>
                </a:extLst>
              </a:tr>
              <a:tr h="274320">
                <a:tc>
                  <a:txBody>
                    <a:bodyPr/>
                    <a:lstStyle/>
                    <a:p>
                      <a:pPr marL="171450" indent="-171450" algn="l" fontAlgn="ctr">
                        <a:buFont typeface="Arial" panose="020B0604020202020204" pitchFamily="34" charset="0"/>
                        <a:buChar char="•"/>
                      </a:pPr>
                      <a:r>
                        <a:rPr lang="en-US" sz="900" b="0" i="0" u="none" strike="noStrike">
                          <a:solidFill>
                            <a:srgbClr val="000000"/>
                          </a:solidFill>
                          <a:effectLst/>
                          <a:latin typeface="Arial" panose="020B0604020202020204" pitchFamily="34" charset="0"/>
                        </a:rPr>
                        <a:t>When there is FDA approval/when clinical trials are finished</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4%</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15</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2</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952372317"/>
                  </a:ext>
                </a:extLst>
              </a:tr>
              <a:tr h="274320">
                <a:tc>
                  <a:txBody>
                    <a:bodyPr/>
                    <a:lstStyle/>
                    <a:p>
                      <a:pPr marL="171450" indent="-171450" algn="l" fontAlgn="ctr">
                        <a:buFont typeface="Arial" panose="020B0604020202020204" pitchFamily="34" charset="0"/>
                        <a:buChar char="•"/>
                      </a:pPr>
                      <a:r>
                        <a:rPr lang="en-US" sz="900" b="0" i="0" u="none" strike="noStrike">
                          <a:solidFill>
                            <a:srgbClr val="000000"/>
                          </a:solidFill>
                          <a:effectLst/>
                          <a:latin typeface="Arial" panose="020B0604020202020204" pitchFamily="34" charset="0"/>
                        </a:rPr>
                        <a:t>5-10 years</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3%</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10</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2</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514285861"/>
                  </a:ext>
                </a:extLst>
              </a:tr>
              <a:tr h="274320">
                <a:tc>
                  <a:txBody>
                    <a:bodyPr/>
                    <a:lstStyle/>
                    <a:p>
                      <a:pPr marL="171450" indent="-171450" algn="l" fontAlgn="ctr">
                        <a:buFont typeface="Arial" panose="020B0604020202020204" pitchFamily="34" charset="0"/>
                        <a:buChar char="•"/>
                      </a:pPr>
                      <a:r>
                        <a:rPr lang="en-US" sz="900" b="0" i="0" u="none" strike="noStrike">
                          <a:solidFill>
                            <a:srgbClr val="000000"/>
                          </a:solidFill>
                          <a:effectLst/>
                          <a:latin typeface="Arial" panose="020B0604020202020204" pitchFamily="34" charset="0"/>
                        </a:rPr>
                        <a:t>Until I have to get it/until I feel comfortable/when I travel</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2%</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12</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823313712"/>
                  </a:ext>
                </a:extLst>
              </a:tr>
              <a:tr h="274320">
                <a:tc>
                  <a:txBody>
                    <a:bodyPr/>
                    <a:lstStyle/>
                    <a:p>
                      <a:pPr marL="171450" indent="-171450" algn="l" fontAlgn="ctr">
                        <a:buFont typeface="Arial" panose="020B0604020202020204" pitchFamily="34" charset="0"/>
                        <a:buChar char="•"/>
                      </a:pPr>
                      <a:r>
                        <a:rPr lang="en-US" sz="900" b="0" i="0" u="none" strike="noStrike">
                          <a:solidFill>
                            <a:srgbClr val="000000"/>
                          </a:solidFill>
                          <a:effectLst/>
                          <a:latin typeface="Arial" panose="020B0604020202020204" pitchFamily="34" charset="0"/>
                        </a:rPr>
                        <a:t>4 years</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1%</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2</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289870322"/>
                  </a:ext>
                </a:extLst>
              </a:tr>
              <a:tr h="274320">
                <a:tc>
                  <a:txBody>
                    <a:bodyPr/>
                    <a:lstStyle/>
                    <a:p>
                      <a:pPr marL="171450" indent="-171450" algn="l" fontAlgn="ctr">
                        <a:buFont typeface="Arial" panose="020B0604020202020204" pitchFamily="34" charset="0"/>
                        <a:buChar char="•"/>
                      </a:pPr>
                      <a:r>
                        <a:rPr lang="en-US" sz="900" b="0" i="0" u="none" strike="noStrike">
                          <a:solidFill>
                            <a:srgbClr val="000000"/>
                          </a:solidFill>
                          <a:effectLst/>
                          <a:latin typeface="Arial" panose="020B0604020202020204" pitchFamily="34" charset="0"/>
                        </a:rPr>
                        <a:t>11-19 years</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1%</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1</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779968010"/>
                  </a:ext>
                </a:extLst>
              </a:tr>
              <a:tr h="274320">
                <a:tc>
                  <a:txBody>
                    <a:bodyPr/>
                    <a:lstStyle/>
                    <a:p>
                      <a:pPr marL="171450" indent="-171450" algn="l" fontAlgn="ctr">
                        <a:buFont typeface="Arial" panose="020B0604020202020204" pitchFamily="34" charset="0"/>
                        <a:buChar char="•"/>
                      </a:pPr>
                      <a:r>
                        <a:rPr lang="en-US" sz="900" b="0" i="0" u="none" strike="noStrike">
                          <a:solidFill>
                            <a:srgbClr val="000000"/>
                          </a:solidFill>
                          <a:effectLst/>
                          <a:latin typeface="Arial" panose="020B0604020202020204" pitchFamily="34" charset="0"/>
                        </a:rPr>
                        <a:t>When people stop having bad reactions from vaccine</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1%</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1</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962997047"/>
                  </a:ext>
                </a:extLst>
              </a:tr>
              <a:tr h="274320">
                <a:tc>
                  <a:txBody>
                    <a:bodyPr/>
                    <a:lstStyle/>
                    <a:p>
                      <a:pPr marL="171450" indent="-171450" algn="l" fontAlgn="ctr">
                        <a:buFont typeface="Arial" panose="020B0604020202020204" pitchFamily="34" charset="0"/>
                        <a:buChar char="•"/>
                      </a:pPr>
                      <a:r>
                        <a:rPr lang="en-US" sz="900" b="0" i="0" u="none" strike="noStrike">
                          <a:solidFill>
                            <a:srgbClr val="000000"/>
                          </a:solidFill>
                          <a:effectLst/>
                          <a:latin typeface="Arial" panose="020B0604020202020204" pitchFamily="34" charset="0"/>
                        </a:rPr>
                        <a:t>Other</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2%</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2</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013213267"/>
                  </a:ext>
                </a:extLst>
              </a:tr>
              <a:tr h="274320">
                <a:tc>
                  <a:txBody>
                    <a:bodyPr/>
                    <a:lstStyle/>
                    <a:p>
                      <a:pPr marL="171450" indent="-171450" algn="l" fontAlgn="ctr">
                        <a:buFont typeface="Arial" panose="020B0604020202020204" pitchFamily="34" charset="0"/>
                        <a:buChar char="•"/>
                      </a:pPr>
                      <a:r>
                        <a:rPr lang="en-US" sz="900" b="0" i="0" u="none" strike="noStrike" dirty="0">
                          <a:solidFill>
                            <a:srgbClr val="000000"/>
                          </a:solidFill>
                          <a:effectLst/>
                          <a:latin typeface="Arial" panose="020B0604020202020204" pitchFamily="34" charset="0"/>
                        </a:rPr>
                        <a:t>Never/not going to feel confident/get vaccine</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28%</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42</a:t>
                      </a:r>
                    </a:p>
                  </a:txBody>
                  <a:tcPr marL="0" marR="0" marT="0" marB="0" anchor="ctr">
                    <a:lnT w="9525" cap="flat" cmpd="sng" algn="ctr">
                      <a:solidFill>
                        <a:schemeClr val="accent5">
                          <a:lumMod val="75000"/>
                        </a:schemeClr>
                      </a:solidFill>
                      <a:prstDash val="sysDot"/>
                      <a:round/>
                      <a:headEnd type="none" w="med" len="med"/>
                      <a:tailEnd type="none" w="med" len="med"/>
                    </a:lnT>
                    <a:lnB w="9525" cap="flat" cmpd="sng" algn="ctr">
                      <a:solidFill>
                        <a:schemeClr val="accent5">
                          <a:lumMod val="75000"/>
                        </a:schemeClr>
                      </a:solidFill>
                      <a:prstDash val="sysDot"/>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178346250"/>
                  </a:ext>
                </a:extLst>
              </a:tr>
            </a:tbl>
          </a:graphicData>
        </a:graphic>
      </p:graphicFrame>
      <p:sp>
        <p:nvSpPr>
          <p:cNvPr id="15" name="TextBox 14">
            <a:extLst>
              <a:ext uri="{FF2B5EF4-FFF2-40B4-BE49-F238E27FC236}">
                <a16:creationId xmlns:a16="http://schemas.microsoft.com/office/drawing/2014/main" id="{81F44B0C-9812-487C-ADE8-3FEE3F152DA6}"/>
              </a:ext>
            </a:extLst>
          </p:cNvPr>
          <p:cNvSpPr txBox="1"/>
          <p:nvPr/>
        </p:nvSpPr>
        <p:spPr>
          <a:xfrm>
            <a:off x="4321256" y="961121"/>
            <a:ext cx="4439594" cy="553998"/>
          </a:xfrm>
          <a:prstGeom prst="rect">
            <a:avLst/>
          </a:prstGeom>
          <a:noFill/>
        </p:spPr>
        <p:txBody>
          <a:bodyPr wrap="square">
            <a:spAutoFit/>
          </a:bodyPr>
          <a:lstStyle/>
          <a:p>
            <a:pPr algn="ctr"/>
            <a:r>
              <a:rPr lang="en-US" sz="1000" dirty="0">
                <a:latin typeface="Arial" panose="020B0604020202020204" pitchFamily="34" charset="0"/>
                <a:cs typeface="Arial" panose="020B0604020202020204" pitchFamily="34" charset="0"/>
              </a:rPr>
              <a:t>If you had to say, how long do you think you will wait until you’ll feel confident there are no long last effects of the COVID vaccine? </a:t>
            </a:r>
          </a:p>
          <a:p>
            <a:pPr algn="ctr"/>
            <a:r>
              <a:rPr lang="en-US" sz="1000" i="1" dirty="0">
                <a:latin typeface="Arial" panose="020B0604020202020204" pitchFamily="34" charset="0"/>
                <a:cs typeface="Arial" panose="020B0604020202020204" pitchFamily="34" charset="0"/>
              </a:rPr>
              <a:t>Asked of respondents who answered “Disagree.”</a:t>
            </a:r>
          </a:p>
        </p:txBody>
      </p:sp>
      <p:cxnSp>
        <p:nvCxnSpPr>
          <p:cNvPr id="11" name="Straight Arrow Connector 10">
            <a:extLst>
              <a:ext uri="{FF2B5EF4-FFF2-40B4-BE49-F238E27FC236}">
                <a16:creationId xmlns:a16="http://schemas.microsoft.com/office/drawing/2014/main" id="{0F41ABD4-0E49-4527-9040-C36F7B27D76F}"/>
              </a:ext>
            </a:extLst>
          </p:cNvPr>
          <p:cNvCxnSpPr>
            <a:cxnSpLocks/>
          </p:cNvCxnSpPr>
          <p:nvPr/>
        </p:nvCxnSpPr>
        <p:spPr>
          <a:xfrm>
            <a:off x="3387610" y="5394200"/>
            <a:ext cx="226231"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9240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4F1D8861-4721-476D-80DB-CE825A8C3532}"/>
              </a:ext>
            </a:extLst>
          </p:cNvPr>
          <p:cNvSpPr/>
          <p:nvPr/>
        </p:nvSpPr>
        <p:spPr>
          <a:xfrm>
            <a:off x="3478667" y="4313838"/>
            <a:ext cx="5672260" cy="2129491"/>
          </a:xfrm>
          <a:prstGeom prst="rect">
            <a:avLst/>
          </a:prstGeom>
          <a:solidFill>
            <a:schemeClr val="accent3">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B4ED715-6E45-47E2-9341-AD7D41E5B486}"/>
              </a:ext>
            </a:extLst>
          </p:cNvPr>
          <p:cNvSpPr/>
          <p:nvPr/>
        </p:nvSpPr>
        <p:spPr>
          <a:xfrm>
            <a:off x="3471740" y="453878"/>
            <a:ext cx="5672260" cy="1789592"/>
          </a:xfrm>
          <a:prstGeom prst="rect">
            <a:avLst/>
          </a:prstGeom>
          <a:solidFill>
            <a:schemeClr val="accent3">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17CA2FE-9EBC-4027-977A-35D0CCA9F617}"/>
              </a:ext>
            </a:extLst>
          </p:cNvPr>
          <p:cNvSpPr/>
          <p:nvPr/>
        </p:nvSpPr>
        <p:spPr>
          <a:xfrm>
            <a:off x="190081" y="1076768"/>
            <a:ext cx="3141408" cy="5153543"/>
          </a:xfrm>
          <a:prstGeom prst="rect">
            <a:avLst/>
          </a:prstGeom>
          <a:solidFill>
            <a:srgbClr val="162C5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616F2FF-909C-4937-9B31-6EB5B1AF1F7A}"/>
              </a:ext>
            </a:extLst>
          </p:cNvPr>
          <p:cNvSpPr/>
          <p:nvPr/>
        </p:nvSpPr>
        <p:spPr>
          <a:xfrm>
            <a:off x="108965" y="987878"/>
            <a:ext cx="3147398" cy="515354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7" name="Table 6">
            <a:extLst>
              <a:ext uri="{FF2B5EF4-FFF2-40B4-BE49-F238E27FC236}">
                <a16:creationId xmlns:a16="http://schemas.microsoft.com/office/drawing/2014/main" id="{9920BF8C-0BC2-4E76-95E3-CE306582AAB4}"/>
              </a:ext>
            </a:extLst>
          </p:cNvPr>
          <p:cNvGraphicFramePr>
            <a:graphicFrameLocks noGrp="1"/>
          </p:cNvGraphicFramePr>
          <p:nvPr>
            <p:extLst>
              <p:ext uri="{D42A27DB-BD31-4B8C-83A1-F6EECF244321}">
                <p14:modId xmlns:p14="http://schemas.microsoft.com/office/powerpoint/2010/main" val="644302429"/>
              </p:ext>
            </p:extLst>
          </p:nvPr>
        </p:nvGraphicFramePr>
        <p:xfrm>
          <a:off x="190861" y="4856167"/>
          <a:ext cx="2906919" cy="892246"/>
        </p:xfrm>
        <a:graphic>
          <a:graphicData uri="http://schemas.openxmlformats.org/drawingml/2006/table">
            <a:tbl>
              <a:tblPr>
                <a:tableStyleId>{5C22544A-7EE6-4342-B048-85BDC9FD1C3A}</a:tableStyleId>
              </a:tblPr>
              <a:tblGrid>
                <a:gridCol w="885339">
                  <a:extLst>
                    <a:ext uri="{9D8B030D-6E8A-4147-A177-3AD203B41FA5}">
                      <a16:colId xmlns:a16="http://schemas.microsoft.com/office/drawing/2014/main" val="2158612136"/>
                    </a:ext>
                  </a:extLst>
                </a:gridCol>
                <a:gridCol w="440564">
                  <a:extLst>
                    <a:ext uri="{9D8B030D-6E8A-4147-A177-3AD203B41FA5}">
                      <a16:colId xmlns:a16="http://schemas.microsoft.com/office/drawing/2014/main" val="69353297"/>
                    </a:ext>
                  </a:extLst>
                </a:gridCol>
                <a:gridCol w="452713">
                  <a:extLst>
                    <a:ext uri="{9D8B030D-6E8A-4147-A177-3AD203B41FA5}">
                      <a16:colId xmlns:a16="http://schemas.microsoft.com/office/drawing/2014/main" val="2257335008"/>
                    </a:ext>
                  </a:extLst>
                </a:gridCol>
                <a:gridCol w="639420">
                  <a:extLst>
                    <a:ext uri="{9D8B030D-6E8A-4147-A177-3AD203B41FA5}">
                      <a16:colId xmlns:a16="http://schemas.microsoft.com/office/drawing/2014/main" val="1066746560"/>
                    </a:ext>
                  </a:extLst>
                </a:gridCol>
                <a:gridCol w="488883">
                  <a:extLst>
                    <a:ext uri="{9D8B030D-6E8A-4147-A177-3AD203B41FA5}">
                      <a16:colId xmlns:a16="http://schemas.microsoft.com/office/drawing/2014/main" val="332713720"/>
                    </a:ext>
                  </a:extLst>
                </a:gridCol>
              </a:tblGrid>
              <a:tr h="423872">
                <a:tc>
                  <a:txBody>
                    <a:bodyPr/>
                    <a:lstStyle/>
                    <a:p>
                      <a:pPr algn="l" fontAlgn="ct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Overall</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Likely</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Persuadable</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Won’t Get</a:t>
                      </a:r>
                    </a:p>
                  </a:txBody>
                  <a:tcPr marL="0" marR="0" marT="0" marB="0" anchor="ctr">
                    <a:solidFill>
                      <a:schemeClr val="accent3">
                        <a:lumMod val="20000"/>
                        <a:lumOff val="80000"/>
                      </a:schemeClr>
                    </a:solidFill>
                  </a:tcPr>
                </a:tc>
                <a:extLst>
                  <a:ext uri="{0D108BD9-81ED-4DB2-BD59-A6C34878D82A}">
                    <a16:rowId xmlns:a16="http://schemas.microsoft.com/office/drawing/2014/main" val="3278751850"/>
                  </a:ext>
                </a:extLst>
              </a:tr>
              <a:tr h="234187">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Yes</a:t>
                      </a:r>
                    </a:p>
                  </a:txBody>
                  <a:tcPr marL="27432"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33%</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27</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38</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34</a:t>
                      </a:r>
                    </a:p>
                  </a:txBody>
                  <a:tcPr marL="0" marR="0" marT="0" marB="0" anchor="ctr">
                    <a:solidFill>
                      <a:schemeClr val="accent3">
                        <a:lumMod val="20000"/>
                        <a:lumOff val="80000"/>
                      </a:schemeClr>
                    </a:solidFill>
                  </a:tcPr>
                </a:tc>
                <a:extLst>
                  <a:ext uri="{0D108BD9-81ED-4DB2-BD59-A6C34878D82A}">
                    <a16:rowId xmlns:a16="http://schemas.microsoft.com/office/drawing/2014/main" val="1796843733"/>
                  </a:ext>
                </a:extLst>
              </a:tr>
              <a:tr h="234187">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No</a:t>
                      </a:r>
                    </a:p>
                  </a:txBody>
                  <a:tcPr marL="27432"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64%</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68</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63</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63</a:t>
                      </a:r>
                    </a:p>
                  </a:txBody>
                  <a:tcPr marL="0" marR="0" marT="0" marB="0" anchor="ctr">
                    <a:solidFill>
                      <a:schemeClr val="accent3">
                        <a:lumMod val="20000"/>
                        <a:lumOff val="80000"/>
                      </a:schemeClr>
                    </a:solidFill>
                  </a:tcPr>
                </a:tc>
                <a:extLst>
                  <a:ext uri="{0D108BD9-81ED-4DB2-BD59-A6C34878D82A}">
                    <a16:rowId xmlns:a16="http://schemas.microsoft.com/office/drawing/2014/main" val="3988583169"/>
                  </a:ext>
                </a:extLst>
              </a:tr>
            </a:tbl>
          </a:graphicData>
        </a:graphic>
      </p:graphicFrame>
      <p:graphicFrame>
        <p:nvGraphicFramePr>
          <p:cNvPr id="8" name="Table 7">
            <a:extLst>
              <a:ext uri="{FF2B5EF4-FFF2-40B4-BE49-F238E27FC236}">
                <a16:creationId xmlns:a16="http://schemas.microsoft.com/office/drawing/2014/main" id="{887F0122-2661-4779-9D5C-76B3504B50D7}"/>
              </a:ext>
            </a:extLst>
          </p:cNvPr>
          <p:cNvGraphicFramePr>
            <a:graphicFrameLocks noGrp="1"/>
          </p:cNvGraphicFramePr>
          <p:nvPr>
            <p:extLst>
              <p:ext uri="{D42A27DB-BD31-4B8C-83A1-F6EECF244321}">
                <p14:modId xmlns:p14="http://schemas.microsoft.com/office/powerpoint/2010/main" val="4167168982"/>
              </p:ext>
            </p:extLst>
          </p:nvPr>
        </p:nvGraphicFramePr>
        <p:xfrm>
          <a:off x="204891" y="1170965"/>
          <a:ext cx="2526694" cy="238298"/>
        </p:xfrm>
        <a:graphic>
          <a:graphicData uri="http://schemas.openxmlformats.org/drawingml/2006/table">
            <a:tbl>
              <a:tblPr firstRow="1" bandRow="1">
                <a:effectLst/>
              </a:tblPr>
              <a:tblGrid>
                <a:gridCol w="2526694">
                  <a:extLst>
                    <a:ext uri="{9D8B030D-6E8A-4147-A177-3AD203B41FA5}">
                      <a16:colId xmlns:a16="http://schemas.microsoft.com/office/drawing/2014/main" val="20000"/>
                    </a:ext>
                  </a:extLst>
                </a:gridCol>
              </a:tblGrid>
              <a:tr h="119425">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Marital Status</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10" name="TextBox 9">
            <a:extLst>
              <a:ext uri="{FF2B5EF4-FFF2-40B4-BE49-F238E27FC236}">
                <a16:creationId xmlns:a16="http://schemas.microsoft.com/office/drawing/2014/main" id="{34D53F2A-F50D-4141-A269-FFEF1E02929C}"/>
              </a:ext>
            </a:extLst>
          </p:cNvPr>
          <p:cNvSpPr txBox="1"/>
          <p:nvPr/>
        </p:nvSpPr>
        <p:spPr>
          <a:xfrm>
            <a:off x="131071" y="1477432"/>
            <a:ext cx="3058448" cy="246221"/>
          </a:xfrm>
          <a:prstGeom prst="rect">
            <a:avLst/>
          </a:prstGeom>
          <a:noFill/>
        </p:spPr>
        <p:txBody>
          <a:bodyPr wrap="square">
            <a:spAutoFit/>
          </a:bodyPr>
          <a:lstStyle/>
          <a:p>
            <a:r>
              <a:rPr lang="en-US" sz="1000" u="none" strike="noStrike" dirty="0">
                <a:effectLst/>
                <a:latin typeface="Arial" panose="020B0604020202020204" pitchFamily="34" charset="0"/>
                <a:cs typeface="Arial" panose="020B0604020202020204" pitchFamily="34" charset="0"/>
              </a:rPr>
              <a:t>What is your marital status? </a:t>
            </a:r>
            <a:endParaRPr lang="en-US" sz="1000" dirty="0">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769EA39B-F9A6-4971-8EC9-E8ED7ECADF24}"/>
              </a:ext>
            </a:extLst>
          </p:cNvPr>
          <p:cNvSpPr txBox="1"/>
          <p:nvPr/>
        </p:nvSpPr>
        <p:spPr>
          <a:xfrm>
            <a:off x="3488697" y="4670602"/>
            <a:ext cx="2391108" cy="1631216"/>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How likely would you be to sign your children up to receive the COVID vaccine if they received a contribution from the state of Idaho to their 529 (five twenty-nine) college savings account, which provides money to help pay for college? </a:t>
            </a:r>
          </a:p>
          <a:p>
            <a:endParaRPr lang="en-US" sz="1000" dirty="0">
              <a:latin typeface="Arial" panose="020B0604020202020204" pitchFamily="34" charset="0"/>
              <a:cs typeface="Arial" panose="020B0604020202020204" pitchFamily="34" charset="0"/>
            </a:endParaRPr>
          </a:p>
          <a:p>
            <a:r>
              <a:rPr lang="en-US" sz="1000" i="1" dirty="0">
                <a:latin typeface="Arial" panose="020B0604020202020204" pitchFamily="34" charset="0"/>
                <a:cs typeface="Arial" panose="020B0604020202020204" pitchFamily="34" charset="0"/>
              </a:rPr>
              <a:t>Asked of respondents with eligible children.</a:t>
            </a:r>
          </a:p>
        </p:txBody>
      </p:sp>
      <p:graphicFrame>
        <p:nvGraphicFramePr>
          <p:cNvPr id="41" name="Table 40">
            <a:extLst>
              <a:ext uri="{FF2B5EF4-FFF2-40B4-BE49-F238E27FC236}">
                <a16:creationId xmlns:a16="http://schemas.microsoft.com/office/drawing/2014/main" id="{290AF30D-326A-4639-8BCE-767183F58F89}"/>
              </a:ext>
            </a:extLst>
          </p:cNvPr>
          <p:cNvGraphicFramePr>
            <a:graphicFrameLocks noGrp="1"/>
          </p:cNvGraphicFramePr>
          <p:nvPr>
            <p:extLst>
              <p:ext uri="{D42A27DB-BD31-4B8C-83A1-F6EECF244321}">
                <p14:modId xmlns:p14="http://schemas.microsoft.com/office/powerpoint/2010/main" val="801176959"/>
              </p:ext>
            </p:extLst>
          </p:nvPr>
        </p:nvGraphicFramePr>
        <p:xfrm>
          <a:off x="3655220" y="4403027"/>
          <a:ext cx="3003487" cy="238298"/>
        </p:xfrm>
        <a:graphic>
          <a:graphicData uri="http://schemas.openxmlformats.org/drawingml/2006/table">
            <a:tbl>
              <a:tblPr firstRow="1" bandRow="1">
                <a:effectLst/>
              </a:tblPr>
              <a:tblGrid>
                <a:gridCol w="3003487">
                  <a:extLst>
                    <a:ext uri="{9D8B030D-6E8A-4147-A177-3AD203B41FA5}">
                      <a16:colId xmlns:a16="http://schemas.microsoft.com/office/drawing/2014/main" val="20000"/>
                    </a:ext>
                  </a:extLst>
                </a:gridCol>
              </a:tblGrid>
              <a:tr h="0">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Most Important in Getting a Vaccine</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67" name="Title 1">
            <a:extLst>
              <a:ext uri="{FF2B5EF4-FFF2-40B4-BE49-F238E27FC236}">
                <a16:creationId xmlns:a16="http://schemas.microsoft.com/office/drawing/2014/main" id="{73141A4A-F33E-4C1D-84EA-DBF18563D9E4}"/>
              </a:ext>
            </a:extLst>
          </p:cNvPr>
          <p:cNvSpPr>
            <a:spLocks noGrp="1"/>
          </p:cNvSpPr>
          <p:nvPr>
            <p:ph type="title"/>
          </p:nvPr>
        </p:nvSpPr>
        <p:spPr>
          <a:xfrm>
            <a:off x="0" y="0"/>
            <a:ext cx="8229600" cy="409545"/>
          </a:xfrm>
        </p:spPr>
        <p:txBody>
          <a:bodyPr/>
          <a:lstStyle/>
          <a:p>
            <a:r>
              <a:rPr lang="en-US" dirty="0"/>
              <a:t>Family Vaccination Situation</a:t>
            </a:r>
          </a:p>
        </p:txBody>
      </p:sp>
      <p:sp>
        <p:nvSpPr>
          <p:cNvPr id="34" name="TextBox 33">
            <a:extLst>
              <a:ext uri="{FF2B5EF4-FFF2-40B4-BE49-F238E27FC236}">
                <a16:creationId xmlns:a16="http://schemas.microsoft.com/office/drawing/2014/main" id="{3E452633-295B-469A-A589-7912E6DCD398}"/>
              </a:ext>
            </a:extLst>
          </p:cNvPr>
          <p:cNvSpPr txBox="1"/>
          <p:nvPr/>
        </p:nvSpPr>
        <p:spPr>
          <a:xfrm>
            <a:off x="3542770" y="771722"/>
            <a:ext cx="2471167" cy="861774"/>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Which of the following best describes the person you live with?</a:t>
            </a:r>
          </a:p>
          <a:p>
            <a:endParaRPr lang="en-US" sz="1000" dirty="0">
              <a:latin typeface="Arial" panose="020B0604020202020204" pitchFamily="34" charset="0"/>
              <a:cs typeface="Arial" panose="020B0604020202020204" pitchFamily="34" charset="0"/>
            </a:endParaRPr>
          </a:p>
          <a:p>
            <a:r>
              <a:rPr lang="en-US" sz="1000" i="1" dirty="0">
                <a:latin typeface="Arial" panose="020B0604020202020204" pitchFamily="34" charset="0"/>
                <a:cs typeface="Arial" panose="020B0604020202020204" pitchFamily="34" charset="0"/>
              </a:rPr>
              <a:t>Asked of respondents who are married or living with a partner.</a:t>
            </a:r>
          </a:p>
        </p:txBody>
      </p:sp>
      <p:graphicFrame>
        <p:nvGraphicFramePr>
          <p:cNvPr id="35" name="Table 34">
            <a:extLst>
              <a:ext uri="{FF2B5EF4-FFF2-40B4-BE49-F238E27FC236}">
                <a16:creationId xmlns:a16="http://schemas.microsoft.com/office/drawing/2014/main" id="{B62A935D-71D3-4A09-A421-5F0C6ED882D8}"/>
              </a:ext>
            </a:extLst>
          </p:cNvPr>
          <p:cNvGraphicFramePr>
            <a:graphicFrameLocks noGrp="1"/>
          </p:cNvGraphicFramePr>
          <p:nvPr>
            <p:extLst>
              <p:ext uri="{D42A27DB-BD31-4B8C-83A1-F6EECF244321}">
                <p14:modId xmlns:p14="http://schemas.microsoft.com/office/powerpoint/2010/main" val="3227502931"/>
              </p:ext>
            </p:extLst>
          </p:nvPr>
        </p:nvGraphicFramePr>
        <p:xfrm>
          <a:off x="3669075" y="534153"/>
          <a:ext cx="2677352" cy="238298"/>
        </p:xfrm>
        <a:graphic>
          <a:graphicData uri="http://schemas.openxmlformats.org/drawingml/2006/table">
            <a:tbl>
              <a:tblPr firstRow="1" bandRow="1">
                <a:effectLst/>
              </a:tblPr>
              <a:tblGrid>
                <a:gridCol w="2677352">
                  <a:extLst>
                    <a:ext uri="{9D8B030D-6E8A-4147-A177-3AD203B41FA5}">
                      <a16:colId xmlns:a16="http://schemas.microsoft.com/office/drawing/2014/main" val="20000"/>
                    </a:ext>
                  </a:extLst>
                </a:gridCol>
              </a:tblGrid>
              <a:tr h="182091">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Partner Vaccination Status</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36" name="Table 35">
            <a:extLst>
              <a:ext uri="{FF2B5EF4-FFF2-40B4-BE49-F238E27FC236}">
                <a16:creationId xmlns:a16="http://schemas.microsoft.com/office/drawing/2014/main" id="{F3036D96-2394-4E7D-87E3-4BB590595842}"/>
              </a:ext>
            </a:extLst>
          </p:cNvPr>
          <p:cNvGraphicFramePr>
            <a:graphicFrameLocks noGrp="1"/>
          </p:cNvGraphicFramePr>
          <p:nvPr>
            <p:extLst>
              <p:ext uri="{D42A27DB-BD31-4B8C-83A1-F6EECF244321}">
                <p14:modId xmlns:p14="http://schemas.microsoft.com/office/powerpoint/2010/main" val="2695210193"/>
              </p:ext>
            </p:extLst>
          </p:nvPr>
        </p:nvGraphicFramePr>
        <p:xfrm>
          <a:off x="6071190" y="553514"/>
          <a:ext cx="2945221" cy="1530468"/>
        </p:xfrm>
        <a:graphic>
          <a:graphicData uri="http://schemas.openxmlformats.org/drawingml/2006/table">
            <a:tbl>
              <a:tblPr>
                <a:tableStyleId>{5C22544A-7EE6-4342-B048-85BDC9FD1C3A}</a:tableStyleId>
              </a:tblPr>
              <a:tblGrid>
                <a:gridCol w="1008651">
                  <a:extLst>
                    <a:ext uri="{9D8B030D-6E8A-4147-A177-3AD203B41FA5}">
                      <a16:colId xmlns:a16="http://schemas.microsoft.com/office/drawing/2014/main" val="2158612136"/>
                    </a:ext>
                  </a:extLst>
                </a:gridCol>
                <a:gridCol w="446768">
                  <a:extLst>
                    <a:ext uri="{9D8B030D-6E8A-4147-A177-3AD203B41FA5}">
                      <a16:colId xmlns:a16="http://schemas.microsoft.com/office/drawing/2014/main" val="69353297"/>
                    </a:ext>
                  </a:extLst>
                </a:gridCol>
                <a:gridCol w="409914">
                  <a:extLst>
                    <a:ext uri="{9D8B030D-6E8A-4147-A177-3AD203B41FA5}">
                      <a16:colId xmlns:a16="http://schemas.microsoft.com/office/drawing/2014/main" val="2257335008"/>
                    </a:ext>
                  </a:extLst>
                </a:gridCol>
                <a:gridCol w="629277">
                  <a:extLst>
                    <a:ext uri="{9D8B030D-6E8A-4147-A177-3AD203B41FA5}">
                      <a16:colId xmlns:a16="http://schemas.microsoft.com/office/drawing/2014/main" val="1066746560"/>
                    </a:ext>
                  </a:extLst>
                </a:gridCol>
                <a:gridCol w="450611">
                  <a:extLst>
                    <a:ext uri="{9D8B030D-6E8A-4147-A177-3AD203B41FA5}">
                      <a16:colId xmlns:a16="http://schemas.microsoft.com/office/drawing/2014/main" val="1498589214"/>
                    </a:ext>
                  </a:extLst>
                </a:gridCol>
              </a:tblGrid>
              <a:tr h="438892">
                <a:tc>
                  <a:txBody>
                    <a:bodyPr/>
                    <a:lstStyle/>
                    <a:p>
                      <a:pPr algn="l" fontAlgn="ct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Overall</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Likely</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Persuadable</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Won’t Get</a:t>
                      </a:r>
                    </a:p>
                  </a:txBody>
                  <a:tcPr marL="0" marR="0" marT="0" marB="0" anchor="ctr">
                    <a:solidFill>
                      <a:schemeClr val="accent3">
                        <a:lumMod val="20000"/>
                        <a:lumOff val="80000"/>
                      </a:schemeClr>
                    </a:solidFill>
                  </a:tcPr>
                </a:tc>
                <a:extLst>
                  <a:ext uri="{0D108BD9-81ED-4DB2-BD59-A6C34878D82A}">
                    <a16:rowId xmlns:a16="http://schemas.microsoft.com/office/drawing/2014/main" val="3278751850"/>
                  </a:ext>
                </a:extLst>
              </a:tr>
              <a:tr h="311879">
                <a:tc>
                  <a:txBody>
                    <a:bodyPr/>
                    <a:lstStyle/>
                    <a:p>
                      <a:pPr algn="l" fontAlgn="ctr"/>
                      <a:r>
                        <a:rPr lang="en-US" sz="900" b="0" i="0" u="none" strike="noStrike" dirty="0">
                          <a:solidFill>
                            <a:srgbClr val="000000"/>
                          </a:solidFill>
                          <a:effectLst/>
                          <a:latin typeface="Arial" panose="020B0604020202020204" pitchFamily="34" charset="0"/>
                        </a:rPr>
                        <a:t>They will never get the vaccine</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64%</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23</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45</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85</a:t>
                      </a:r>
                    </a:p>
                  </a:txBody>
                  <a:tcPr marL="0" marR="0" marT="0" marB="0" anchor="ctr">
                    <a:solidFill>
                      <a:schemeClr val="accent2">
                        <a:lumMod val="40000"/>
                        <a:lumOff val="60000"/>
                      </a:schemeClr>
                    </a:solidFill>
                  </a:tcPr>
                </a:tc>
                <a:extLst>
                  <a:ext uri="{0D108BD9-81ED-4DB2-BD59-A6C34878D82A}">
                    <a16:rowId xmlns:a16="http://schemas.microsoft.com/office/drawing/2014/main" val="1206195897"/>
                  </a:ext>
                </a:extLst>
              </a:tr>
              <a:tr h="467818">
                <a:tc>
                  <a:txBody>
                    <a:bodyPr/>
                    <a:lstStyle/>
                    <a:p>
                      <a:pPr algn="l" fontAlgn="ctr"/>
                      <a:r>
                        <a:rPr lang="en-US" sz="900" b="0" i="0" u="none" strike="noStrike">
                          <a:solidFill>
                            <a:srgbClr val="000000"/>
                          </a:solidFill>
                          <a:effectLst/>
                          <a:latin typeface="Arial" panose="020B0604020202020204" pitchFamily="34" charset="0"/>
                        </a:rPr>
                        <a:t>They haven't gotten the vaccine yet, but they will</a:t>
                      </a:r>
                    </a:p>
                  </a:txBody>
                  <a:tcPr marL="0"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16%</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43</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24</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4</a:t>
                      </a:r>
                    </a:p>
                  </a:txBody>
                  <a:tcPr marL="0" marR="0" marT="0" marB="0" anchor="ctr">
                    <a:solidFill>
                      <a:schemeClr val="accent3">
                        <a:lumMod val="20000"/>
                        <a:lumOff val="80000"/>
                      </a:schemeClr>
                    </a:solidFill>
                  </a:tcPr>
                </a:tc>
                <a:extLst>
                  <a:ext uri="{0D108BD9-81ED-4DB2-BD59-A6C34878D82A}">
                    <a16:rowId xmlns:a16="http://schemas.microsoft.com/office/drawing/2014/main" val="4243506721"/>
                  </a:ext>
                </a:extLst>
              </a:tr>
              <a:tr h="311879">
                <a:tc>
                  <a:txBody>
                    <a:bodyPr/>
                    <a:lstStyle/>
                    <a:p>
                      <a:pPr algn="l" fontAlgn="ctr"/>
                      <a:r>
                        <a:rPr lang="en-US" sz="900" b="0" i="0" u="none" strike="noStrike" dirty="0">
                          <a:solidFill>
                            <a:srgbClr val="000000"/>
                          </a:solidFill>
                          <a:effectLst/>
                          <a:latin typeface="Arial" panose="020B0604020202020204" pitchFamily="34" charset="0"/>
                        </a:rPr>
                        <a:t>They have already gotten the vaccine</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14%</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23</a:t>
                      </a:r>
                    </a:p>
                  </a:txBody>
                  <a:tcPr marL="0" marR="0" marT="0" marB="0" anchor="ctr">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31</a:t>
                      </a:r>
                    </a:p>
                  </a:txBody>
                  <a:tcPr marL="0" marR="0" marT="0" marB="0" anchor="ctr">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5</a:t>
                      </a:r>
                    </a:p>
                  </a:txBody>
                  <a:tcPr marL="0" marR="0" marT="0" marB="0" anchor="ctr">
                    <a:solidFill>
                      <a:schemeClr val="accent3">
                        <a:lumMod val="20000"/>
                        <a:lumOff val="80000"/>
                      </a:schemeClr>
                    </a:solidFill>
                  </a:tcPr>
                </a:tc>
                <a:extLst>
                  <a:ext uri="{0D108BD9-81ED-4DB2-BD59-A6C34878D82A}">
                    <a16:rowId xmlns:a16="http://schemas.microsoft.com/office/drawing/2014/main" val="3185320815"/>
                  </a:ext>
                </a:extLst>
              </a:tr>
            </a:tbl>
          </a:graphicData>
        </a:graphic>
      </p:graphicFrame>
      <p:graphicFrame>
        <p:nvGraphicFramePr>
          <p:cNvPr id="29" name="Table 28">
            <a:extLst>
              <a:ext uri="{FF2B5EF4-FFF2-40B4-BE49-F238E27FC236}">
                <a16:creationId xmlns:a16="http://schemas.microsoft.com/office/drawing/2014/main" id="{011BCAA9-F998-4A8D-8504-20BB4075E6B5}"/>
              </a:ext>
            </a:extLst>
          </p:cNvPr>
          <p:cNvGraphicFramePr>
            <a:graphicFrameLocks noGrp="1"/>
          </p:cNvGraphicFramePr>
          <p:nvPr>
            <p:extLst>
              <p:ext uri="{D42A27DB-BD31-4B8C-83A1-F6EECF244321}">
                <p14:modId xmlns:p14="http://schemas.microsoft.com/office/powerpoint/2010/main" val="3441526179"/>
              </p:ext>
            </p:extLst>
          </p:nvPr>
        </p:nvGraphicFramePr>
        <p:xfrm>
          <a:off x="261061" y="1903201"/>
          <a:ext cx="2822994" cy="1513497"/>
        </p:xfrm>
        <a:graphic>
          <a:graphicData uri="http://schemas.openxmlformats.org/drawingml/2006/table">
            <a:tbl>
              <a:tblPr>
                <a:tableStyleId>{5C22544A-7EE6-4342-B048-85BDC9FD1C3A}</a:tableStyleId>
              </a:tblPr>
              <a:tblGrid>
                <a:gridCol w="856239">
                  <a:extLst>
                    <a:ext uri="{9D8B030D-6E8A-4147-A177-3AD203B41FA5}">
                      <a16:colId xmlns:a16="http://schemas.microsoft.com/office/drawing/2014/main" val="2158612136"/>
                    </a:ext>
                  </a:extLst>
                </a:gridCol>
                <a:gridCol w="514635">
                  <a:extLst>
                    <a:ext uri="{9D8B030D-6E8A-4147-A177-3AD203B41FA5}">
                      <a16:colId xmlns:a16="http://schemas.microsoft.com/office/drawing/2014/main" val="69353297"/>
                    </a:ext>
                  </a:extLst>
                </a:gridCol>
                <a:gridCol w="431327">
                  <a:extLst>
                    <a:ext uri="{9D8B030D-6E8A-4147-A177-3AD203B41FA5}">
                      <a16:colId xmlns:a16="http://schemas.microsoft.com/office/drawing/2014/main" val="2257335008"/>
                    </a:ext>
                  </a:extLst>
                </a:gridCol>
                <a:gridCol w="596358">
                  <a:extLst>
                    <a:ext uri="{9D8B030D-6E8A-4147-A177-3AD203B41FA5}">
                      <a16:colId xmlns:a16="http://schemas.microsoft.com/office/drawing/2014/main" val="1066746560"/>
                    </a:ext>
                  </a:extLst>
                </a:gridCol>
                <a:gridCol w="424435">
                  <a:extLst>
                    <a:ext uri="{9D8B030D-6E8A-4147-A177-3AD203B41FA5}">
                      <a16:colId xmlns:a16="http://schemas.microsoft.com/office/drawing/2014/main" val="1227250766"/>
                    </a:ext>
                  </a:extLst>
                </a:gridCol>
              </a:tblGrid>
              <a:tr h="386037">
                <a:tc>
                  <a:txBody>
                    <a:bodyPr/>
                    <a:lstStyle/>
                    <a:p>
                      <a:pPr algn="l" fontAlgn="ct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Overall</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Likely</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Persuadable</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Won’t Get</a:t>
                      </a:r>
                    </a:p>
                  </a:txBody>
                  <a:tcPr marL="0" marR="0" marT="0" marB="0" anchor="ctr">
                    <a:solidFill>
                      <a:schemeClr val="accent3">
                        <a:lumMod val="20000"/>
                        <a:lumOff val="80000"/>
                      </a:schemeClr>
                    </a:solidFill>
                  </a:tcPr>
                </a:tc>
                <a:extLst>
                  <a:ext uri="{0D108BD9-81ED-4DB2-BD59-A6C34878D82A}">
                    <a16:rowId xmlns:a16="http://schemas.microsoft.com/office/drawing/2014/main" val="3278751850"/>
                  </a:ext>
                </a:extLst>
              </a:tr>
              <a:tr h="213285">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Married</a:t>
                      </a:r>
                    </a:p>
                  </a:txBody>
                  <a:tcPr marL="27432"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65%</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53</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68</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65</a:t>
                      </a:r>
                    </a:p>
                  </a:txBody>
                  <a:tcPr marL="0" marR="0" marT="0" marB="0" anchor="ctr">
                    <a:solidFill>
                      <a:schemeClr val="accent3">
                        <a:lumMod val="20000"/>
                        <a:lumOff val="80000"/>
                      </a:schemeClr>
                    </a:solidFill>
                  </a:tcPr>
                </a:tc>
                <a:extLst>
                  <a:ext uri="{0D108BD9-81ED-4DB2-BD59-A6C34878D82A}">
                    <a16:rowId xmlns:a16="http://schemas.microsoft.com/office/drawing/2014/main" val="1206195897"/>
                  </a:ext>
                </a:extLst>
              </a:tr>
              <a:tr h="213285">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US" sz="900" b="0" i="0" u="none" strike="noStrike" dirty="0">
                          <a:solidFill>
                            <a:srgbClr val="000000"/>
                          </a:solidFill>
                          <a:effectLst/>
                          <a:latin typeface="Arial" panose="020B0604020202020204" pitchFamily="34" charset="0"/>
                          <a:cs typeface="Arial" panose="020B0604020202020204" pitchFamily="34" charset="0"/>
                        </a:rPr>
                        <a:t>Single</a:t>
                      </a:r>
                    </a:p>
                  </a:txBody>
                  <a:tcPr marL="27432"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24%</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44</a:t>
                      </a:r>
                    </a:p>
                  </a:txBody>
                  <a:tcPr marL="0" marR="0" marT="0" marB="0" anchor="ctr">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21</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27</a:t>
                      </a:r>
                    </a:p>
                  </a:txBody>
                  <a:tcPr marL="0" marR="0" marT="0" marB="0" anchor="ctr">
                    <a:solidFill>
                      <a:schemeClr val="accent3">
                        <a:lumMod val="20000"/>
                        <a:lumOff val="80000"/>
                      </a:schemeClr>
                    </a:solidFill>
                  </a:tcPr>
                </a:tc>
                <a:extLst>
                  <a:ext uri="{0D108BD9-81ED-4DB2-BD59-A6C34878D82A}">
                    <a16:rowId xmlns:a16="http://schemas.microsoft.com/office/drawing/2014/main" val="4243506721"/>
                  </a:ext>
                </a:extLst>
              </a:tr>
              <a:tr h="213285">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Living w/ Partner</a:t>
                      </a:r>
                    </a:p>
                  </a:txBody>
                  <a:tcPr marL="27432"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5%</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7</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5</a:t>
                      </a:r>
                    </a:p>
                  </a:txBody>
                  <a:tcPr marL="0" marR="0" marT="0" marB="0" anchor="ctr">
                    <a:solidFill>
                      <a:schemeClr val="accent3">
                        <a:lumMod val="20000"/>
                        <a:lumOff val="80000"/>
                      </a:schemeClr>
                    </a:solidFill>
                  </a:tcPr>
                </a:tc>
                <a:extLst>
                  <a:ext uri="{0D108BD9-81ED-4DB2-BD59-A6C34878D82A}">
                    <a16:rowId xmlns:a16="http://schemas.microsoft.com/office/drawing/2014/main" val="3185320815"/>
                  </a:ext>
                </a:extLst>
              </a:tr>
              <a:tr h="213285">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Divorced</a:t>
                      </a:r>
                    </a:p>
                  </a:txBody>
                  <a:tcPr marL="27432"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5%</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3</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4</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5</a:t>
                      </a:r>
                    </a:p>
                  </a:txBody>
                  <a:tcPr marL="0" marR="0" marT="0" marB="0" anchor="ctr">
                    <a:solidFill>
                      <a:schemeClr val="accent3">
                        <a:lumMod val="20000"/>
                        <a:lumOff val="80000"/>
                      </a:schemeClr>
                    </a:solidFill>
                  </a:tcPr>
                </a:tc>
                <a:extLst>
                  <a:ext uri="{0D108BD9-81ED-4DB2-BD59-A6C34878D82A}">
                    <a16:rowId xmlns:a16="http://schemas.microsoft.com/office/drawing/2014/main" val="463156986"/>
                  </a:ext>
                </a:extLst>
              </a:tr>
              <a:tr h="213285">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Widowed</a:t>
                      </a:r>
                    </a:p>
                  </a:txBody>
                  <a:tcPr marL="27432"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a:t>
                      </a:r>
                    </a:p>
                  </a:txBody>
                  <a:tcPr marL="0" marR="0" marT="0" marB="0" anchor="ctr">
                    <a:solidFill>
                      <a:schemeClr val="accent3">
                        <a:lumMod val="20000"/>
                        <a:lumOff val="80000"/>
                      </a:schemeClr>
                    </a:solidFill>
                  </a:tcPr>
                </a:tc>
                <a:extLst>
                  <a:ext uri="{0D108BD9-81ED-4DB2-BD59-A6C34878D82A}">
                    <a16:rowId xmlns:a16="http://schemas.microsoft.com/office/drawing/2014/main" val="3577017982"/>
                  </a:ext>
                </a:extLst>
              </a:tr>
            </a:tbl>
          </a:graphicData>
        </a:graphic>
      </p:graphicFrame>
      <p:graphicFrame>
        <p:nvGraphicFramePr>
          <p:cNvPr id="30" name="Table 29">
            <a:extLst>
              <a:ext uri="{FF2B5EF4-FFF2-40B4-BE49-F238E27FC236}">
                <a16:creationId xmlns:a16="http://schemas.microsoft.com/office/drawing/2014/main" id="{F8102BF4-7864-4FA4-AC90-A12A20E8A38C}"/>
              </a:ext>
            </a:extLst>
          </p:cNvPr>
          <p:cNvGraphicFramePr>
            <a:graphicFrameLocks noGrp="1"/>
          </p:cNvGraphicFramePr>
          <p:nvPr>
            <p:extLst>
              <p:ext uri="{D42A27DB-BD31-4B8C-83A1-F6EECF244321}">
                <p14:modId xmlns:p14="http://schemas.microsoft.com/office/powerpoint/2010/main" val="2747289466"/>
              </p:ext>
            </p:extLst>
          </p:nvPr>
        </p:nvGraphicFramePr>
        <p:xfrm>
          <a:off x="204891" y="3999231"/>
          <a:ext cx="2526694" cy="238298"/>
        </p:xfrm>
        <a:graphic>
          <a:graphicData uri="http://schemas.openxmlformats.org/drawingml/2006/table">
            <a:tbl>
              <a:tblPr firstRow="1" bandRow="1">
                <a:effectLst/>
              </a:tblPr>
              <a:tblGrid>
                <a:gridCol w="2526694">
                  <a:extLst>
                    <a:ext uri="{9D8B030D-6E8A-4147-A177-3AD203B41FA5}">
                      <a16:colId xmlns:a16="http://schemas.microsoft.com/office/drawing/2014/main" val="20000"/>
                    </a:ext>
                  </a:extLst>
                </a:gridCol>
              </a:tblGrid>
              <a:tr h="119425">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Children</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31" name="TextBox 30">
            <a:extLst>
              <a:ext uri="{FF2B5EF4-FFF2-40B4-BE49-F238E27FC236}">
                <a16:creationId xmlns:a16="http://schemas.microsoft.com/office/drawing/2014/main" id="{AFCE663F-6A51-433D-9819-1B02931AB1DB}"/>
              </a:ext>
            </a:extLst>
          </p:cNvPr>
          <p:cNvSpPr txBox="1"/>
          <p:nvPr/>
        </p:nvSpPr>
        <p:spPr>
          <a:xfrm>
            <a:off x="131071" y="4305698"/>
            <a:ext cx="3058448" cy="400110"/>
          </a:xfrm>
          <a:prstGeom prst="rect">
            <a:avLst/>
          </a:prstGeom>
          <a:noFill/>
        </p:spPr>
        <p:txBody>
          <a:bodyPr wrap="square">
            <a:spAutoFit/>
          </a:bodyPr>
          <a:lstStyle/>
          <a:p>
            <a:r>
              <a:rPr lang="en-US" sz="1000" u="none" strike="noStrike" dirty="0">
                <a:effectLst/>
                <a:latin typeface="Arial" panose="020B0604020202020204" pitchFamily="34" charset="0"/>
                <a:cs typeface="Arial" panose="020B0604020202020204" pitchFamily="34" charset="0"/>
              </a:rPr>
              <a:t>Do you currently have any children between the ages of 12 and 18?</a:t>
            </a:r>
            <a:endParaRPr lang="en-US" sz="1000" dirty="0">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C9AE5985-ACDE-420F-A97F-319086786E1A}"/>
              </a:ext>
            </a:extLst>
          </p:cNvPr>
          <p:cNvSpPr txBox="1"/>
          <p:nvPr/>
        </p:nvSpPr>
        <p:spPr>
          <a:xfrm>
            <a:off x="3542770" y="2738747"/>
            <a:ext cx="2471167" cy="861774"/>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Which of the following best describes your children? </a:t>
            </a:r>
          </a:p>
          <a:p>
            <a:endParaRPr lang="en-US" sz="1000" dirty="0">
              <a:latin typeface="Arial" panose="020B0604020202020204" pitchFamily="34" charset="0"/>
              <a:cs typeface="Arial" panose="020B0604020202020204" pitchFamily="34" charset="0"/>
            </a:endParaRPr>
          </a:p>
          <a:p>
            <a:r>
              <a:rPr lang="en-US" sz="1000" i="1" dirty="0">
                <a:latin typeface="Arial" panose="020B0604020202020204" pitchFamily="34" charset="0"/>
                <a:cs typeface="Arial" panose="020B0604020202020204" pitchFamily="34" charset="0"/>
              </a:rPr>
              <a:t>Asked of respondents with eligible children.</a:t>
            </a:r>
          </a:p>
        </p:txBody>
      </p:sp>
      <p:graphicFrame>
        <p:nvGraphicFramePr>
          <p:cNvPr id="33" name="Table 32">
            <a:extLst>
              <a:ext uri="{FF2B5EF4-FFF2-40B4-BE49-F238E27FC236}">
                <a16:creationId xmlns:a16="http://schemas.microsoft.com/office/drawing/2014/main" id="{60359FE8-DF74-4ED4-8612-66073BC41010}"/>
              </a:ext>
            </a:extLst>
          </p:cNvPr>
          <p:cNvGraphicFramePr>
            <a:graphicFrameLocks noGrp="1"/>
          </p:cNvGraphicFramePr>
          <p:nvPr>
            <p:extLst>
              <p:ext uri="{D42A27DB-BD31-4B8C-83A1-F6EECF244321}">
                <p14:modId xmlns:p14="http://schemas.microsoft.com/office/powerpoint/2010/main" val="1796137626"/>
              </p:ext>
            </p:extLst>
          </p:nvPr>
        </p:nvGraphicFramePr>
        <p:xfrm>
          <a:off x="3669075" y="2501178"/>
          <a:ext cx="2677352" cy="238298"/>
        </p:xfrm>
        <a:graphic>
          <a:graphicData uri="http://schemas.openxmlformats.org/drawingml/2006/table">
            <a:tbl>
              <a:tblPr firstRow="1" bandRow="1">
                <a:effectLst/>
              </a:tblPr>
              <a:tblGrid>
                <a:gridCol w="2677352">
                  <a:extLst>
                    <a:ext uri="{9D8B030D-6E8A-4147-A177-3AD203B41FA5}">
                      <a16:colId xmlns:a16="http://schemas.microsoft.com/office/drawing/2014/main" val="20000"/>
                    </a:ext>
                  </a:extLst>
                </a:gridCol>
              </a:tblGrid>
              <a:tr h="182091">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Children Vaccination Status</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37" name="Table 36">
            <a:extLst>
              <a:ext uri="{FF2B5EF4-FFF2-40B4-BE49-F238E27FC236}">
                <a16:creationId xmlns:a16="http://schemas.microsoft.com/office/drawing/2014/main" id="{58D2D6AF-AC59-472A-A550-41206BA5A681}"/>
              </a:ext>
            </a:extLst>
          </p:cNvPr>
          <p:cNvGraphicFramePr>
            <a:graphicFrameLocks noGrp="1"/>
          </p:cNvGraphicFramePr>
          <p:nvPr>
            <p:extLst>
              <p:ext uri="{D42A27DB-BD31-4B8C-83A1-F6EECF244321}">
                <p14:modId xmlns:p14="http://schemas.microsoft.com/office/powerpoint/2010/main" val="2665479032"/>
              </p:ext>
            </p:extLst>
          </p:nvPr>
        </p:nvGraphicFramePr>
        <p:xfrm>
          <a:off x="6071190" y="2520539"/>
          <a:ext cx="2945221" cy="1611290"/>
        </p:xfrm>
        <a:graphic>
          <a:graphicData uri="http://schemas.openxmlformats.org/drawingml/2006/table">
            <a:tbl>
              <a:tblPr>
                <a:tableStyleId>{5C22544A-7EE6-4342-B048-85BDC9FD1C3A}</a:tableStyleId>
              </a:tblPr>
              <a:tblGrid>
                <a:gridCol w="1008651">
                  <a:extLst>
                    <a:ext uri="{9D8B030D-6E8A-4147-A177-3AD203B41FA5}">
                      <a16:colId xmlns:a16="http://schemas.microsoft.com/office/drawing/2014/main" val="2158612136"/>
                    </a:ext>
                  </a:extLst>
                </a:gridCol>
                <a:gridCol w="446768">
                  <a:extLst>
                    <a:ext uri="{9D8B030D-6E8A-4147-A177-3AD203B41FA5}">
                      <a16:colId xmlns:a16="http://schemas.microsoft.com/office/drawing/2014/main" val="69353297"/>
                    </a:ext>
                  </a:extLst>
                </a:gridCol>
                <a:gridCol w="433360">
                  <a:extLst>
                    <a:ext uri="{9D8B030D-6E8A-4147-A177-3AD203B41FA5}">
                      <a16:colId xmlns:a16="http://schemas.microsoft.com/office/drawing/2014/main" val="2257335008"/>
                    </a:ext>
                  </a:extLst>
                </a:gridCol>
                <a:gridCol w="605831">
                  <a:extLst>
                    <a:ext uri="{9D8B030D-6E8A-4147-A177-3AD203B41FA5}">
                      <a16:colId xmlns:a16="http://schemas.microsoft.com/office/drawing/2014/main" val="1066746560"/>
                    </a:ext>
                  </a:extLst>
                </a:gridCol>
                <a:gridCol w="450611">
                  <a:extLst>
                    <a:ext uri="{9D8B030D-6E8A-4147-A177-3AD203B41FA5}">
                      <a16:colId xmlns:a16="http://schemas.microsoft.com/office/drawing/2014/main" val="3704170357"/>
                    </a:ext>
                  </a:extLst>
                </a:gridCol>
              </a:tblGrid>
              <a:tr h="438892">
                <a:tc>
                  <a:txBody>
                    <a:bodyPr/>
                    <a:lstStyle/>
                    <a:p>
                      <a:pPr algn="l" fontAlgn="ct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Overall</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Likely</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Persuadable</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Won’t Get</a:t>
                      </a:r>
                    </a:p>
                  </a:txBody>
                  <a:tcPr marL="0" marR="0" marT="0" marB="0" anchor="ctr">
                    <a:solidFill>
                      <a:schemeClr val="accent3">
                        <a:lumMod val="20000"/>
                        <a:lumOff val="80000"/>
                      </a:schemeClr>
                    </a:solidFill>
                  </a:tcPr>
                </a:tc>
                <a:extLst>
                  <a:ext uri="{0D108BD9-81ED-4DB2-BD59-A6C34878D82A}">
                    <a16:rowId xmlns:a16="http://schemas.microsoft.com/office/drawing/2014/main" val="3278751850"/>
                  </a:ext>
                </a:extLst>
              </a:tr>
              <a:tr h="311879">
                <a:tc>
                  <a:txBody>
                    <a:bodyPr/>
                    <a:lstStyle/>
                    <a:p>
                      <a:pPr algn="l" fontAlgn="ctr"/>
                      <a:r>
                        <a:rPr lang="en-US" sz="900" b="0" i="0" u="none" strike="noStrike" dirty="0">
                          <a:solidFill>
                            <a:srgbClr val="000000"/>
                          </a:solidFill>
                          <a:effectLst/>
                          <a:latin typeface="Arial" panose="020B0604020202020204" pitchFamily="34" charset="0"/>
                        </a:rPr>
                        <a:t>They will never get the vaccine</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63%</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39</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52</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79</a:t>
                      </a:r>
                    </a:p>
                  </a:txBody>
                  <a:tcPr marL="0" marR="0" marT="0" marB="0" anchor="ctr">
                    <a:solidFill>
                      <a:schemeClr val="accent3">
                        <a:lumMod val="20000"/>
                        <a:lumOff val="80000"/>
                      </a:schemeClr>
                    </a:solidFill>
                  </a:tcPr>
                </a:tc>
                <a:extLst>
                  <a:ext uri="{0D108BD9-81ED-4DB2-BD59-A6C34878D82A}">
                    <a16:rowId xmlns:a16="http://schemas.microsoft.com/office/drawing/2014/main" val="1206195897"/>
                  </a:ext>
                </a:extLst>
              </a:tr>
              <a:tr h="467818">
                <a:tc>
                  <a:txBody>
                    <a:bodyPr/>
                    <a:lstStyle/>
                    <a:p>
                      <a:pPr algn="l" fontAlgn="ctr"/>
                      <a:r>
                        <a:rPr lang="en-US" sz="900" b="0" i="0" u="none" strike="noStrike" dirty="0">
                          <a:solidFill>
                            <a:srgbClr val="000000"/>
                          </a:solidFill>
                          <a:effectLst/>
                          <a:latin typeface="Arial" panose="020B0604020202020204" pitchFamily="34" charset="0"/>
                        </a:rPr>
                        <a:t>They haven't gotten the vaccine yet, but they will before school starts</a:t>
                      </a:r>
                    </a:p>
                  </a:txBody>
                  <a:tcPr marL="0"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15%</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44</a:t>
                      </a:r>
                    </a:p>
                  </a:txBody>
                  <a:tcPr marL="0" marR="0" marT="0" marB="0" anchor="ctr">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24</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4</a:t>
                      </a:r>
                    </a:p>
                  </a:txBody>
                  <a:tcPr marL="0" marR="0" marT="0" marB="0" anchor="ctr">
                    <a:solidFill>
                      <a:schemeClr val="accent3">
                        <a:lumMod val="20000"/>
                        <a:lumOff val="80000"/>
                      </a:schemeClr>
                    </a:solidFill>
                  </a:tcPr>
                </a:tc>
                <a:extLst>
                  <a:ext uri="{0D108BD9-81ED-4DB2-BD59-A6C34878D82A}">
                    <a16:rowId xmlns:a16="http://schemas.microsoft.com/office/drawing/2014/main" val="4243506721"/>
                  </a:ext>
                </a:extLst>
              </a:tr>
              <a:tr h="311879">
                <a:tc>
                  <a:txBody>
                    <a:bodyPr/>
                    <a:lstStyle/>
                    <a:p>
                      <a:pPr algn="l" fontAlgn="ctr"/>
                      <a:r>
                        <a:rPr lang="en-US" sz="900" b="0" i="0" u="none" strike="noStrike" dirty="0">
                          <a:solidFill>
                            <a:srgbClr val="000000"/>
                          </a:solidFill>
                          <a:effectLst/>
                          <a:latin typeface="Arial" panose="020B0604020202020204" pitchFamily="34" charset="0"/>
                        </a:rPr>
                        <a:t>They have already gotten the vaccine</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10%</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6</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24</a:t>
                      </a:r>
                    </a:p>
                  </a:txBody>
                  <a:tcPr marL="0" marR="0" marT="0" marB="0" anchor="ctr">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5</a:t>
                      </a:r>
                    </a:p>
                  </a:txBody>
                  <a:tcPr marL="0" marR="0" marT="0" marB="0" anchor="ctr">
                    <a:solidFill>
                      <a:schemeClr val="accent3">
                        <a:lumMod val="20000"/>
                        <a:lumOff val="80000"/>
                      </a:schemeClr>
                    </a:solidFill>
                  </a:tcPr>
                </a:tc>
                <a:extLst>
                  <a:ext uri="{0D108BD9-81ED-4DB2-BD59-A6C34878D82A}">
                    <a16:rowId xmlns:a16="http://schemas.microsoft.com/office/drawing/2014/main" val="3185320815"/>
                  </a:ext>
                </a:extLst>
              </a:tr>
            </a:tbl>
          </a:graphicData>
        </a:graphic>
      </p:graphicFrame>
      <p:graphicFrame>
        <p:nvGraphicFramePr>
          <p:cNvPr id="43" name="Table 42">
            <a:extLst>
              <a:ext uri="{FF2B5EF4-FFF2-40B4-BE49-F238E27FC236}">
                <a16:creationId xmlns:a16="http://schemas.microsoft.com/office/drawing/2014/main" id="{59A9F727-D26D-4D46-9D90-9AF5B62E8767}"/>
              </a:ext>
            </a:extLst>
          </p:cNvPr>
          <p:cNvGraphicFramePr>
            <a:graphicFrameLocks noGrp="1"/>
          </p:cNvGraphicFramePr>
          <p:nvPr>
            <p:extLst>
              <p:ext uri="{D42A27DB-BD31-4B8C-83A1-F6EECF244321}">
                <p14:modId xmlns:p14="http://schemas.microsoft.com/office/powerpoint/2010/main" val="3979793601"/>
              </p:ext>
            </p:extLst>
          </p:nvPr>
        </p:nvGraphicFramePr>
        <p:xfrm>
          <a:off x="6071190" y="4700210"/>
          <a:ext cx="2945221" cy="1603998"/>
        </p:xfrm>
        <a:graphic>
          <a:graphicData uri="http://schemas.openxmlformats.org/drawingml/2006/table">
            <a:tbl>
              <a:tblPr>
                <a:tableStyleId>{5C22544A-7EE6-4342-B048-85BDC9FD1C3A}</a:tableStyleId>
              </a:tblPr>
              <a:tblGrid>
                <a:gridCol w="1008651">
                  <a:extLst>
                    <a:ext uri="{9D8B030D-6E8A-4147-A177-3AD203B41FA5}">
                      <a16:colId xmlns:a16="http://schemas.microsoft.com/office/drawing/2014/main" val="2158612136"/>
                    </a:ext>
                  </a:extLst>
                </a:gridCol>
                <a:gridCol w="446768">
                  <a:extLst>
                    <a:ext uri="{9D8B030D-6E8A-4147-A177-3AD203B41FA5}">
                      <a16:colId xmlns:a16="http://schemas.microsoft.com/office/drawing/2014/main" val="69353297"/>
                    </a:ext>
                  </a:extLst>
                </a:gridCol>
                <a:gridCol w="433360">
                  <a:extLst>
                    <a:ext uri="{9D8B030D-6E8A-4147-A177-3AD203B41FA5}">
                      <a16:colId xmlns:a16="http://schemas.microsoft.com/office/drawing/2014/main" val="2257335008"/>
                    </a:ext>
                  </a:extLst>
                </a:gridCol>
                <a:gridCol w="605831">
                  <a:extLst>
                    <a:ext uri="{9D8B030D-6E8A-4147-A177-3AD203B41FA5}">
                      <a16:colId xmlns:a16="http://schemas.microsoft.com/office/drawing/2014/main" val="1066746560"/>
                    </a:ext>
                  </a:extLst>
                </a:gridCol>
                <a:gridCol w="450611">
                  <a:extLst>
                    <a:ext uri="{9D8B030D-6E8A-4147-A177-3AD203B41FA5}">
                      <a16:colId xmlns:a16="http://schemas.microsoft.com/office/drawing/2014/main" val="680583964"/>
                    </a:ext>
                  </a:extLst>
                </a:gridCol>
              </a:tblGrid>
              <a:tr h="0">
                <a:tc>
                  <a:txBody>
                    <a:bodyPr/>
                    <a:lstStyle/>
                    <a:p>
                      <a:pPr algn="l" fontAlgn="ct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Overall</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Likely</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Persuadable</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Won’t Get</a:t>
                      </a:r>
                    </a:p>
                  </a:txBody>
                  <a:tcPr marL="0" marR="0" marT="0" marB="0" anchor="ctr">
                    <a:solidFill>
                      <a:schemeClr val="accent3">
                        <a:lumMod val="20000"/>
                        <a:lumOff val="80000"/>
                      </a:schemeClr>
                    </a:solidFill>
                  </a:tcPr>
                </a:tc>
                <a:extLst>
                  <a:ext uri="{0D108BD9-81ED-4DB2-BD59-A6C34878D82A}">
                    <a16:rowId xmlns:a16="http://schemas.microsoft.com/office/drawing/2014/main" val="3278751850"/>
                  </a:ext>
                </a:extLst>
              </a:tr>
              <a:tr h="226693">
                <a:tc>
                  <a:txBody>
                    <a:bodyPr/>
                    <a:lstStyle/>
                    <a:p>
                      <a:pPr algn="l" fontAlgn="ctr"/>
                      <a:r>
                        <a:rPr lang="en-US" sz="900" b="0" i="0" u="none" strike="noStrike" dirty="0">
                          <a:solidFill>
                            <a:srgbClr val="000000"/>
                          </a:solidFill>
                          <a:effectLst/>
                          <a:latin typeface="Arial" panose="020B0604020202020204" pitchFamily="34" charset="0"/>
                        </a:rPr>
                        <a:t>Likely</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14%</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50</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24</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solidFill>
                      <a:schemeClr val="accent3">
                        <a:lumMod val="20000"/>
                        <a:lumOff val="80000"/>
                      </a:schemeClr>
                    </a:solidFill>
                  </a:tcPr>
                </a:tc>
                <a:extLst>
                  <a:ext uri="{0D108BD9-81ED-4DB2-BD59-A6C34878D82A}">
                    <a16:rowId xmlns:a16="http://schemas.microsoft.com/office/drawing/2014/main" val="1206195897"/>
                  </a:ext>
                </a:extLst>
              </a:tr>
              <a:tr h="226693">
                <a:tc>
                  <a:txBody>
                    <a:bodyPr/>
                    <a:lstStyle/>
                    <a:p>
                      <a:pPr algn="l" fontAlgn="ctr"/>
                      <a:r>
                        <a:rPr lang="en-US" sz="900" b="0" i="0" u="none" strike="noStrike" dirty="0">
                          <a:solidFill>
                            <a:srgbClr val="000000"/>
                          </a:solidFill>
                          <a:effectLst/>
                          <a:latin typeface="Arial" panose="020B0604020202020204" pitchFamily="34" charset="0"/>
                        </a:rPr>
                        <a:t>  Very likely </a:t>
                      </a:r>
                    </a:p>
                  </a:txBody>
                  <a:tcPr marL="0"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5%</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28</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solidFill>
                      <a:schemeClr val="accent3">
                        <a:lumMod val="20000"/>
                        <a:lumOff val="80000"/>
                      </a:schemeClr>
                    </a:solidFill>
                  </a:tcPr>
                </a:tc>
                <a:extLst>
                  <a:ext uri="{0D108BD9-81ED-4DB2-BD59-A6C34878D82A}">
                    <a16:rowId xmlns:a16="http://schemas.microsoft.com/office/drawing/2014/main" val="4243506721"/>
                  </a:ext>
                </a:extLst>
              </a:tr>
              <a:tr h="226693">
                <a:tc>
                  <a:txBody>
                    <a:bodyPr/>
                    <a:lstStyle/>
                    <a:p>
                      <a:pPr algn="l" fontAlgn="ctr"/>
                      <a:r>
                        <a:rPr lang="en-US" sz="900" b="0" i="0" u="none" strike="noStrike" dirty="0">
                          <a:solidFill>
                            <a:srgbClr val="000000"/>
                          </a:solidFill>
                          <a:effectLst/>
                          <a:latin typeface="Arial" panose="020B0604020202020204" pitchFamily="34" charset="0"/>
                        </a:rPr>
                        <a:t>  Somewhat likely</a:t>
                      </a:r>
                    </a:p>
                  </a:txBody>
                  <a:tcPr marL="0"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9%</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22</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24</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solidFill>
                      <a:schemeClr val="accent3">
                        <a:lumMod val="20000"/>
                        <a:lumOff val="80000"/>
                      </a:schemeClr>
                    </a:solidFill>
                  </a:tcPr>
                </a:tc>
                <a:extLst>
                  <a:ext uri="{0D108BD9-81ED-4DB2-BD59-A6C34878D82A}">
                    <a16:rowId xmlns:a16="http://schemas.microsoft.com/office/drawing/2014/main" val="3185320815"/>
                  </a:ext>
                </a:extLst>
              </a:tr>
              <a:tr h="226693">
                <a:tc>
                  <a:txBody>
                    <a:bodyPr/>
                    <a:lstStyle/>
                    <a:p>
                      <a:pPr algn="l" fontAlgn="ctr"/>
                      <a:r>
                        <a:rPr lang="en-US" sz="900" b="0" i="0" u="none" strike="noStrike" dirty="0">
                          <a:solidFill>
                            <a:srgbClr val="000000"/>
                          </a:solidFill>
                          <a:effectLst/>
                          <a:latin typeface="Arial" panose="020B0604020202020204" pitchFamily="34" charset="0"/>
                        </a:rPr>
                        <a:t>Not likely</a:t>
                      </a:r>
                    </a:p>
                  </a:txBody>
                  <a:tcPr marL="0"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64%</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50</a:t>
                      </a:r>
                    </a:p>
                  </a:txBody>
                  <a:tcPr marL="0"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38</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79</a:t>
                      </a:r>
                    </a:p>
                  </a:txBody>
                  <a:tcPr marL="0" marR="0" marT="0" marB="0" anchor="ctr">
                    <a:solidFill>
                      <a:schemeClr val="accent3">
                        <a:lumMod val="20000"/>
                        <a:lumOff val="80000"/>
                      </a:schemeClr>
                    </a:solidFill>
                  </a:tcPr>
                </a:tc>
                <a:extLst>
                  <a:ext uri="{0D108BD9-81ED-4DB2-BD59-A6C34878D82A}">
                    <a16:rowId xmlns:a16="http://schemas.microsoft.com/office/drawing/2014/main" val="2584207718"/>
                  </a:ext>
                </a:extLst>
              </a:tr>
              <a:tr h="226693">
                <a:tc>
                  <a:txBody>
                    <a:bodyPr/>
                    <a:lstStyle/>
                    <a:p>
                      <a:pPr algn="l" fontAlgn="ctr"/>
                      <a:r>
                        <a:rPr lang="en-US" sz="900" b="0" i="0" u="none" strike="noStrike" dirty="0">
                          <a:solidFill>
                            <a:srgbClr val="000000"/>
                          </a:solidFill>
                          <a:effectLst/>
                          <a:latin typeface="Arial" panose="020B0604020202020204" pitchFamily="34" charset="0"/>
                        </a:rPr>
                        <a:t>  Not very likely</a:t>
                      </a:r>
                    </a:p>
                  </a:txBody>
                  <a:tcPr marL="0"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8%</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11</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10</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5</a:t>
                      </a:r>
                    </a:p>
                  </a:txBody>
                  <a:tcPr marL="0" marR="0" marT="0" marB="0" anchor="ctr">
                    <a:solidFill>
                      <a:schemeClr val="accent3">
                        <a:lumMod val="20000"/>
                        <a:lumOff val="80000"/>
                      </a:schemeClr>
                    </a:solidFill>
                  </a:tcPr>
                </a:tc>
                <a:extLst>
                  <a:ext uri="{0D108BD9-81ED-4DB2-BD59-A6C34878D82A}">
                    <a16:rowId xmlns:a16="http://schemas.microsoft.com/office/drawing/2014/main" val="3456747057"/>
                  </a:ext>
                </a:extLst>
              </a:tr>
              <a:tr h="226693">
                <a:tc>
                  <a:txBody>
                    <a:bodyPr/>
                    <a:lstStyle/>
                    <a:p>
                      <a:pPr algn="l" fontAlgn="ctr"/>
                      <a:r>
                        <a:rPr lang="en-US" sz="900" b="0" i="0" u="none" strike="noStrike" dirty="0">
                          <a:solidFill>
                            <a:srgbClr val="000000"/>
                          </a:solidFill>
                          <a:effectLst/>
                          <a:latin typeface="Arial" panose="020B0604020202020204" pitchFamily="34" charset="0"/>
                        </a:rPr>
                        <a:t>  Not at all likely</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56%</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39</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29</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73</a:t>
                      </a:r>
                    </a:p>
                  </a:txBody>
                  <a:tcPr marL="0" marR="0" marT="0" marB="0" anchor="ctr">
                    <a:solidFill>
                      <a:schemeClr val="accent3">
                        <a:lumMod val="20000"/>
                        <a:lumOff val="80000"/>
                      </a:schemeClr>
                    </a:solidFill>
                  </a:tcPr>
                </a:tc>
                <a:extLst>
                  <a:ext uri="{0D108BD9-81ED-4DB2-BD59-A6C34878D82A}">
                    <a16:rowId xmlns:a16="http://schemas.microsoft.com/office/drawing/2014/main" val="1082143293"/>
                  </a:ext>
                </a:extLst>
              </a:tr>
            </a:tbl>
          </a:graphicData>
        </a:graphic>
      </p:graphicFrame>
      <p:cxnSp>
        <p:nvCxnSpPr>
          <p:cNvPr id="72" name="Straight Arrow Connector 71">
            <a:extLst>
              <a:ext uri="{FF2B5EF4-FFF2-40B4-BE49-F238E27FC236}">
                <a16:creationId xmlns:a16="http://schemas.microsoft.com/office/drawing/2014/main" id="{9C014D2E-4432-4972-BAC8-DB3BBD35893F}"/>
              </a:ext>
            </a:extLst>
          </p:cNvPr>
          <p:cNvCxnSpPr>
            <a:cxnSpLocks/>
          </p:cNvCxnSpPr>
          <p:nvPr/>
        </p:nvCxnSpPr>
        <p:spPr>
          <a:xfrm>
            <a:off x="7883520" y="3108201"/>
            <a:ext cx="226231"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73" name="Straight Arrow Connector 72">
            <a:extLst>
              <a:ext uri="{FF2B5EF4-FFF2-40B4-BE49-F238E27FC236}">
                <a16:creationId xmlns:a16="http://schemas.microsoft.com/office/drawing/2014/main" id="{F0BAE9AB-3365-4534-A877-FBEC64B6D31E}"/>
              </a:ext>
            </a:extLst>
          </p:cNvPr>
          <p:cNvCxnSpPr>
            <a:cxnSpLocks/>
          </p:cNvCxnSpPr>
          <p:nvPr/>
        </p:nvCxnSpPr>
        <p:spPr>
          <a:xfrm>
            <a:off x="8451974" y="3108201"/>
            <a:ext cx="226231"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583F4069-CAE4-4AD5-ADF4-8BDEE304A9C7}"/>
              </a:ext>
            </a:extLst>
          </p:cNvPr>
          <p:cNvCxnSpPr>
            <a:cxnSpLocks/>
          </p:cNvCxnSpPr>
          <p:nvPr/>
        </p:nvCxnSpPr>
        <p:spPr>
          <a:xfrm flipH="1">
            <a:off x="7854462" y="3530232"/>
            <a:ext cx="216628"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4DE48FDF-21B5-4565-BC9C-7F78E09B7FFF}"/>
              </a:ext>
            </a:extLst>
          </p:cNvPr>
          <p:cNvCxnSpPr>
            <a:cxnSpLocks/>
          </p:cNvCxnSpPr>
          <p:nvPr/>
        </p:nvCxnSpPr>
        <p:spPr>
          <a:xfrm flipH="1">
            <a:off x="8393723" y="3530232"/>
            <a:ext cx="245820"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38553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2FCE1-86A2-4999-9673-7F1AB3EB5889}"/>
              </a:ext>
            </a:extLst>
          </p:cNvPr>
          <p:cNvSpPr>
            <a:spLocks noGrp="1"/>
          </p:cNvSpPr>
          <p:nvPr>
            <p:ph type="title"/>
          </p:nvPr>
        </p:nvSpPr>
        <p:spPr/>
        <p:txBody>
          <a:bodyPr/>
          <a:lstStyle/>
          <a:p>
            <a:r>
              <a:rPr lang="en-US" dirty="0"/>
              <a:t>State Vaccine Scheduling</a:t>
            </a:r>
          </a:p>
        </p:txBody>
      </p:sp>
      <p:sp>
        <p:nvSpPr>
          <p:cNvPr id="4" name="TextBox 3">
            <a:extLst>
              <a:ext uri="{FF2B5EF4-FFF2-40B4-BE49-F238E27FC236}">
                <a16:creationId xmlns:a16="http://schemas.microsoft.com/office/drawing/2014/main" id="{7E2D82CF-7145-4E86-81BC-5A21189D1936}"/>
              </a:ext>
            </a:extLst>
          </p:cNvPr>
          <p:cNvSpPr txBox="1"/>
          <p:nvPr/>
        </p:nvSpPr>
        <p:spPr>
          <a:xfrm>
            <a:off x="532231" y="1009621"/>
            <a:ext cx="3922537" cy="861774"/>
          </a:xfrm>
          <a:prstGeom prst="rect">
            <a:avLst/>
          </a:prstGeom>
          <a:noFill/>
        </p:spPr>
        <p:txBody>
          <a:bodyPr wrap="square">
            <a:spAutoFit/>
          </a:bodyPr>
          <a:lstStyle/>
          <a:p>
            <a:pPr algn="ctr"/>
            <a:r>
              <a:rPr lang="en-US" sz="1000" dirty="0">
                <a:latin typeface="Arial" panose="020B0604020202020204" pitchFamily="34" charset="0"/>
                <a:cs typeface="Arial" panose="020B0604020202020204" pitchFamily="34" charset="0"/>
              </a:rPr>
              <a:t>Idaho is considering a vaccine program that would allow anyone to </a:t>
            </a:r>
            <a:r>
              <a:rPr lang="en-US" sz="1000" b="1" dirty="0">
                <a:solidFill>
                  <a:schemeClr val="tx2"/>
                </a:solidFill>
                <a:latin typeface="Arial" panose="020B0604020202020204" pitchFamily="34" charset="0"/>
                <a:cs typeface="Arial" panose="020B0604020202020204" pitchFamily="34" charset="0"/>
              </a:rPr>
              <a:t>text the Idaho Department of Health and Welfare </a:t>
            </a:r>
            <a:r>
              <a:rPr lang="en-US" sz="1000" dirty="0">
                <a:latin typeface="Arial" panose="020B0604020202020204" pitchFamily="34" charset="0"/>
                <a:cs typeface="Arial" panose="020B0604020202020204" pitchFamily="34" charset="0"/>
              </a:rPr>
              <a:t>to set up a private, in-home vaccination procedure with a medical professional. If this program became available, how likely would you be to use it to set up a vaccine appointment for yourself?</a:t>
            </a:r>
          </a:p>
        </p:txBody>
      </p:sp>
      <p:graphicFrame>
        <p:nvGraphicFramePr>
          <p:cNvPr id="9" name="Object 3">
            <a:extLst>
              <a:ext uri="{FF2B5EF4-FFF2-40B4-BE49-F238E27FC236}">
                <a16:creationId xmlns:a16="http://schemas.microsoft.com/office/drawing/2014/main" id="{9BC5443D-5065-4E40-8E38-60A824DC7866}"/>
              </a:ext>
            </a:extLst>
          </p:cNvPr>
          <p:cNvGraphicFramePr>
            <a:graphicFrameLocks/>
          </p:cNvGraphicFramePr>
          <p:nvPr>
            <p:extLst>
              <p:ext uri="{D42A27DB-BD31-4B8C-83A1-F6EECF244321}">
                <p14:modId xmlns:p14="http://schemas.microsoft.com/office/powerpoint/2010/main" val="106220097"/>
              </p:ext>
            </p:extLst>
          </p:nvPr>
        </p:nvGraphicFramePr>
        <p:xfrm>
          <a:off x="667634" y="2057401"/>
          <a:ext cx="3716802" cy="245247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Table 9">
            <a:extLst>
              <a:ext uri="{FF2B5EF4-FFF2-40B4-BE49-F238E27FC236}">
                <a16:creationId xmlns:a16="http://schemas.microsoft.com/office/drawing/2014/main" id="{F37EFEFB-0252-4C5C-A39E-F753D90E066F}"/>
              </a:ext>
            </a:extLst>
          </p:cNvPr>
          <p:cNvGraphicFramePr>
            <a:graphicFrameLocks noGrp="1"/>
          </p:cNvGraphicFramePr>
          <p:nvPr>
            <p:extLst>
              <p:ext uri="{D42A27DB-BD31-4B8C-83A1-F6EECF244321}">
                <p14:modId xmlns:p14="http://schemas.microsoft.com/office/powerpoint/2010/main" val="1986502283"/>
              </p:ext>
            </p:extLst>
          </p:nvPr>
        </p:nvGraphicFramePr>
        <p:xfrm>
          <a:off x="842894" y="4467007"/>
          <a:ext cx="3448539" cy="1040657"/>
        </p:xfrm>
        <a:graphic>
          <a:graphicData uri="http://schemas.openxmlformats.org/drawingml/2006/table">
            <a:tbl>
              <a:tblPr>
                <a:tableStyleId>{5C22544A-7EE6-4342-B048-85BDC9FD1C3A}</a:tableStyleId>
              </a:tblPr>
              <a:tblGrid>
                <a:gridCol w="1093311">
                  <a:extLst>
                    <a:ext uri="{9D8B030D-6E8A-4147-A177-3AD203B41FA5}">
                      <a16:colId xmlns:a16="http://schemas.microsoft.com/office/drawing/2014/main" val="2158612136"/>
                    </a:ext>
                  </a:extLst>
                </a:gridCol>
                <a:gridCol w="544056">
                  <a:extLst>
                    <a:ext uri="{9D8B030D-6E8A-4147-A177-3AD203B41FA5}">
                      <a16:colId xmlns:a16="http://schemas.microsoft.com/office/drawing/2014/main" val="69353297"/>
                    </a:ext>
                  </a:extLst>
                </a:gridCol>
                <a:gridCol w="603724">
                  <a:extLst>
                    <a:ext uri="{9D8B030D-6E8A-4147-A177-3AD203B41FA5}">
                      <a16:colId xmlns:a16="http://schemas.microsoft.com/office/drawing/2014/main" val="2257335008"/>
                    </a:ext>
                  </a:extLst>
                </a:gridCol>
                <a:gridCol w="603724">
                  <a:extLst>
                    <a:ext uri="{9D8B030D-6E8A-4147-A177-3AD203B41FA5}">
                      <a16:colId xmlns:a16="http://schemas.microsoft.com/office/drawing/2014/main" val="1066746560"/>
                    </a:ext>
                  </a:extLst>
                </a:gridCol>
                <a:gridCol w="603724">
                  <a:extLst>
                    <a:ext uri="{9D8B030D-6E8A-4147-A177-3AD203B41FA5}">
                      <a16:colId xmlns:a16="http://schemas.microsoft.com/office/drawing/2014/main" val="2475240846"/>
                    </a:ext>
                  </a:extLst>
                </a:gridCol>
              </a:tblGrid>
              <a:tr h="391595">
                <a:tc>
                  <a:txBody>
                    <a:bodyPr/>
                    <a:lstStyle/>
                    <a:p>
                      <a:pPr algn="l" fontAlgn="ct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Overall</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Likely</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Persuadable</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Won’t Get</a:t>
                      </a:r>
                    </a:p>
                  </a:txBody>
                  <a:tcPr marL="0" marR="0" marT="0" marB="0" anchor="ctr">
                    <a:solidFill>
                      <a:schemeClr val="accent3">
                        <a:lumMod val="20000"/>
                        <a:lumOff val="80000"/>
                      </a:schemeClr>
                    </a:solidFill>
                  </a:tcPr>
                </a:tc>
                <a:extLst>
                  <a:ext uri="{0D108BD9-81ED-4DB2-BD59-A6C34878D82A}">
                    <a16:rowId xmlns:a16="http://schemas.microsoft.com/office/drawing/2014/main" val="3278751850"/>
                  </a:ext>
                </a:extLst>
              </a:tr>
              <a:tr h="216354">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Likely</a:t>
                      </a:r>
                    </a:p>
                  </a:txBody>
                  <a:tcPr marL="27432"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15%</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40</a:t>
                      </a:r>
                    </a:p>
                  </a:txBody>
                  <a:tcPr marL="0" marR="0" marT="0" marB="0" anchor="ctr">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11</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solidFill>
                      <a:schemeClr val="accent3">
                        <a:lumMod val="20000"/>
                        <a:lumOff val="80000"/>
                      </a:schemeClr>
                    </a:solidFill>
                  </a:tcPr>
                </a:tc>
                <a:extLst>
                  <a:ext uri="{0D108BD9-81ED-4DB2-BD59-A6C34878D82A}">
                    <a16:rowId xmlns:a16="http://schemas.microsoft.com/office/drawing/2014/main" val="3185320815"/>
                  </a:ext>
                </a:extLst>
              </a:tr>
              <a:tr h="216354">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Not Likely</a:t>
                      </a:r>
                    </a:p>
                  </a:txBody>
                  <a:tcPr marL="27432"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81%</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55</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89</a:t>
                      </a:r>
                    </a:p>
                  </a:txBody>
                  <a:tcPr marL="0" marR="0" marT="0" marB="0" anchor="ctr">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95</a:t>
                      </a:r>
                    </a:p>
                  </a:txBody>
                  <a:tcPr marL="0" marR="0" marT="0" marB="0" anchor="ctr">
                    <a:solidFill>
                      <a:schemeClr val="accent2">
                        <a:lumMod val="40000"/>
                        <a:lumOff val="60000"/>
                      </a:schemeClr>
                    </a:solidFill>
                  </a:tcPr>
                </a:tc>
                <a:extLst>
                  <a:ext uri="{0D108BD9-81ED-4DB2-BD59-A6C34878D82A}">
                    <a16:rowId xmlns:a16="http://schemas.microsoft.com/office/drawing/2014/main" val="1796843733"/>
                  </a:ext>
                </a:extLst>
              </a:tr>
              <a:tr h="216354">
                <a:tc>
                  <a:txBody>
                    <a:bodyPr/>
                    <a:lstStyle/>
                    <a:p>
                      <a:pPr algn="l" fontAlgn="ctr"/>
                      <a:r>
                        <a:rPr lang="en-US" sz="900" b="1" i="1" u="none" strike="noStrike" dirty="0">
                          <a:solidFill>
                            <a:srgbClr val="17375E"/>
                          </a:solidFill>
                          <a:effectLst/>
                          <a:latin typeface="Arial" panose="020B0604020202020204" pitchFamily="34" charset="0"/>
                          <a:cs typeface="Arial" panose="020B0604020202020204" pitchFamily="34" charset="0"/>
                        </a:rPr>
                        <a:t>NET</a:t>
                      </a:r>
                    </a:p>
                  </a:txBody>
                  <a:tcPr marL="27432"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-65%</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-15</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-79</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-95</a:t>
                      </a:r>
                    </a:p>
                  </a:txBody>
                  <a:tcPr marL="0" marR="0" marT="0" marB="0" anchor="ctr">
                    <a:solidFill>
                      <a:schemeClr val="accent3">
                        <a:lumMod val="20000"/>
                        <a:lumOff val="80000"/>
                      </a:schemeClr>
                    </a:solidFill>
                  </a:tcPr>
                </a:tc>
                <a:extLst>
                  <a:ext uri="{0D108BD9-81ED-4DB2-BD59-A6C34878D82A}">
                    <a16:rowId xmlns:a16="http://schemas.microsoft.com/office/drawing/2014/main" val="2943005251"/>
                  </a:ext>
                </a:extLst>
              </a:tr>
            </a:tbl>
          </a:graphicData>
        </a:graphic>
      </p:graphicFrame>
      <p:sp>
        <p:nvSpPr>
          <p:cNvPr id="12" name="TextBox 11">
            <a:extLst>
              <a:ext uri="{FF2B5EF4-FFF2-40B4-BE49-F238E27FC236}">
                <a16:creationId xmlns:a16="http://schemas.microsoft.com/office/drawing/2014/main" id="{D0EB6C14-EF7D-496D-8056-64BCF8CF376D}"/>
              </a:ext>
            </a:extLst>
          </p:cNvPr>
          <p:cNvSpPr txBox="1"/>
          <p:nvPr/>
        </p:nvSpPr>
        <p:spPr>
          <a:xfrm>
            <a:off x="2899974" y="3292555"/>
            <a:ext cx="714376" cy="297517"/>
          </a:xfrm>
          <a:prstGeom prst="rect">
            <a:avLst/>
          </a:prstGeom>
          <a:noFill/>
        </p:spPr>
        <p:txBody>
          <a:bodyPr wrap="square" rtlCol="0">
            <a:spAutoFit/>
          </a:bodyPr>
          <a:lstStyle/>
          <a:p>
            <a:pPr algn="ctr">
              <a:lnSpc>
                <a:spcPts val="800"/>
              </a:lnSpc>
            </a:pPr>
            <a:r>
              <a:rPr lang="en-US" sz="800" dirty="0">
                <a:latin typeface="Arial" panose="020B0604020202020204" pitchFamily="34" charset="0"/>
                <a:cs typeface="Arial" panose="020B0604020202020204" pitchFamily="34" charset="0"/>
              </a:rPr>
              <a:t>Not at all</a:t>
            </a:r>
          </a:p>
          <a:p>
            <a:pPr algn="ctr">
              <a:lnSpc>
                <a:spcPts val="800"/>
              </a:lnSpc>
            </a:pPr>
            <a:r>
              <a:rPr lang="en-US" sz="800" dirty="0">
                <a:latin typeface="Arial" panose="020B0604020202020204" pitchFamily="34" charset="0"/>
                <a:cs typeface="Arial" panose="020B0604020202020204" pitchFamily="34" charset="0"/>
              </a:rPr>
              <a:t>65%</a:t>
            </a:r>
          </a:p>
        </p:txBody>
      </p:sp>
      <p:cxnSp>
        <p:nvCxnSpPr>
          <p:cNvPr id="8" name="Straight Arrow Connector 7">
            <a:extLst>
              <a:ext uri="{FF2B5EF4-FFF2-40B4-BE49-F238E27FC236}">
                <a16:creationId xmlns:a16="http://schemas.microsoft.com/office/drawing/2014/main" id="{6F971180-CE4D-4A81-B609-93E3E1D733AF}"/>
              </a:ext>
            </a:extLst>
          </p:cNvPr>
          <p:cNvCxnSpPr>
            <a:cxnSpLocks/>
          </p:cNvCxnSpPr>
          <p:nvPr/>
        </p:nvCxnSpPr>
        <p:spPr>
          <a:xfrm>
            <a:off x="9431265" y="2927447"/>
            <a:ext cx="226231" cy="0"/>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0F2E873E-5EC9-4C0B-8183-C4063008097E}"/>
              </a:ext>
            </a:extLst>
          </p:cNvPr>
          <p:cNvSpPr txBox="1"/>
          <p:nvPr/>
        </p:nvSpPr>
        <p:spPr>
          <a:xfrm>
            <a:off x="4753359" y="1009621"/>
            <a:ext cx="3922537" cy="1015663"/>
          </a:xfrm>
          <a:prstGeom prst="rect">
            <a:avLst/>
          </a:prstGeom>
          <a:noFill/>
        </p:spPr>
        <p:txBody>
          <a:bodyPr wrap="square">
            <a:spAutoFit/>
          </a:bodyPr>
          <a:lstStyle/>
          <a:p>
            <a:pPr algn="ctr"/>
            <a:r>
              <a:rPr lang="en-US" sz="1000" dirty="0">
                <a:latin typeface="Arial" panose="020B0604020202020204" pitchFamily="34" charset="0"/>
                <a:cs typeface="Arial" panose="020B0604020202020204" pitchFamily="34" charset="0"/>
              </a:rPr>
              <a:t> Idaho is considering a vaccine program in which </a:t>
            </a:r>
            <a:r>
              <a:rPr lang="en-US" sz="1000" b="1" dirty="0">
                <a:solidFill>
                  <a:schemeClr val="tx2"/>
                </a:solidFill>
                <a:latin typeface="Arial" panose="020B0604020202020204" pitchFamily="34" charset="0"/>
                <a:cs typeface="Arial" panose="020B0604020202020204" pitchFamily="34" charset="0"/>
              </a:rPr>
              <a:t>the Idaho Department of Health and Welfare would call and reach out </a:t>
            </a:r>
            <a:r>
              <a:rPr lang="en-US" sz="1000" dirty="0">
                <a:latin typeface="Arial" panose="020B0604020202020204" pitchFamily="34" charset="0"/>
                <a:cs typeface="Arial" panose="020B0604020202020204" pitchFamily="34" charset="0"/>
              </a:rPr>
              <a:t>to people who have not gotten the vaccine and help them to schedule an appointment. If you were contacted directly by this program, how likely would you be to use it to set up a vaccine appointment for yourself?</a:t>
            </a:r>
          </a:p>
        </p:txBody>
      </p:sp>
      <p:graphicFrame>
        <p:nvGraphicFramePr>
          <p:cNvPr id="20" name="Object 3">
            <a:extLst>
              <a:ext uri="{FF2B5EF4-FFF2-40B4-BE49-F238E27FC236}">
                <a16:creationId xmlns:a16="http://schemas.microsoft.com/office/drawing/2014/main" id="{6BB42B76-D3A9-41E1-AABD-5208F038ABA6}"/>
              </a:ext>
            </a:extLst>
          </p:cNvPr>
          <p:cNvGraphicFramePr>
            <a:graphicFrameLocks/>
          </p:cNvGraphicFramePr>
          <p:nvPr>
            <p:extLst>
              <p:ext uri="{D42A27DB-BD31-4B8C-83A1-F6EECF244321}">
                <p14:modId xmlns:p14="http://schemas.microsoft.com/office/powerpoint/2010/main" val="1710512086"/>
              </p:ext>
            </p:extLst>
          </p:nvPr>
        </p:nvGraphicFramePr>
        <p:xfrm>
          <a:off x="4888762" y="2057401"/>
          <a:ext cx="3716802" cy="24524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Table 20">
            <a:extLst>
              <a:ext uri="{FF2B5EF4-FFF2-40B4-BE49-F238E27FC236}">
                <a16:creationId xmlns:a16="http://schemas.microsoft.com/office/drawing/2014/main" id="{3678AC0A-DC34-4D63-9516-57E1192E1F67}"/>
              </a:ext>
            </a:extLst>
          </p:cNvPr>
          <p:cNvGraphicFramePr>
            <a:graphicFrameLocks noGrp="1"/>
          </p:cNvGraphicFramePr>
          <p:nvPr>
            <p:extLst>
              <p:ext uri="{D42A27DB-BD31-4B8C-83A1-F6EECF244321}">
                <p14:modId xmlns:p14="http://schemas.microsoft.com/office/powerpoint/2010/main" val="1259625231"/>
              </p:ext>
            </p:extLst>
          </p:nvPr>
        </p:nvGraphicFramePr>
        <p:xfrm>
          <a:off x="5064022" y="4467007"/>
          <a:ext cx="3448539" cy="1040657"/>
        </p:xfrm>
        <a:graphic>
          <a:graphicData uri="http://schemas.openxmlformats.org/drawingml/2006/table">
            <a:tbl>
              <a:tblPr>
                <a:tableStyleId>{5C22544A-7EE6-4342-B048-85BDC9FD1C3A}</a:tableStyleId>
              </a:tblPr>
              <a:tblGrid>
                <a:gridCol w="1093311">
                  <a:extLst>
                    <a:ext uri="{9D8B030D-6E8A-4147-A177-3AD203B41FA5}">
                      <a16:colId xmlns:a16="http://schemas.microsoft.com/office/drawing/2014/main" val="2158612136"/>
                    </a:ext>
                  </a:extLst>
                </a:gridCol>
                <a:gridCol w="544056">
                  <a:extLst>
                    <a:ext uri="{9D8B030D-6E8A-4147-A177-3AD203B41FA5}">
                      <a16:colId xmlns:a16="http://schemas.microsoft.com/office/drawing/2014/main" val="69353297"/>
                    </a:ext>
                  </a:extLst>
                </a:gridCol>
                <a:gridCol w="603724">
                  <a:extLst>
                    <a:ext uri="{9D8B030D-6E8A-4147-A177-3AD203B41FA5}">
                      <a16:colId xmlns:a16="http://schemas.microsoft.com/office/drawing/2014/main" val="2257335008"/>
                    </a:ext>
                  </a:extLst>
                </a:gridCol>
                <a:gridCol w="603724">
                  <a:extLst>
                    <a:ext uri="{9D8B030D-6E8A-4147-A177-3AD203B41FA5}">
                      <a16:colId xmlns:a16="http://schemas.microsoft.com/office/drawing/2014/main" val="1066746560"/>
                    </a:ext>
                  </a:extLst>
                </a:gridCol>
                <a:gridCol w="603724">
                  <a:extLst>
                    <a:ext uri="{9D8B030D-6E8A-4147-A177-3AD203B41FA5}">
                      <a16:colId xmlns:a16="http://schemas.microsoft.com/office/drawing/2014/main" val="2115526307"/>
                    </a:ext>
                  </a:extLst>
                </a:gridCol>
              </a:tblGrid>
              <a:tr h="391595">
                <a:tc>
                  <a:txBody>
                    <a:bodyPr/>
                    <a:lstStyle/>
                    <a:p>
                      <a:pPr algn="l" fontAlgn="ctr"/>
                      <a:endParaRPr lang="en-US" sz="900" b="0" i="0" u="none" strike="noStrike" dirty="0">
                        <a:solidFill>
                          <a:srgbClr val="000000"/>
                        </a:solidFill>
                        <a:effectLst/>
                        <a:latin typeface="Arial" panose="020B0604020202020204" pitchFamily="34" charset="0"/>
                        <a:cs typeface="Arial" panose="020B0604020202020204" pitchFamily="34" charset="0"/>
                      </a:endParaRPr>
                    </a:p>
                  </a:txBody>
                  <a:tcPr marL="27432"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Overall</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Likely</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Persuadable</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solidFill>
                      <a:schemeClr val="accent3">
                        <a:lumMod val="20000"/>
                        <a:lumOff val="80000"/>
                      </a:schemeClr>
                    </a:solidFill>
                  </a:tcPr>
                </a:tc>
                <a:tc>
                  <a:txBody>
                    <a:bodyPr/>
                    <a:lstStyle/>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Won’t Get</a:t>
                      </a:r>
                    </a:p>
                  </a:txBody>
                  <a:tcPr marL="0" marR="0" marT="0" marB="0" anchor="ctr">
                    <a:solidFill>
                      <a:schemeClr val="accent3">
                        <a:lumMod val="20000"/>
                        <a:lumOff val="80000"/>
                      </a:schemeClr>
                    </a:solidFill>
                  </a:tcPr>
                </a:tc>
                <a:extLst>
                  <a:ext uri="{0D108BD9-81ED-4DB2-BD59-A6C34878D82A}">
                    <a16:rowId xmlns:a16="http://schemas.microsoft.com/office/drawing/2014/main" val="3278751850"/>
                  </a:ext>
                </a:extLst>
              </a:tr>
              <a:tr h="216354">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Likely</a:t>
                      </a:r>
                    </a:p>
                  </a:txBody>
                  <a:tcPr marL="27432"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5%</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21</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0</a:t>
                      </a:r>
                    </a:p>
                  </a:txBody>
                  <a:tcPr marL="0" marR="0" marT="0" marB="0" anchor="ctr">
                    <a:solidFill>
                      <a:schemeClr val="accent3">
                        <a:lumMod val="20000"/>
                        <a:lumOff val="80000"/>
                      </a:schemeClr>
                    </a:solidFill>
                  </a:tcPr>
                </a:tc>
                <a:extLst>
                  <a:ext uri="{0D108BD9-81ED-4DB2-BD59-A6C34878D82A}">
                    <a16:rowId xmlns:a16="http://schemas.microsoft.com/office/drawing/2014/main" val="3185320815"/>
                  </a:ext>
                </a:extLst>
              </a:tr>
              <a:tr h="216354">
                <a:tc>
                  <a:txBody>
                    <a:bodyPr/>
                    <a:lstStyle/>
                    <a:p>
                      <a:pPr algn="l" fontAlgn="ctr"/>
                      <a:r>
                        <a:rPr lang="en-US" sz="900" b="0" i="0" u="none" strike="noStrike" dirty="0">
                          <a:solidFill>
                            <a:srgbClr val="000000"/>
                          </a:solidFill>
                          <a:effectLst/>
                          <a:latin typeface="Arial" panose="020B0604020202020204" pitchFamily="34" charset="0"/>
                          <a:cs typeface="Arial" panose="020B0604020202020204" pitchFamily="34" charset="0"/>
                        </a:rPr>
                        <a:t>Not Likely</a:t>
                      </a:r>
                    </a:p>
                  </a:txBody>
                  <a:tcPr marL="27432" marR="0" marT="0" marB="0" anchor="ctr">
                    <a:solidFill>
                      <a:schemeClr val="accent3">
                        <a:lumMod val="20000"/>
                        <a:lumOff val="80000"/>
                      </a:schemeClr>
                    </a:solidFill>
                  </a:tcPr>
                </a:tc>
                <a:tc>
                  <a:txBody>
                    <a:bodyPr/>
                    <a:lstStyle/>
                    <a:p>
                      <a:pPr algn="ctr" fontAlgn="ctr"/>
                      <a:r>
                        <a:rPr lang="en-US" sz="900" b="0" i="0" u="none" strike="noStrike">
                          <a:solidFill>
                            <a:srgbClr val="000000"/>
                          </a:solidFill>
                          <a:effectLst/>
                          <a:latin typeface="Arial" panose="020B0604020202020204" pitchFamily="34" charset="0"/>
                        </a:rPr>
                        <a:t>95%</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79</a:t>
                      </a:r>
                    </a:p>
                  </a:txBody>
                  <a:tcPr marL="0" marR="0" marT="0" marB="0" anchor="ctr">
                    <a:solidFill>
                      <a:schemeClr val="accent3">
                        <a:lumMod val="20000"/>
                        <a:lumOff val="8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100</a:t>
                      </a:r>
                    </a:p>
                  </a:txBody>
                  <a:tcPr marL="0" marR="0" marT="0" marB="0" anchor="ctr">
                    <a:solidFill>
                      <a:schemeClr val="accent2">
                        <a:lumMod val="40000"/>
                        <a:lumOff val="60000"/>
                      </a:schemeClr>
                    </a:solidFill>
                  </a:tcPr>
                </a:tc>
                <a:tc>
                  <a:txBody>
                    <a:bodyPr/>
                    <a:lstStyle/>
                    <a:p>
                      <a:pPr algn="ctr" fontAlgn="ctr"/>
                      <a:r>
                        <a:rPr lang="en-US" sz="900" b="0" i="0" u="none" strike="noStrike" dirty="0">
                          <a:solidFill>
                            <a:srgbClr val="000000"/>
                          </a:solidFill>
                          <a:effectLst/>
                          <a:latin typeface="Arial" panose="020B0604020202020204" pitchFamily="34" charset="0"/>
                        </a:rPr>
                        <a:t>100</a:t>
                      </a:r>
                    </a:p>
                  </a:txBody>
                  <a:tcPr marL="0" marR="0" marT="0" marB="0" anchor="ctr">
                    <a:solidFill>
                      <a:schemeClr val="accent2">
                        <a:lumMod val="40000"/>
                        <a:lumOff val="60000"/>
                      </a:schemeClr>
                    </a:solidFill>
                  </a:tcPr>
                </a:tc>
                <a:extLst>
                  <a:ext uri="{0D108BD9-81ED-4DB2-BD59-A6C34878D82A}">
                    <a16:rowId xmlns:a16="http://schemas.microsoft.com/office/drawing/2014/main" val="1796843733"/>
                  </a:ext>
                </a:extLst>
              </a:tr>
              <a:tr h="216354">
                <a:tc>
                  <a:txBody>
                    <a:bodyPr/>
                    <a:lstStyle/>
                    <a:p>
                      <a:pPr algn="l" fontAlgn="ctr"/>
                      <a:r>
                        <a:rPr lang="en-US" sz="900" b="1" i="1" u="none" strike="noStrike" dirty="0">
                          <a:solidFill>
                            <a:srgbClr val="17375E"/>
                          </a:solidFill>
                          <a:effectLst/>
                          <a:latin typeface="Arial" panose="020B0604020202020204" pitchFamily="34" charset="0"/>
                          <a:cs typeface="Arial" panose="020B0604020202020204" pitchFamily="34" charset="0"/>
                        </a:rPr>
                        <a:t>NET</a:t>
                      </a:r>
                    </a:p>
                  </a:txBody>
                  <a:tcPr marL="27432"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-90%</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-58</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-100</a:t>
                      </a:r>
                    </a:p>
                  </a:txBody>
                  <a:tcPr marL="0" marR="0" marT="0" marB="0" anchor="ctr">
                    <a:solidFill>
                      <a:schemeClr val="accent3">
                        <a:lumMod val="20000"/>
                        <a:lumOff val="80000"/>
                      </a:schemeClr>
                    </a:solidFill>
                  </a:tcPr>
                </a:tc>
                <a:tc>
                  <a:txBody>
                    <a:bodyPr/>
                    <a:lstStyle/>
                    <a:p>
                      <a:pPr algn="ctr" fontAlgn="ctr"/>
                      <a:r>
                        <a:rPr lang="en-US" sz="900" b="1" i="1" u="none" strike="noStrike" dirty="0">
                          <a:solidFill>
                            <a:schemeClr val="tx2"/>
                          </a:solidFill>
                          <a:effectLst/>
                          <a:latin typeface="Arial" panose="020B0604020202020204" pitchFamily="34" charset="0"/>
                        </a:rPr>
                        <a:t>-100</a:t>
                      </a:r>
                    </a:p>
                  </a:txBody>
                  <a:tcPr marL="0" marR="0" marT="0" marB="0" anchor="ctr">
                    <a:solidFill>
                      <a:schemeClr val="accent3">
                        <a:lumMod val="20000"/>
                        <a:lumOff val="80000"/>
                      </a:schemeClr>
                    </a:solidFill>
                  </a:tcPr>
                </a:tc>
                <a:extLst>
                  <a:ext uri="{0D108BD9-81ED-4DB2-BD59-A6C34878D82A}">
                    <a16:rowId xmlns:a16="http://schemas.microsoft.com/office/drawing/2014/main" val="2943005251"/>
                  </a:ext>
                </a:extLst>
              </a:tr>
            </a:tbl>
          </a:graphicData>
        </a:graphic>
      </p:graphicFrame>
      <p:sp>
        <p:nvSpPr>
          <p:cNvPr id="22" name="TextBox 21">
            <a:extLst>
              <a:ext uri="{FF2B5EF4-FFF2-40B4-BE49-F238E27FC236}">
                <a16:creationId xmlns:a16="http://schemas.microsoft.com/office/drawing/2014/main" id="{4D83AA86-8E16-430A-8305-AE3DA9218B7C}"/>
              </a:ext>
            </a:extLst>
          </p:cNvPr>
          <p:cNvSpPr txBox="1"/>
          <p:nvPr/>
        </p:nvSpPr>
        <p:spPr>
          <a:xfrm>
            <a:off x="7078572" y="3260657"/>
            <a:ext cx="714376" cy="297517"/>
          </a:xfrm>
          <a:prstGeom prst="rect">
            <a:avLst/>
          </a:prstGeom>
          <a:noFill/>
        </p:spPr>
        <p:txBody>
          <a:bodyPr wrap="square" rtlCol="0">
            <a:spAutoFit/>
          </a:bodyPr>
          <a:lstStyle/>
          <a:p>
            <a:pPr algn="ctr">
              <a:lnSpc>
                <a:spcPts val="800"/>
              </a:lnSpc>
            </a:pPr>
            <a:r>
              <a:rPr lang="en-US" sz="800" dirty="0">
                <a:latin typeface="Arial" panose="020B0604020202020204" pitchFamily="34" charset="0"/>
                <a:cs typeface="Arial" panose="020B0604020202020204" pitchFamily="34" charset="0"/>
              </a:rPr>
              <a:t>Not at all</a:t>
            </a:r>
          </a:p>
          <a:p>
            <a:pPr algn="ctr">
              <a:lnSpc>
                <a:spcPts val="800"/>
              </a:lnSpc>
            </a:pPr>
            <a:r>
              <a:rPr lang="en-US" sz="800" dirty="0">
                <a:latin typeface="Arial" panose="020B0604020202020204" pitchFamily="34" charset="0"/>
                <a:cs typeface="Arial" panose="020B0604020202020204" pitchFamily="34" charset="0"/>
              </a:rPr>
              <a:t>88%</a:t>
            </a:r>
          </a:p>
        </p:txBody>
      </p:sp>
      <p:sp>
        <p:nvSpPr>
          <p:cNvPr id="23" name="TextBox 22">
            <a:extLst>
              <a:ext uri="{FF2B5EF4-FFF2-40B4-BE49-F238E27FC236}">
                <a16:creationId xmlns:a16="http://schemas.microsoft.com/office/drawing/2014/main" id="{7A678EC0-43A8-499F-B2B4-4443BC9E3784}"/>
              </a:ext>
            </a:extLst>
          </p:cNvPr>
          <p:cNvSpPr txBox="1"/>
          <p:nvPr/>
        </p:nvSpPr>
        <p:spPr>
          <a:xfrm>
            <a:off x="3828137" y="616694"/>
            <a:ext cx="1487726" cy="198452"/>
          </a:xfrm>
          <a:prstGeom prst="rect">
            <a:avLst/>
          </a:prstGeom>
          <a:noFill/>
        </p:spPr>
        <p:txBody>
          <a:bodyPr wrap="square" rtlCol="0">
            <a:spAutoFit/>
          </a:bodyPr>
          <a:lstStyle/>
          <a:p>
            <a:pPr algn="ctr">
              <a:lnSpc>
                <a:spcPts val="800"/>
              </a:lnSpc>
            </a:pPr>
            <a:r>
              <a:rPr lang="en-US" sz="1000" i="1" dirty="0">
                <a:latin typeface="Arial" panose="020B0604020202020204" pitchFamily="34" charset="0"/>
                <a:cs typeface="Arial" panose="020B0604020202020204" pitchFamily="34" charset="0"/>
              </a:rPr>
              <a:t>Split Sample</a:t>
            </a:r>
          </a:p>
        </p:txBody>
      </p:sp>
    </p:spTree>
    <p:extLst>
      <p:ext uri="{BB962C8B-B14F-4D97-AF65-F5344CB8AC3E}">
        <p14:creationId xmlns:p14="http://schemas.microsoft.com/office/powerpoint/2010/main" val="3622091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7DA9F-B6EA-4B52-BEE6-F5AF8E462D17}"/>
              </a:ext>
            </a:extLst>
          </p:cNvPr>
          <p:cNvSpPr>
            <a:spLocks noGrp="1"/>
          </p:cNvSpPr>
          <p:nvPr>
            <p:ph type="title"/>
          </p:nvPr>
        </p:nvSpPr>
        <p:spPr/>
        <p:txBody>
          <a:bodyPr/>
          <a:lstStyle/>
          <a:p>
            <a:r>
              <a:rPr lang="en-US" dirty="0"/>
              <a:t>Messaging</a:t>
            </a:r>
          </a:p>
        </p:txBody>
      </p:sp>
      <p:sp>
        <p:nvSpPr>
          <p:cNvPr id="4" name="TextBox 3">
            <a:extLst>
              <a:ext uri="{FF2B5EF4-FFF2-40B4-BE49-F238E27FC236}">
                <a16:creationId xmlns:a16="http://schemas.microsoft.com/office/drawing/2014/main" id="{347279EB-FCEB-48B5-845D-C4BDB2E4478B}"/>
              </a:ext>
            </a:extLst>
          </p:cNvPr>
          <p:cNvSpPr txBox="1"/>
          <p:nvPr/>
        </p:nvSpPr>
        <p:spPr>
          <a:xfrm>
            <a:off x="182880" y="559681"/>
            <a:ext cx="4590736" cy="400110"/>
          </a:xfrm>
          <a:prstGeom prst="rect">
            <a:avLst/>
          </a:prstGeom>
          <a:noFill/>
        </p:spPr>
        <p:txBody>
          <a:bodyPr wrap="square">
            <a:spAutoFit/>
          </a:bodyPr>
          <a:lstStyle/>
          <a:p>
            <a:r>
              <a:rPr lang="en-US" sz="1000" dirty="0">
                <a:effectLst/>
                <a:latin typeface="Arial" panose="020B0604020202020204" pitchFamily="34" charset="0"/>
                <a:ea typeface="Times New Roman" panose="02020603050405020304" pitchFamily="18" charset="0"/>
              </a:rPr>
              <a:t>If you knew each of the following statements were true, would they make you more likely or less likely to get the COVID vaccine? </a:t>
            </a:r>
            <a:endParaRPr lang="en-US" sz="1000" dirty="0"/>
          </a:p>
        </p:txBody>
      </p:sp>
      <p:sp>
        <p:nvSpPr>
          <p:cNvPr id="7" name="TextBox 6">
            <a:extLst>
              <a:ext uri="{FF2B5EF4-FFF2-40B4-BE49-F238E27FC236}">
                <a16:creationId xmlns:a16="http://schemas.microsoft.com/office/drawing/2014/main" id="{B193B8CF-9995-44A6-81B1-8D1A3E85FC52}"/>
              </a:ext>
            </a:extLst>
          </p:cNvPr>
          <p:cNvSpPr txBox="1"/>
          <p:nvPr/>
        </p:nvSpPr>
        <p:spPr>
          <a:xfrm>
            <a:off x="211738" y="1312831"/>
            <a:ext cx="5083276" cy="600164"/>
          </a:xfrm>
          <a:prstGeom prst="rect">
            <a:avLst/>
          </a:prstGeom>
          <a:noFill/>
        </p:spPr>
        <p:txBody>
          <a:bodyPr wrap="square">
            <a:spAutoFit/>
          </a:bodyPr>
          <a:lstStyle/>
          <a:p>
            <a:pPr marL="284163" indent="-284163">
              <a:buFont typeface="Wingdings" panose="05000000000000000000" pitchFamily="2" charset="2"/>
              <a:buChar char="q"/>
            </a:pPr>
            <a:r>
              <a:rPr lang="en-US" sz="1100" dirty="0">
                <a:latin typeface="Arial" panose="020B0604020202020204" pitchFamily="34" charset="0"/>
                <a:cs typeface="Arial" panose="020B0604020202020204" pitchFamily="34" charset="0"/>
              </a:rPr>
              <a:t>These vaccines are very safe. All COVID vaccines distributed in Idaho have been rigorously tested on tens of thousands of Americans before they were approved.  This is well established science that can be trusted.</a:t>
            </a:r>
          </a:p>
        </p:txBody>
      </p:sp>
      <p:sp>
        <p:nvSpPr>
          <p:cNvPr id="9" name="TextBox 8">
            <a:extLst>
              <a:ext uri="{FF2B5EF4-FFF2-40B4-BE49-F238E27FC236}">
                <a16:creationId xmlns:a16="http://schemas.microsoft.com/office/drawing/2014/main" id="{84A62002-01C9-49C6-9801-B17E3860DFF0}"/>
              </a:ext>
            </a:extLst>
          </p:cNvPr>
          <p:cNvSpPr txBox="1"/>
          <p:nvPr/>
        </p:nvSpPr>
        <p:spPr>
          <a:xfrm>
            <a:off x="204241" y="3039383"/>
            <a:ext cx="5212210" cy="1107996"/>
          </a:xfrm>
          <a:prstGeom prst="rect">
            <a:avLst/>
          </a:prstGeom>
          <a:noFill/>
        </p:spPr>
        <p:txBody>
          <a:bodyPr wrap="square">
            <a:spAutoFit/>
          </a:bodyPr>
          <a:lstStyle/>
          <a:p>
            <a:pPr marL="284163" indent="-284163">
              <a:buFont typeface="Wingdings" panose="05000000000000000000" pitchFamily="2" charset="2"/>
              <a:buChar char="q"/>
            </a:pPr>
            <a:r>
              <a:rPr lang="en-US" sz="1100" dirty="0">
                <a:latin typeface="Arial" panose="020B0604020202020204" pitchFamily="34" charset="0"/>
                <a:cs typeface="Arial" panose="020B0604020202020204" pitchFamily="34" charset="0"/>
              </a:rPr>
              <a:t>While the pandemic appears to be over here in Idaho, in places like India and Brazil, COVID is still raging and creating new and deadlier strains that are being brought to America.  In fact, there has a 700% increase of this deadlier and more contagious strain in the United States over the past few weeks. All of the COVID vaccines here in the United States are effective in protecting you from these international variants.</a:t>
            </a:r>
            <a:endParaRPr lang="en-US" sz="1100" b="1"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FC781500-9449-45D6-B4C5-42ABCB6EBA94}"/>
              </a:ext>
            </a:extLst>
          </p:cNvPr>
          <p:cNvSpPr txBox="1"/>
          <p:nvPr/>
        </p:nvSpPr>
        <p:spPr>
          <a:xfrm>
            <a:off x="219577" y="2095630"/>
            <a:ext cx="4938978" cy="769441"/>
          </a:xfrm>
          <a:prstGeom prst="rect">
            <a:avLst/>
          </a:prstGeom>
          <a:noFill/>
        </p:spPr>
        <p:txBody>
          <a:bodyPr wrap="square">
            <a:spAutoFit/>
          </a:bodyPr>
          <a:lstStyle/>
          <a:p>
            <a:pPr marL="284163" indent="-284163">
              <a:buFont typeface="Wingdings" panose="05000000000000000000" pitchFamily="2" charset="2"/>
              <a:buChar char="q"/>
            </a:pPr>
            <a:r>
              <a:rPr lang="en-US" sz="1100" dirty="0">
                <a:latin typeface="Arial" panose="020B0604020202020204" pitchFamily="34" charset="0"/>
                <a:cs typeface="Arial" panose="020B0604020202020204" pitchFamily="34" charset="0"/>
              </a:rPr>
              <a:t>It’s been over a year since the vaccines have come out and there have been no long-term side effects for anyone who has taken it.  You’ve waited long enough.  Once you’re ready, the vaccine will be waiting for you at the pharmacy.</a:t>
            </a:r>
          </a:p>
        </p:txBody>
      </p:sp>
      <p:sp>
        <p:nvSpPr>
          <p:cNvPr id="18" name="TextBox 17">
            <a:extLst>
              <a:ext uri="{FF2B5EF4-FFF2-40B4-BE49-F238E27FC236}">
                <a16:creationId xmlns:a16="http://schemas.microsoft.com/office/drawing/2014/main" id="{2325CBC6-6449-4830-A26E-E2B0EA134988}"/>
              </a:ext>
            </a:extLst>
          </p:cNvPr>
          <p:cNvSpPr txBox="1"/>
          <p:nvPr/>
        </p:nvSpPr>
        <p:spPr>
          <a:xfrm>
            <a:off x="248109" y="4377836"/>
            <a:ext cx="5231681" cy="600164"/>
          </a:xfrm>
          <a:prstGeom prst="rect">
            <a:avLst/>
          </a:prstGeom>
          <a:noFill/>
        </p:spPr>
        <p:txBody>
          <a:bodyPr wrap="square">
            <a:spAutoFit/>
          </a:bodyPr>
          <a:lstStyle/>
          <a:p>
            <a:pPr marL="231775" indent="-231775">
              <a:buFont typeface="Wingdings" panose="05000000000000000000" pitchFamily="2" charset="2"/>
              <a:buChar char="q"/>
            </a:pPr>
            <a:r>
              <a:rPr lang="en-US" sz="1100" dirty="0">
                <a:latin typeface="Arial" panose="020B0604020202020204" pitchFamily="34" charset="0"/>
                <a:cs typeface="Arial" panose="020B0604020202020204" pitchFamily="34" charset="0"/>
              </a:rPr>
              <a:t>It was clearly proven that the Johnson &amp; Johnson vaccine was safe and posed almost no risk to anyone.  In fact, none of the vaccines being used in the United States has caused any serious side effects.</a:t>
            </a:r>
          </a:p>
        </p:txBody>
      </p:sp>
      <p:graphicFrame>
        <p:nvGraphicFramePr>
          <p:cNvPr id="23" name="Object 3">
            <a:extLst>
              <a:ext uri="{FF2B5EF4-FFF2-40B4-BE49-F238E27FC236}">
                <a16:creationId xmlns:a16="http://schemas.microsoft.com/office/drawing/2014/main" id="{29943BA4-EEA3-4234-9EC3-F5E43F1AA410}"/>
              </a:ext>
            </a:extLst>
          </p:cNvPr>
          <p:cNvGraphicFramePr>
            <a:graphicFrameLocks/>
          </p:cNvGraphicFramePr>
          <p:nvPr>
            <p:extLst>
              <p:ext uri="{D42A27DB-BD31-4B8C-83A1-F6EECF244321}">
                <p14:modId xmlns:p14="http://schemas.microsoft.com/office/powerpoint/2010/main" val="1979624328"/>
              </p:ext>
            </p:extLst>
          </p:nvPr>
        </p:nvGraphicFramePr>
        <p:xfrm>
          <a:off x="5118319" y="1173021"/>
          <a:ext cx="3108960" cy="8229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Table 24">
            <a:extLst>
              <a:ext uri="{FF2B5EF4-FFF2-40B4-BE49-F238E27FC236}">
                <a16:creationId xmlns:a16="http://schemas.microsoft.com/office/drawing/2014/main" id="{167A1327-F03D-4014-984E-EBA6EA6F32FA}"/>
              </a:ext>
            </a:extLst>
          </p:cNvPr>
          <p:cNvGraphicFramePr>
            <a:graphicFrameLocks noGrp="1"/>
          </p:cNvGraphicFramePr>
          <p:nvPr>
            <p:extLst>
              <p:ext uri="{D42A27DB-BD31-4B8C-83A1-F6EECF244321}">
                <p14:modId xmlns:p14="http://schemas.microsoft.com/office/powerpoint/2010/main" val="3172635265"/>
              </p:ext>
            </p:extLst>
          </p:nvPr>
        </p:nvGraphicFramePr>
        <p:xfrm>
          <a:off x="6775978" y="877748"/>
          <a:ext cx="2369987" cy="317079"/>
        </p:xfrm>
        <a:graphic>
          <a:graphicData uri="http://schemas.openxmlformats.org/drawingml/2006/table">
            <a:tbl>
              <a:tblPr>
                <a:tableStyleId>{5C22544A-7EE6-4342-B048-85BDC9FD1C3A}</a:tableStyleId>
              </a:tblPr>
              <a:tblGrid>
                <a:gridCol w="533693">
                  <a:extLst>
                    <a:ext uri="{9D8B030D-6E8A-4147-A177-3AD203B41FA5}">
                      <a16:colId xmlns:a16="http://schemas.microsoft.com/office/drawing/2014/main" val="238355755"/>
                    </a:ext>
                  </a:extLst>
                </a:gridCol>
                <a:gridCol w="843517">
                  <a:extLst>
                    <a:ext uri="{9D8B030D-6E8A-4147-A177-3AD203B41FA5}">
                      <a16:colId xmlns:a16="http://schemas.microsoft.com/office/drawing/2014/main" val="1627748261"/>
                    </a:ext>
                  </a:extLst>
                </a:gridCol>
                <a:gridCol w="992777">
                  <a:extLst>
                    <a:ext uri="{9D8B030D-6E8A-4147-A177-3AD203B41FA5}">
                      <a16:colId xmlns:a16="http://schemas.microsoft.com/office/drawing/2014/main" val="1087473356"/>
                    </a:ext>
                  </a:extLst>
                </a:gridCol>
              </a:tblGrid>
              <a:tr h="317079">
                <a:tc>
                  <a:txBody>
                    <a:bodyPr/>
                    <a:lstStyle/>
                    <a:p>
                      <a:pPr algn="ctr" fontAlgn="ct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Likely</a:t>
                      </a:r>
                    </a:p>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Adults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800" u="none" strike="noStrike" dirty="0">
                          <a:effectLst/>
                          <a:latin typeface="Arial" panose="020B0604020202020204" pitchFamily="34" charset="0"/>
                          <a:cs typeface="Arial" panose="020B0604020202020204" pitchFamily="34" charset="0"/>
                        </a:rPr>
                        <a:t>Persuadable</a:t>
                      </a:r>
                    </a:p>
                    <a:p>
                      <a:pPr algn="ctr" fontAlgn="ctr"/>
                      <a:r>
                        <a:rPr lang="en-US" sz="800" b="0" i="0" u="none" strike="noStrike" dirty="0">
                          <a:solidFill>
                            <a:srgbClr val="000000"/>
                          </a:solidFill>
                          <a:effectLst/>
                          <a:latin typeface="Arial" panose="020B0604020202020204" pitchFamily="34" charset="0"/>
                          <a:cs typeface="Arial" panose="020B0604020202020204" pitchFamily="34" charset="0"/>
                        </a:rPr>
                        <a:t>Adults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5110959"/>
                  </a:ext>
                </a:extLst>
              </a:tr>
            </a:tbl>
          </a:graphicData>
        </a:graphic>
      </p:graphicFrame>
      <p:graphicFrame>
        <p:nvGraphicFramePr>
          <p:cNvPr id="30" name="Object 3">
            <a:extLst>
              <a:ext uri="{FF2B5EF4-FFF2-40B4-BE49-F238E27FC236}">
                <a16:creationId xmlns:a16="http://schemas.microsoft.com/office/drawing/2014/main" id="{267BDBD7-4574-4513-B064-23DC20D7E077}"/>
              </a:ext>
            </a:extLst>
          </p:cNvPr>
          <p:cNvGraphicFramePr>
            <a:graphicFrameLocks/>
          </p:cNvGraphicFramePr>
          <p:nvPr>
            <p:extLst>
              <p:ext uri="{D42A27DB-BD31-4B8C-83A1-F6EECF244321}">
                <p14:modId xmlns:p14="http://schemas.microsoft.com/office/powerpoint/2010/main" val="628284841"/>
              </p:ext>
            </p:extLst>
          </p:nvPr>
        </p:nvGraphicFramePr>
        <p:xfrm>
          <a:off x="5138107" y="2005901"/>
          <a:ext cx="3108960" cy="8229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3" name="Object 3">
            <a:extLst>
              <a:ext uri="{FF2B5EF4-FFF2-40B4-BE49-F238E27FC236}">
                <a16:creationId xmlns:a16="http://schemas.microsoft.com/office/drawing/2014/main" id="{1C261F2A-B120-426F-873F-E6E705C90FD8}"/>
              </a:ext>
            </a:extLst>
          </p:cNvPr>
          <p:cNvGraphicFramePr>
            <a:graphicFrameLocks/>
          </p:cNvGraphicFramePr>
          <p:nvPr>
            <p:extLst>
              <p:ext uri="{D42A27DB-BD31-4B8C-83A1-F6EECF244321}">
                <p14:modId xmlns:p14="http://schemas.microsoft.com/office/powerpoint/2010/main" val="2380903925"/>
              </p:ext>
            </p:extLst>
          </p:nvPr>
        </p:nvGraphicFramePr>
        <p:xfrm>
          <a:off x="5138107" y="3077977"/>
          <a:ext cx="3108960" cy="82296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6" name="Object 3">
            <a:extLst>
              <a:ext uri="{FF2B5EF4-FFF2-40B4-BE49-F238E27FC236}">
                <a16:creationId xmlns:a16="http://schemas.microsoft.com/office/drawing/2014/main" id="{C15FD02D-3783-45A8-8053-5588ECD06A19}"/>
              </a:ext>
            </a:extLst>
          </p:cNvPr>
          <p:cNvGraphicFramePr>
            <a:graphicFrameLocks/>
          </p:cNvGraphicFramePr>
          <p:nvPr>
            <p:extLst>
              <p:ext uri="{D42A27DB-BD31-4B8C-83A1-F6EECF244321}">
                <p14:modId xmlns:p14="http://schemas.microsoft.com/office/powerpoint/2010/main" val="1724747351"/>
              </p:ext>
            </p:extLst>
          </p:nvPr>
        </p:nvGraphicFramePr>
        <p:xfrm>
          <a:off x="5140605" y="4190971"/>
          <a:ext cx="3108960" cy="82296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9" name="Object 3">
            <a:extLst>
              <a:ext uri="{FF2B5EF4-FFF2-40B4-BE49-F238E27FC236}">
                <a16:creationId xmlns:a16="http://schemas.microsoft.com/office/drawing/2014/main" id="{5AA8AAE1-385C-4938-8415-F82AF8B61A31}"/>
              </a:ext>
            </a:extLst>
          </p:cNvPr>
          <p:cNvGraphicFramePr>
            <a:graphicFrameLocks/>
          </p:cNvGraphicFramePr>
          <p:nvPr>
            <p:extLst>
              <p:ext uri="{D42A27DB-BD31-4B8C-83A1-F6EECF244321}">
                <p14:modId xmlns:p14="http://schemas.microsoft.com/office/powerpoint/2010/main" val="2719935071"/>
              </p:ext>
            </p:extLst>
          </p:nvPr>
        </p:nvGraphicFramePr>
        <p:xfrm>
          <a:off x="5133110" y="5006886"/>
          <a:ext cx="3108960" cy="822960"/>
        </p:xfrm>
        <a:graphic>
          <a:graphicData uri="http://schemas.openxmlformats.org/drawingml/2006/chart">
            <c:chart xmlns:c="http://schemas.openxmlformats.org/drawingml/2006/chart" xmlns:r="http://schemas.openxmlformats.org/officeDocument/2006/relationships" r:id="rId6"/>
          </a:graphicData>
        </a:graphic>
      </p:graphicFrame>
      <p:sp>
        <p:nvSpPr>
          <p:cNvPr id="41" name="TextBox 40">
            <a:extLst>
              <a:ext uri="{FF2B5EF4-FFF2-40B4-BE49-F238E27FC236}">
                <a16:creationId xmlns:a16="http://schemas.microsoft.com/office/drawing/2014/main" id="{F131CE48-81A6-44FB-8525-10FB7837BD21}"/>
              </a:ext>
            </a:extLst>
          </p:cNvPr>
          <p:cNvSpPr txBox="1"/>
          <p:nvPr/>
        </p:nvSpPr>
        <p:spPr>
          <a:xfrm>
            <a:off x="220628" y="5291050"/>
            <a:ext cx="5328154" cy="430887"/>
          </a:xfrm>
          <a:prstGeom prst="rect">
            <a:avLst/>
          </a:prstGeom>
          <a:noFill/>
        </p:spPr>
        <p:txBody>
          <a:bodyPr wrap="square">
            <a:spAutoFit/>
          </a:bodyPr>
          <a:lstStyle/>
          <a:p>
            <a:pPr marL="231775" indent="-231775">
              <a:buFont typeface="Wingdings" panose="05000000000000000000" pitchFamily="2" charset="2"/>
              <a:buChar char="q"/>
            </a:pPr>
            <a:r>
              <a:rPr lang="en-US" sz="1100" dirty="0">
                <a:latin typeface="Arial" panose="020B0604020202020204" pitchFamily="34" charset="0"/>
                <a:cs typeface="Arial" panose="020B0604020202020204" pitchFamily="34" charset="0"/>
              </a:rPr>
              <a:t>Once you get vaccinated, you no longer need to wear a mask in any public places. </a:t>
            </a:r>
          </a:p>
        </p:txBody>
      </p:sp>
      <p:sp>
        <p:nvSpPr>
          <p:cNvPr id="44" name="TextBox 43">
            <a:extLst>
              <a:ext uri="{FF2B5EF4-FFF2-40B4-BE49-F238E27FC236}">
                <a16:creationId xmlns:a16="http://schemas.microsoft.com/office/drawing/2014/main" id="{F8EF638D-F766-4C1D-817B-191766C69CBF}"/>
              </a:ext>
            </a:extLst>
          </p:cNvPr>
          <p:cNvSpPr txBox="1"/>
          <p:nvPr/>
        </p:nvSpPr>
        <p:spPr>
          <a:xfrm>
            <a:off x="7455670" y="516636"/>
            <a:ext cx="1415772" cy="369332"/>
          </a:xfrm>
          <a:prstGeom prst="rect">
            <a:avLst/>
          </a:prstGeom>
          <a:noFill/>
        </p:spPr>
        <p:txBody>
          <a:bodyPr wrap="none" rtlCol="0">
            <a:spAutoFit/>
          </a:bodyPr>
          <a:lstStyle/>
          <a:p>
            <a:pPr algn="ctr"/>
            <a:r>
              <a:rPr lang="en-US" sz="900" dirty="0">
                <a:latin typeface="Arial" panose="020B0604020202020204" pitchFamily="34" charset="0"/>
                <a:cs typeface="Arial" panose="020B0604020202020204" pitchFamily="34" charset="0"/>
              </a:rPr>
              <a:t>% MORE LIKELY </a:t>
            </a:r>
          </a:p>
          <a:p>
            <a:pPr algn="ctr"/>
            <a:r>
              <a:rPr lang="en-US" sz="900" dirty="0">
                <a:latin typeface="Arial" panose="020B0604020202020204" pitchFamily="34" charset="0"/>
                <a:cs typeface="Arial" panose="020B0604020202020204" pitchFamily="34" charset="0"/>
              </a:rPr>
              <a:t>AMONG KEY GROUPS</a:t>
            </a:r>
          </a:p>
        </p:txBody>
      </p:sp>
      <p:graphicFrame>
        <p:nvGraphicFramePr>
          <p:cNvPr id="45" name="Table 44">
            <a:extLst>
              <a:ext uri="{FF2B5EF4-FFF2-40B4-BE49-F238E27FC236}">
                <a16:creationId xmlns:a16="http://schemas.microsoft.com/office/drawing/2014/main" id="{730656DA-A64B-49A2-A8D1-FB17EA036F7C}"/>
              </a:ext>
            </a:extLst>
          </p:cNvPr>
          <p:cNvGraphicFramePr>
            <a:graphicFrameLocks noGrp="1"/>
          </p:cNvGraphicFramePr>
          <p:nvPr>
            <p:extLst>
              <p:ext uri="{D42A27DB-BD31-4B8C-83A1-F6EECF244321}">
                <p14:modId xmlns:p14="http://schemas.microsoft.com/office/powerpoint/2010/main" val="1389944485"/>
              </p:ext>
            </p:extLst>
          </p:nvPr>
        </p:nvGraphicFramePr>
        <p:xfrm>
          <a:off x="288796" y="1100658"/>
          <a:ext cx="3084828" cy="238298"/>
        </p:xfrm>
        <a:graphic>
          <a:graphicData uri="http://schemas.openxmlformats.org/drawingml/2006/table">
            <a:tbl>
              <a:tblPr firstRow="1" bandRow="1">
                <a:effectLst/>
              </a:tblPr>
              <a:tblGrid>
                <a:gridCol w="3084828">
                  <a:extLst>
                    <a:ext uri="{9D8B030D-6E8A-4147-A177-3AD203B41FA5}">
                      <a16:colId xmlns:a16="http://schemas.microsoft.com/office/drawing/2014/main" val="20000"/>
                    </a:ext>
                  </a:extLst>
                </a:gridCol>
              </a:tblGrid>
              <a:tr h="119425">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Vaccines Are Safe</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46" name="Table 45">
            <a:extLst>
              <a:ext uri="{FF2B5EF4-FFF2-40B4-BE49-F238E27FC236}">
                <a16:creationId xmlns:a16="http://schemas.microsoft.com/office/drawing/2014/main" id="{07E25D14-EEA9-49EF-A30A-21C9EF0926FF}"/>
              </a:ext>
            </a:extLst>
          </p:cNvPr>
          <p:cNvGraphicFramePr>
            <a:graphicFrameLocks noGrp="1"/>
          </p:cNvGraphicFramePr>
          <p:nvPr>
            <p:extLst>
              <p:ext uri="{D42A27DB-BD31-4B8C-83A1-F6EECF244321}">
                <p14:modId xmlns:p14="http://schemas.microsoft.com/office/powerpoint/2010/main" val="2516797970"/>
              </p:ext>
            </p:extLst>
          </p:nvPr>
        </p:nvGraphicFramePr>
        <p:xfrm>
          <a:off x="208336" y="1901777"/>
          <a:ext cx="3084828" cy="238298"/>
        </p:xfrm>
        <a:graphic>
          <a:graphicData uri="http://schemas.openxmlformats.org/drawingml/2006/table">
            <a:tbl>
              <a:tblPr firstRow="1" bandRow="1">
                <a:effectLst/>
              </a:tblPr>
              <a:tblGrid>
                <a:gridCol w="3084828">
                  <a:extLst>
                    <a:ext uri="{9D8B030D-6E8A-4147-A177-3AD203B41FA5}">
                      <a16:colId xmlns:a16="http://schemas.microsoft.com/office/drawing/2014/main" val="20000"/>
                    </a:ext>
                  </a:extLst>
                </a:gridCol>
              </a:tblGrid>
              <a:tr h="119425">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We’ve Been Waiting Long Enough</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47" name="Table 46">
            <a:extLst>
              <a:ext uri="{FF2B5EF4-FFF2-40B4-BE49-F238E27FC236}">
                <a16:creationId xmlns:a16="http://schemas.microsoft.com/office/drawing/2014/main" id="{A022208B-DD4D-4D6F-9D24-C470FEA33A6C}"/>
              </a:ext>
            </a:extLst>
          </p:cNvPr>
          <p:cNvGraphicFramePr>
            <a:graphicFrameLocks noGrp="1"/>
          </p:cNvGraphicFramePr>
          <p:nvPr>
            <p:extLst>
              <p:ext uri="{D42A27DB-BD31-4B8C-83A1-F6EECF244321}">
                <p14:modId xmlns:p14="http://schemas.microsoft.com/office/powerpoint/2010/main" val="3890919851"/>
              </p:ext>
            </p:extLst>
          </p:nvPr>
        </p:nvGraphicFramePr>
        <p:xfrm>
          <a:off x="213069" y="2847131"/>
          <a:ext cx="3084828" cy="238298"/>
        </p:xfrm>
        <a:graphic>
          <a:graphicData uri="http://schemas.openxmlformats.org/drawingml/2006/table">
            <a:tbl>
              <a:tblPr firstRow="1" bandRow="1">
                <a:effectLst/>
              </a:tblPr>
              <a:tblGrid>
                <a:gridCol w="3084828">
                  <a:extLst>
                    <a:ext uri="{9D8B030D-6E8A-4147-A177-3AD203B41FA5}">
                      <a16:colId xmlns:a16="http://schemas.microsoft.com/office/drawing/2014/main" val="20000"/>
                    </a:ext>
                  </a:extLst>
                </a:gridCol>
              </a:tblGrid>
              <a:tr h="119425">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Different COVID Strains</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48" name="Table 47">
            <a:extLst>
              <a:ext uri="{FF2B5EF4-FFF2-40B4-BE49-F238E27FC236}">
                <a16:creationId xmlns:a16="http://schemas.microsoft.com/office/drawing/2014/main" id="{CE4F6F0E-4577-4BF9-9A2D-EECA011D47F9}"/>
              </a:ext>
            </a:extLst>
          </p:cNvPr>
          <p:cNvGraphicFramePr>
            <a:graphicFrameLocks noGrp="1"/>
          </p:cNvGraphicFramePr>
          <p:nvPr>
            <p:extLst>
              <p:ext uri="{D42A27DB-BD31-4B8C-83A1-F6EECF244321}">
                <p14:modId xmlns:p14="http://schemas.microsoft.com/office/powerpoint/2010/main" val="2001002997"/>
              </p:ext>
            </p:extLst>
          </p:nvPr>
        </p:nvGraphicFramePr>
        <p:xfrm>
          <a:off x="178046" y="4168651"/>
          <a:ext cx="3084828" cy="238298"/>
        </p:xfrm>
        <a:graphic>
          <a:graphicData uri="http://schemas.openxmlformats.org/drawingml/2006/table">
            <a:tbl>
              <a:tblPr firstRow="1" bandRow="1">
                <a:effectLst/>
              </a:tblPr>
              <a:tblGrid>
                <a:gridCol w="3084828">
                  <a:extLst>
                    <a:ext uri="{9D8B030D-6E8A-4147-A177-3AD203B41FA5}">
                      <a16:colId xmlns:a16="http://schemas.microsoft.com/office/drawing/2014/main" val="20000"/>
                    </a:ext>
                  </a:extLst>
                </a:gridCol>
              </a:tblGrid>
              <a:tr h="119425">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J &amp; J Safe </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50" name="Table 49">
            <a:extLst>
              <a:ext uri="{FF2B5EF4-FFF2-40B4-BE49-F238E27FC236}">
                <a16:creationId xmlns:a16="http://schemas.microsoft.com/office/drawing/2014/main" id="{48C9E16A-495C-4A45-8962-C0299A4F7C5D}"/>
              </a:ext>
            </a:extLst>
          </p:cNvPr>
          <p:cNvGraphicFramePr>
            <a:graphicFrameLocks noGrp="1"/>
          </p:cNvGraphicFramePr>
          <p:nvPr>
            <p:extLst>
              <p:ext uri="{D42A27DB-BD31-4B8C-83A1-F6EECF244321}">
                <p14:modId xmlns:p14="http://schemas.microsoft.com/office/powerpoint/2010/main" val="3709714431"/>
              </p:ext>
            </p:extLst>
          </p:nvPr>
        </p:nvGraphicFramePr>
        <p:xfrm>
          <a:off x="199818" y="5088247"/>
          <a:ext cx="3084828" cy="238298"/>
        </p:xfrm>
        <a:graphic>
          <a:graphicData uri="http://schemas.openxmlformats.org/drawingml/2006/table">
            <a:tbl>
              <a:tblPr firstRow="1" bandRow="1">
                <a:effectLst/>
              </a:tblPr>
              <a:tblGrid>
                <a:gridCol w="3084828">
                  <a:extLst>
                    <a:ext uri="{9D8B030D-6E8A-4147-A177-3AD203B41FA5}">
                      <a16:colId xmlns:a16="http://schemas.microsoft.com/office/drawing/2014/main" val="20000"/>
                    </a:ext>
                  </a:extLst>
                </a:gridCol>
              </a:tblGrid>
              <a:tr h="119425">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No Longer Need to Wear a Mask</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4" name="TextBox 53">
            <a:extLst>
              <a:ext uri="{FF2B5EF4-FFF2-40B4-BE49-F238E27FC236}">
                <a16:creationId xmlns:a16="http://schemas.microsoft.com/office/drawing/2014/main" id="{940A7F5F-D81B-404F-AE1E-9EA1D2C06162}"/>
              </a:ext>
            </a:extLst>
          </p:cNvPr>
          <p:cNvSpPr txBox="1"/>
          <p:nvPr/>
        </p:nvSpPr>
        <p:spPr>
          <a:xfrm>
            <a:off x="7733478" y="1301281"/>
            <a:ext cx="248786" cy="230832"/>
          </a:xfrm>
          <a:prstGeom prst="rect">
            <a:avLst/>
          </a:prstGeom>
          <a:noFill/>
        </p:spPr>
        <p:txBody>
          <a:bodyPr wrap="none" rtlCol="0">
            <a:spAutoFit/>
          </a:bodyPr>
          <a:lstStyle/>
          <a:p>
            <a:r>
              <a:rPr lang="en-US" sz="900" b="1" dirty="0">
                <a:solidFill>
                  <a:srgbClr val="C00000"/>
                </a:solidFill>
                <a:latin typeface="Arial" panose="020B0604020202020204" pitchFamily="34" charset="0"/>
                <a:cs typeface="Arial" panose="020B0604020202020204" pitchFamily="34" charset="0"/>
              </a:rPr>
              <a:t>1</a:t>
            </a:r>
          </a:p>
        </p:txBody>
      </p:sp>
      <p:sp>
        <p:nvSpPr>
          <p:cNvPr id="55" name="TextBox 54">
            <a:extLst>
              <a:ext uri="{FF2B5EF4-FFF2-40B4-BE49-F238E27FC236}">
                <a16:creationId xmlns:a16="http://schemas.microsoft.com/office/drawing/2014/main" id="{5BC0E10D-563E-44B1-93E5-35D9E421E7AD}"/>
              </a:ext>
            </a:extLst>
          </p:cNvPr>
          <p:cNvSpPr txBox="1"/>
          <p:nvPr/>
        </p:nvSpPr>
        <p:spPr>
          <a:xfrm>
            <a:off x="7767701" y="2151022"/>
            <a:ext cx="248786" cy="230832"/>
          </a:xfrm>
          <a:prstGeom prst="rect">
            <a:avLst/>
          </a:prstGeom>
          <a:noFill/>
        </p:spPr>
        <p:txBody>
          <a:bodyPr wrap="none" rtlCol="0">
            <a:spAutoFit/>
          </a:bodyPr>
          <a:lstStyle/>
          <a:p>
            <a:r>
              <a:rPr lang="en-US" sz="900" b="1" dirty="0">
                <a:solidFill>
                  <a:srgbClr val="C00000"/>
                </a:solidFill>
                <a:latin typeface="Arial" panose="020B0604020202020204" pitchFamily="34" charset="0"/>
                <a:cs typeface="Arial" panose="020B0604020202020204" pitchFamily="34" charset="0"/>
              </a:rPr>
              <a:t>2</a:t>
            </a:r>
          </a:p>
        </p:txBody>
      </p:sp>
      <p:sp>
        <p:nvSpPr>
          <p:cNvPr id="37" name="TextBox 36">
            <a:extLst>
              <a:ext uri="{FF2B5EF4-FFF2-40B4-BE49-F238E27FC236}">
                <a16:creationId xmlns:a16="http://schemas.microsoft.com/office/drawing/2014/main" id="{71916E4B-4993-48DD-8C2B-95FF65A32301}"/>
              </a:ext>
            </a:extLst>
          </p:cNvPr>
          <p:cNvSpPr txBox="1"/>
          <p:nvPr/>
        </p:nvSpPr>
        <p:spPr>
          <a:xfrm>
            <a:off x="220628" y="6109764"/>
            <a:ext cx="5127549" cy="600164"/>
          </a:xfrm>
          <a:prstGeom prst="rect">
            <a:avLst/>
          </a:prstGeom>
          <a:noFill/>
        </p:spPr>
        <p:txBody>
          <a:bodyPr wrap="square">
            <a:spAutoFit/>
          </a:bodyPr>
          <a:lstStyle/>
          <a:p>
            <a:pPr marL="231775" indent="-231775">
              <a:buFont typeface="Wingdings" panose="05000000000000000000" pitchFamily="2" charset="2"/>
              <a:buChar char="q"/>
            </a:pPr>
            <a:r>
              <a:rPr lang="en-US" sz="1100" dirty="0">
                <a:latin typeface="Arial" panose="020B0604020202020204" pitchFamily="34" charset="0"/>
                <a:cs typeface="Arial" panose="020B0604020202020204" pitchFamily="34" charset="0"/>
              </a:rPr>
              <a:t>There is going to be a lottery held in Idaho that offers a cash prize of half a million dollars to one person each week who goes to get their first vaccine shot.</a:t>
            </a:r>
          </a:p>
        </p:txBody>
      </p:sp>
      <p:graphicFrame>
        <p:nvGraphicFramePr>
          <p:cNvPr id="42" name="Table 41">
            <a:extLst>
              <a:ext uri="{FF2B5EF4-FFF2-40B4-BE49-F238E27FC236}">
                <a16:creationId xmlns:a16="http://schemas.microsoft.com/office/drawing/2014/main" id="{F17727D0-2E95-4CAE-BAA9-0CD35F7E5AAC}"/>
              </a:ext>
            </a:extLst>
          </p:cNvPr>
          <p:cNvGraphicFramePr>
            <a:graphicFrameLocks noGrp="1"/>
          </p:cNvGraphicFramePr>
          <p:nvPr>
            <p:extLst>
              <p:ext uri="{D42A27DB-BD31-4B8C-83A1-F6EECF244321}">
                <p14:modId xmlns:p14="http://schemas.microsoft.com/office/powerpoint/2010/main" val="3985020133"/>
              </p:ext>
            </p:extLst>
          </p:nvPr>
        </p:nvGraphicFramePr>
        <p:xfrm>
          <a:off x="199818" y="5906961"/>
          <a:ext cx="3084828" cy="238298"/>
        </p:xfrm>
        <a:graphic>
          <a:graphicData uri="http://schemas.openxmlformats.org/drawingml/2006/table">
            <a:tbl>
              <a:tblPr firstRow="1" bandRow="1">
                <a:effectLst/>
              </a:tblPr>
              <a:tblGrid>
                <a:gridCol w="3084828">
                  <a:extLst>
                    <a:ext uri="{9D8B030D-6E8A-4147-A177-3AD203B41FA5}">
                      <a16:colId xmlns:a16="http://schemas.microsoft.com/office/drawing/2014/main" val="20000"/>
                    </a:ext>
                  </a:extLst>
                </a:gridCol>
              </a:tblGrid>
              <a:tr h="119425">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chemeClr val="tx2"/>
                          </a:solidFill>
                          <a:latin typeface="Arial" panose="020B0604020202020204" pitchFamily="34" charset="0"/>
                          <a:cs typeface="Arial" panose="020B0604020202020204" pitchFamily="34" charset="0"/>
                        </a:rPr>
                        <a:t>Chance to Win Money in Lottery</a:t>
                      </a:r>
                    </a:p>
                  </a:txBody>
                  <a:tcPr marL="0" marR="70659" marT="35329" marB="35329">
                    <a:lnL w="127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43" name="Object 3">
            <a:extLst>
              <a:ext uri="{FF2B5EF4-FFF2-40B4-BE49-F238E27FC236}">
                <a16:creationId xmlns:a16="http://schemas.microsoft.com/office/drawing/2014/main" id="{BE54AA4F-BD94-4F93-8065-5DEA088CF41A}"/>
              </a:ext>
            </a:extLst>
          </p:cNvPr>
          <p:cNvGraphicFramePr>
            <a:graphicFrameLocks/>
          </p:cNvGraphicFramePr>
          <p:nvPr>
            <p:extLst>
              <p:ext uri="{D42A27DB-BD31-4B8C-83A1-F6EECF244321}">
                <p14:modId xmlns:p14="http://schemas.microsoft.com/office/powerpoint/2010/main" val="2763723503"/>
              </p:ext>
            </p:extLst>
          </p:nvPr>
        </p:nvGraphicFramePr>
        <p:xfrm>
          <a:off x="5133110" y="5942561"/>
          <a:ext cx="3108960" cy="822960"/>
        </p:xfrm>
        <a:graphic>
          <a:graphicData uri="http://schemas.openxmlformats.org/drawingml/2006/chart">
            <c:chart xmlns:c="http://schemas.openxmlformats.org/drawingml/2006/chart" xmlns:r="http://schemas.openxmlformats.org/officeDocument/2006/relationships" r:id="rId7"/>
          </a:graphicData>
        </a:graphic>
      </p:graphicFrame>
      <p:cxnSp>
        <p:nvCxnSpPr>
          <p:cNvPr id="5" name="Straight Connector 4">
            <a:extLst>
              <a:ext uri="{FF2B5EF4-FFF2-40B4-BE49-F238E27FC236}">
                <a16:creationId xmlns:a16="http://schemas.microsoft.com/office/drawing/2014/main" id="{8CBAD11B-788E-4F5C-AEC7-04925052956A}"/>
              </a:ext>
            </a:extLst>
          </p:cNvPr>
          <p:cNvCxnSpPr/>
          <p:nvPr/>
        </p:nvCxnSpPr>
        <p:spPr>
          <a:xfrm>
            <a:off x="148856" y="1913860"/>
            <a:ext cx="8803758" cy="0"/>
          </a:xfrm>
          <a:prstGeom prst="line">
            <a:avLst/>
          </a:prstGeom>
          <a:ln w="9525"/>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8746C386-789C-423F-AF25-EDBD56666D0F}"/>
              </a:ext>
            </a:extLst>
          </p:cNvPr>
          <p:cNvCxnSpPr/>
          <p:nvPr/>
        </p:nvCxnSpPr>
        <p:spPr>
          <a:xfrm>
            <a:off x="148856" y="2838896"/>
            <a:ext cx="8803758" cy="0"/>
          </a:xfrm>
          <a:prstGeom prst="line">
            <a:avLst/>
          </a:prstGeom>
          <a:ln w="9525"/>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289A2D45-13A6-4A6B-8440-C91FE761DE2C}"/>
              </a:ext>
            </a:extLst>
          </p:cNvPr>
          <p:cNvCxnSpPr/>
          <p:nvPr/>
        </p:nvCxnSpPr>
        <p:spPr>
          <a:xfrm>
            <a:off x="148856" y="4146698"/>
            <a:ext cx="8803758" cy="0"/>
          </a:xfrm>
          <a:prstGeom prst="line">
            <a:avLst/>
          </a:prstGeom>
          <a:ln w="9525"/>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4AD188C1-89F0-4689-A424-57B20B68EDC7}"/>
              </a:ext>
            </a:extLst>
          </p:cNvPr>
          <p:cNvCxnSpPr/>
          <p:nvPr/>
        </p:nvCxnSpPr>
        <p:spPr>
          <a:xfrm>
            <a:off x="148856" y="4997311"/>
            <a:ext cx="8803758" cy="0"/>
          </a:xfrm>
          <a:prstGeom prst="line">
            <a:avLst/>
          </a:prstGeom>
          <a:ln w="9525"/>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22D22334-8B8B-459C-A0A1-90F2F5FC837A}"/>
              </a:ext>
            </a:extLst>
          </p:cNvPr>
          <p:cNvCxnSpPr/>
          <p:nvPr/>
        </p:nvCxnSpPr>
        <p:spPr>
          <a:xfrm>
            <a:off x="148856" y="5826652"/>
            <a:ext cx="8803758" cy="0"/>
          </a:xfrm>
          <a:prstGeom prst="line">
            <a:avLst/>
          </a:prstGeom>
          <a:ln w="9525"/>
          <a:effectLst/>
        </p:spPr>
        <p:style>
          <a:lnRef idx="2">
            <a:schemeClr val="accent1"/>
          </a:lnRef>
          <a:fillRef idx="0">
            <a:schemeClr val="accent1"/>
          </a:fillRef>
          <a:effectRef idx="1">
            <a:schemeClr val="accent1"/>
          </a:effectRef>
          <a:fontRef idx="minor">
            <a:schemeClr val="tx1"/>
          </a:fontRef>
        </p:style>
      </p:cxnSp>
      <p:graphicFrame>
        <p:nvGraphicFramePr>
          <p:cNvPr id="6" name="Table 5">
            <a:extLst>
              <a:ext uri="{FF2B5EF4-FFF2-40B4-BE49-F238E27FC236}">
                <a16:creationId xmlns:a16="http://schemas.microsoft.com/office/drawing/2014/main" id="{CB4BE977-7D48-4385-9DAD-B5D922D94D80}"/>
              </a:ext>
            </a:extLst>
          </p:cNvPr>
          <p:cNvGraphicFramePr>
            <a:graphicFrameLocks noGrp="1"/>
          </p:cNvGraphicFramePr>
          <p:nvPr>
            <p:extLst>
              <p:ext uri="{D42A27DB-BD31-4B8C-83A1-F6EECF244321}">
                <p14:modId xmlns:p14="http://schemas.microsoft.com/office/powerpoint/2010/main" val="2249310003"/>
              </p:ext>
            </p:extLst>
          </p:nvPr>
        </p:nvGraphicFramePr>
        <p:xfrm>
          <a:off x="7307706" y="1440712"/>
          <a:ext cx="1836294" cy="164805"/>
        </p:xfrm>
        <a:graphic>
          <a:graphicData uri="http://schemas.openxmlformats.org/drawingml/2006/table">
            <a:tbl>
              <a:tblPr>
                <a:tableStyleId>{5C22544A-7EE6-4342-B048-85BDC9FD1C3A}</a:tableStyleId>
              </a:tblPr>
              <a:tblGrid>
                <a:gridCol w="843517">
                  <a:extLst>
                    <a:ext uri="{9D8B030D-6E8A-4147-A177-3AD203B41FA5}">
                      <a16:colId xmlns:a16="http://schemas.microsoft.com/office/drawing/2014/main" val="3648237734"/>
                    </a:ext>
                  </a:extLst>
                </a:gridCol>
                <a:gridCol w="992777">
                  <a:extLst>
                    <a:ext uri="{9D8B030D-6E8A-4147-A177-3AD203B41FA5}">
                      <a16:colId xmlns:a16="http://schemas.microsoft.com/office/drawing/2014/main" val="467225459"/>
                    </a:ext>
                  </a:extLst>
                </a:gridCol>
              </a:tblGrid>
              <a:tr h="164805">
                <a:tc>
                  <a:txBody>
                    <a:bodyPr/>
                    <a:lstStyle/>
                    <a:p>
                      <a:pPr algn="ctr" rtl="0" fontAlgn="ctr"/>
                      <a:r>
                        <a:rPr lang="en-US" sz="900" b="0" i="0" u="none" strike="noStrike" dirty="0">
                          <a:solidFill>
                            <a:srgbClr val="000000"/>
                          </a:solidFill>
                          <a:effectLst/>
                          <a:latin typeface="Arial" panose="020B0604020202020204" pitchFamily="34" charset="0"/>
                        </a:rPr>
                        <a:t>70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900" b="0" i="0" u="none" strike="noStrike" dirty="0">
                          <a:solidFill>
                            <a:srgbClr val="000000"/>
                          </a:solidFill>
                          <a:effectLst/>
                          <a:latin typeface="Arial" panose="020B0604020202020204" pitchFamily="34" charset="0"/>
                        </a:rPr>
                        <a:t>39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0347819"/>
                  </a:ext>
                </a:extLst>
              </a:tr>
            </a:tbl>
          </a:graphicData>
        </a:graphic>
      </p:graphicFrame>
      <p:graphicFrame>
        <p:nvGraphicFramePr>
          <p:cNvPr id="8" name="Table 7">
            <a:extLst>
              <a:ext uri="{FF2B5EF4-FFF2-40B4-BE49-F238E27FC236}">
                <a16:creationId xmlns:a16="http://schemas.microsoft.com/office/drawing/2014/main" id="{B16B8CBE-06FF-4DC1-84AE-8B956832114C}"/>
              </a:ext>
            </a:extLst>
          </p:cNvPr>
          <p:cNvGraphicFramePr>
            <a:graphicFrameLocks noGrp="1"/>
          </p:cNvGraphicFramePr>
          <p:nvPr>
            <p:extLst>
              <p:ext uri="{D42A27DB-BD31-4B8C-83A1-F6EECF244321}">
                <p14:modId xmlns:p14="http://schemas.microsoft.com/office/powerpoint/2010/main" val="889279147"/>
              </p:ext>
            </p:extLst>
          </p:nvPr>
        </p:nvGraphicFramePr>
        <p:xfrm>
          <a:off x="7307706" y="2195623"/>
          <a:ext cx="1836294" cy="324293"/>
        </p:xfrm>
        <a:graphic>
          <a:graphicData uri="http://schemas.openxmlformats.org/drawingml/2006/table">
            <a:tbl>
              <a:tblPr>
                <a:tableStyleId>{5C22544A-7EE6-4342-B048-85BDC9FD1C3A}</a:tableStyleId>
              </a:tblPr>
              <a:tblGrid>
                <a:gridCol w="843517">
                  <a:extLst>
                    <a:ext uri="{9D8B030D-6E8A-4147-A177-3AD203B41FA5}">
                      <a16:colId xmlns:a16="http://schemas.microsoft.com/office/drawing/2014/main" val="3185410765"/>
                    </a:ext>
                  </a:extLst>
                </a:gridCol>
                <a:gridCol w="992777">
                  <a:extLst>
                    <a:ext uri="{9D8B030D-6E8A-4147-A177-3AD203B41FA5}">
                      <a16:colId xmlns:a16="http://schemas.microsoft.com/office/drawing/2014/main" val="3041807397"/>
                    </a:ext>
                  </a:extLst>
                </a:gridCol>
              </a:tblGrid>
              <a:tr h="324293">
                <a:tc>
                  <a:txBody>
                    <a:bodyPr/>
                    <a:lstStyle/>
                    <a:p>
                      <a:pPr algn="ctr" rtl="0" fontAlgn="ctr"/>
                      <a:r>
                        <a:rPr lang="en-US" sz="900" b="0" i="0" u="none" strike="noStrike" dirty="0">
                          <a:solidFill>
                            <a:srgbClr val="000000"/>
                          </a:solidFill>
                          <a:effectLst/>
                          <a:latin typeface="Arial" panose="020B0604020202020204" pitchFamily="34" charset="0"/>
                        </a:rPr>
                        <a:t>68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900" b="0" i="0" u="none" strike="noStrike" dirty="0">
                          <a:solidFill>
                            <a:srgbClr val="000000"/>
                          </a:solidFill>
                          <a:effectLst/>
                          <a:latin typeface="Arial" panose="020B0604020202020204" pitchFamily="34" charset="0"/>
                        </a:rPr>
                        <a:t>30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1341966"/>
                  </a:ext>
                </a:extLst>
              </a:tr>
            </a:tbl>
          </a:graphicData>
        </a:graphic>
      </p:graphicFrame>
      <p:graphicFrame>
        <p:nvGraphicFramePr>
          <p:cNvPr id="10" name="Table 9">
            <a:extLst>
              <a:ext uri="{FF2B5EF4-FFF2-40B4-BE49-F238E27FC236}">
                <a16:creationId xmlns:a16="http://schemas.microsoft.com/office/drawing/2014/main" id="{4248922A-EB5C-433C-B2A1-BFD97FEC9126}"/>
              </a:ext>
            </a:extLst>
          </p:cNvPr>
          <p:cNvGraphicFramePr>
            <a:graphicFrameLocks noGrp="1"/>
          </p:cNvGraphicFramePr>
          <p:nvPr>
            <p:extLst>
              <p:ext uri="{D42A27DB-BD31-4B8C-83A1-F6EECF244321}">
                <p14:modId xmlns:p14="http://schemas.microsoft.com/office/powerpoint/2010/main" val="4069952405"/>
              </p:ext>
            </p:extLst>
          </p:nvPr>
        </p:nvGraphicFramePr>
        <p:xfrm>
          <a:off x="7307706" y="3305421"/>
          <a:ext cx="1836294" cy="303028"/>
        </p:xfrm>
        <a:graphic>
          <a:graphicData uri="http://schemas.openxmlformats.org/drawingml/2006/table">
            <a:tbl>
              <a:tblPr>
                <a:tableStyleId>{5C22544A-7EE6-4342-B048-85BDC9FD1C3A}</a:tableStyleId>
              </a:tblPr>
              <a:tblGrid>
                <a:gridCol w="843517">
                  <a:extLst>
                    <a:ext uri="{9D8B030D-6E8A-4147-A177-3AD203B41FA5}">
                      <a16:colId xmlns:a16="http://schemas.microsoft.com/office/drawing/2014/main" val="2566391395"/>
                    </a:ext>
                  </a:extLst>
                </a:gridCol>
                <a:gridCol w="992777">
                  <a:extLst>
                    <a:ext uri="{9D8B030D-6E8A-4147-A177-3AD203B41FA5}">
                      <a16:colId xmlns:a16="http://schemas.microsoft.com/office/drawing/2014/main" val="3414257340"/>
                    </a:ext>
                  </a:extLst>
                </a:gridCol>
              </a:tblGrid>
              <a:tr h="303028">
                <a:tc>
                  <a:txBody>
                    <a:bodyPr/>
                    <a:lstStyle/>
                    <a:p>
                      <a:pPr algn="ctr" rtl="0" fontAlgn="ctr"/>
                      <a:r>
                        <a:rPr lang="en-US" sz="900" b="0" i="0" u="none" strike="noStrike" dirty="0">
                          <a:solidFill>
                            <a:srgbClr val="000000"/>
                          </a:solidFill>
                          <a:effectLst/>
                          <a:latin typeface="Arial" panose="020B0604020202020204" pitchFamily="34" charset="0"/>
                        </a:rPr>
                        <a:t>65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900" b="0" i="0" u="none" strike="noStrike" dirty="0">
                          <a:solidFill>
                            <a:srgbClr val="000000"/>
                          </a:solidFill>
                          <a:effectLst/>
                          <a:latin typeface="Arial" panose="020B0604020202020204" pitchFamily="34" charset="0"/>
                        </a:rPr>
                        <a:t>29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736123"/>
                  </a:ext>
                </a:extLst>
              </a:tr>
            </a:tbl>
          </a:graphicData>
        </a:graphic>
      </p:graphicFrame>
      <p:graphicFrame>
        <p:nvGraphicFramePr>
          <p:cNvPr id="11" name="Table 10">
            <a:extLst>
              <a:ext uri="{FF2B5EF4-FFF2-40B4-BE49-F238E27FC236}">
                <a16:creationId xmlns:a16="http://schemas.microsoft.com/office/drawing/2014/main" id="{1BFFEF94-DAB6-4617-A3DC-DDBCAAC0C559}"/>
              </a:ext>
            </a:extLst>
          </p:cNvPr>
          <p:cNvGraphicFramePr>
            <a:graphicFrameLocks noGrp="1"/>
          </p:cNvGraphicFramePr>
          <p:nvPr>
            <p:extLst>
              <p:ext uri="{D42A27DB-BD31-4B8C-83A1-F6EECF244321}">
                <p14:modId xmlns:p14="http://schemas.microsoft.com/office/powerpoint/2010/main" val="2872470375"/>
              </p:ext>
            </p:extLst>
          </p:nvPr>
        </p:nvGraphicFramePr>
        <p:xfrm>
          <a:off x="7307706" y="4470991"/>
          <a:ext cx="1836294" cy="228600"/>
        </p:xfrm>
        <a:graphic>
          <a:graphicData uri="http://schemas.openxmlformats.org/drawingml/2006/table">
            <a:tbl>
              <a:tblPr>
                <a:tableStyleId>{5C22544A-7EE6-4342-B048-85BDC9FD1C3A}</a:tableStyleId>
              </a:tblPr>
              <a:tblGrid>
                <a:gridCol w="843517">
                  <a:extLst>
                    <a:ext uri="{9D8B030D-6E8A-4147-A177-3AD203B41FA5}">
                      <a16:colId xmlns:a16="http://schemas.microsoft.com/office/drawing/2014/main" val="3928737221"/>
                    </a:ext>
                  </a:extLst>
                </a:gridCol>
                <a:gridCol w="992777">
                  <a:extLst>
                    <a:ext uri="{9D8B030D-6E8A-4147-A177-3AD203B41FA5}">
                      <a16:colId xmlns:a16="http://schemas.microsoft.com/office/drawing/2014/main" val="3419811278"/>
                    </a:ext>
                  </a:extLst>
                </a:gridCol>
              </a:tblGrid>
              <a:tr h="228600">
                <a:tc>
                  <a:txBody>
                    <a:bodyPr/>
                    <a:lstStyle/>
                    <a:p>
                      <a:pPr algn="ctr" rtl="0" fontAlgn="ctr"/>
                      <a:r>
                        <a:rPr lang="en-US" sz="900" b="0" i="0" u="none" strike="noStrike" dirty="0">
                          <a:solidFill>
                            <a:srgbClr val="000000"/>
                          </a:solidFill>
                          <a:effectLst/>
                          <a:latin typeface="Arial" panose="020B0604020202020204" pitchFamily="34" charset="0"/>
                        </a:rPr>
                        <a:t>67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900" b="0" i="0" u="none" strike="noStrike" dirty="0">
                          <a:solidFill>
                            <a:srgbClr val="000000"/>
                          </a:solidFill>
                          <a:effectLst/>
                          <a:latin typeface="Arial" panose="020B0604020202020204" pitchFamily="34" charset="0"/>
                        </a:rPr>
                        <a:t>39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22105072"/>
                  </a:ext>
                </a:extLst>
              </a:tr>
            </a:tbl>
          </a:graphicData>
        </a:graphic>
      </p:graphicFrame>
      <p:graphicFrame>
        <p:nvGraphicFramePr>
          <p:cNvPr id="12" name="Table 11">
            <a:extLst>
              <a:ext uri="{FF2B5EF4-FFF2-40B4-BE49-F238E27FC236}">
                <a16:creationId xmlns:a16="http://schemas.microsoft.com/office/drawing/2014/main" id="{9EDEA9AB-A172-49A4-863A-940D53C01DC4}"/>
              </a:ext>
            </a:extLst>
          </p:cNvPr>
          <p:cNvGraphicFramePr>
            <a:graphicFrameLocks noGrp="1"/>
          </p:cNvGraphicFramePr>
          <p:nvPr>
            <p:extLst>
              <p:ext uri="{D42A27DB-BD31-4B8C-83A1-F6EECF244321}">
                <p14:modId xmlns:p14="http://schemas.microsoft.com/office/powerpoint/2010/main" val="3300719298"/>
              </p:ext>
            </p:extLst>
          </p:nvPr>
        </p:nvGraphicFramePr>
        <p:xfrm>
          <a:off x="7307706" y="5268433"/>
          <a:ext cx="1836294" cy="409353"/>
        </p:xfrm>
        <a:graphic>
          <a:graphicData uri="http://schemas.openxmlformats.org/drawingml/2006/table">
            <a:tbl>
              <a:tblPr>
                <a:tableStyleId>{5C22544A-7EE6-4342-B048-85BDC9FD1C3A}</a:tableStyleId>
              </a:tblPr>
              <a:tblGrid>
                <a:gridCol w="843517">
                  <a:extLst>
                    <a:ext uri="{9D8B030D-6E8A-4147-A177-3AD203B41FA5}">
                      <a16:colId xmlns:a16="http://schemas.microsoft.com/office/drawing/2014/main" val="2996904012"/>
                    </a:ext>
                  </a:extLst>
                </a:gridCol>
                <a:gridCol w="992777">
                  <a:extLst>
                    <a:ext uri="{9D8B030D-6E8A-4147-A177-3AD203B41FA5}">
                      <a16:colId xmlns:a16="http://schemas.microsoft.com/office/drawing/2014/main" val="668598708"/>
                    </a:ext>
                  </a:extLst>
                </a:gridCol>
              </a:tblGrid>
              <a:tr h="409353">
                <a:tc>
                  <a:txBody>
                    <a:bodyPr/>
                    <a:lstStyle/>
                    <a:p>
                      <a:pPr algn="ctr" rtl="0" fontAlgn="ctr"/>
                      <a:r>
                        <a:rPr lang="en-US" sz="900" b="0" i="0" u="none" strike="noStrike" dirty="0">
                          <a:solidFill>
                            <a:srgbClr val="000000"/>
                          </a:solidFill>
                          <a:effectLst/>
                          <a:latin typeface="Arial" panose="020B0604020202020204" pitchFamily="34" charset="0"/>
                        </a:rPr>
                        <a:t>52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900" b="0" i="0" u="none" strike="noStrike" dirty="0">
                          <a:solidFill>
                            <a:srgbClr val="000000"/>
                          </a:solidFill>
                          <a:effectLst/>
                          <a:latin typeface="Arial" panose="020B0604020202020204" pitchFamily="34" charset="0"/>
                        </a:rPr>
                        <a:t>32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8728021"/>
                  </a:ext>
                </a:extLst>
              </a:tr>
            </a:tbl>
          </a:graphicData>
        </a:graphic>
      </p:graphicFrame>
      <p:graphicFrame>
        <p:nvGraphicFramePr>
          <p:cNvPr id="13" name="Table 12">
            <a:extLst>
              <a:ext uri="{FF2B5EF4-FFF2-40B4-BE49-F238E27FC236}">
                <a16:creationId xmlns:a16="http://schemas.microsoft.com/office/drawing/2014/main" id="{F48DD4D6-EB80-4E47-A5B6-BAEBEC97D3F3}"/>
              </a:ext>
            </a:extLst>
          </p:cNvPr>
          <p:cNvGraphicFramePr>
            <a:graphicFrameLocks noGrp="1"/>
          </p:cNvGraphicFramePr>
          <p:nvPr>
            <p:extLst>
              <p:ext uri="{D42A27DB-BD31-4B8C-83A1-F6EECF244321}">
                <p14:modId xmlns:p14="http://schemas.microsoft.com/office/powerpoint/2010/main" val="973105388"/>
              </p:ext>
            </p:extLst>
          </p:nvPr>
        </p:nvGraphicFramePr>
        <p:xfrm>
          <a:off x="7307706" y="6065874"/>
          <a:ext cx="1836294" cy="345558"/>
        </p:xfrm>
        <a:graphic>
          <a:graphicData uri="http://schemas.openxmlformats.org/drawingml/2006/table">
            <a:tbl>
              <a:tblPr>
                <a:tableStyleId>{5C22544A-7EE6-4342-B048-85BDC9FD1C3A}</a:tableStyleId>
              </a:tblPr>
              <a:tblGrid>
                <a:gridCol w="843517">
                  <a:extLst>
                    <a:ext uri="{9D8B030D-6E8A-4147-A177-3AD203B41FA5}">
                      <a16:colId xmlns:a16="http://schemas.microsoft.com/office/drawing/2014/main" val="339500530"/>
                    </a:ext>
                  </a:extLst>
                </a:gridCol>
                <a:gridCol w="992777">
                  <a:extLst>
                    <a:ext uri="{9D8B030D-6E8A-4147-A177-3AD203B41FA5}">
                      <a16:colId xmlns:a16="http://schemas.microsoft.com/office/drawing/2014/main" val="2294300469"/>
                    </a:ext>
                  </a:extLst>
                </a:gridCol>
              </a:tblGrid>
              <a:tr h="345558">
                <a:tc>
                  <a:txBody>
                    <a:bodyPr/>
                    <a:lstStyle/>
                    <a:p>
                      <a:pPr algn="ctr" rtl="0" fontAlgn="ctr"/>
                      <a:r>
                        <a:rPr lang="en-US" sz="900" b="0" i="0" u="none" strike="noStrike" dirty="0">
                          <a:solidFill>
                            <a:srgbClr val="000000"/>
                          </a:solidFill>
                          <a:effectLst/>
                          <a:latin typeface="Arial" panose="020B0604020202020204" pitchFamily="34" charset="0"/>
                        </a:rPr>
                        <a:t>52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900" b="0" i="0" u="none" strike="noStrike" dirty="0">
                          <a:solidFill>
                            <a:srgbClr val="000000"/>
                          </a:solidFill>
                          <a:effectLst/>
                          <a:latin typeface="Arial" panose="020B0604020202020204" pitchFamily="34" charset="0"/>
                        </a:rPr>
                        <a:t>16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3571991"/>
                  </a:ext>
                </a:extLst>
              </a:tr>
            </a:tbl>
          </a:graphicData>
        </a:graphic>
      </p:graphicFrame>
      <p:sp>
        <p:nvSpPr>
          <p:cNvPr id="38" name="TextBox 37">
            <a:extLst>
              <a:ext uri="{FF2B5EF4-FFF2-40B4-BE49-F238E27FC236}">
                <a16:creationId xmlns:a16="http://schemas.microsoft.com/office/drawing/2014/main" id="{D9DBA6C6-1174-4C09-806C-F1AEFECA440C}"/>
              </a:ext>
            </a:extLst>
          </p:cNvPr>
          <p:cNvSpPr txBox="1"/>
          <p:nvPr/>
        </p:nvSpPr>
        <p:spPr>
          <a:xfrm>
            <a:off x="7767701" y="4390126"/>
            <a:ext cx="248786" cy="230832"/>
          </a:xfrm>
          <a:prstGeom prst="rect">
            <a:avLst/>
          </a:prstGeom>
          <a:noFill/>
        </p:spPr>
        <p:txBody>
          <a:bodyPr wrap="none" rtlCol="0">
            <a:spAutoFit/>
          </a:bodyPr>
          <a:lstStyle/>
          <a:p>
            <a:r>
              <a:rPr lang="en-US" sz="900" b="1" dirty="0">
                <a:solidFill>
                  <a:srgbClr val="C00000"/>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21805987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PPRESID" val="29762947"/>
  <p:tag name="PPDATATABLES3" val="Q28. If the election for United States Senate was held today and the two candidates were Andrea Zopp, the Democrat, and Mark Kirk, the Republican, for whom would you vote?|Q46. How did you see or hear this ad - you saw an ad on television, you heard an ad on the radio, you saw an ad on the internet or all three?|"/>
  <p:tag name="PPDATATABLES4" val="Q46. How did you see or hear this ad - you saw an ad on television, you heard an ad on the radio, you saw an ad on the internet or all three?|"/>
  <p:tag name="PPDATATABLES0" val="Q10. Do you have a favorable or unfavorable opinion of Mark Kirk?|Q11. Do you have a favorable or unfavorable opinion of Tammy Duckworth?|Q27. If the election for United States Senate was held today and the two candidates were Tammy Duckworth, the Democrat, and Mark Kirk, the Republican, for whom would you vote?|Q28. If the election for United States Senate was held today and the two candidates were Andrea Zopp, the Democrat, and Mark Kirk, the Republican, for whom would you vote?|Q57. After all you have just heard, if the election for United States Senate was held today and the two candidates were Tammy Duckworth, the Democrat, and Mark Kirk, the Republican, for whom would you vote?|Q19. Which of the following comes closest to your opinion about the investigation surrounding Laquan McDonald's shooting death by a Chicago police officer:|Q22. If the election for President of the United States was held today and the two candidates were Hillary Clinton, the Democrat, and Marco Rubio, the Republican, for whom would you vote?|Q23. If the election for President of the United States was held today and the two candidates were Hillary Clinton, the Democrat, and Donald Trump, the Republican, for whom would you vote?|"/>
  <p:tag name="PPDATATABLES1" val="Q10. Do you have a favorable or unfavorable opinion of Mark Kirk?|Q11. Do you have a favorable or unfavorable opinion of Tammy Duckworth?|Q27. If the election for United States Senate was held today and the two candidates were Tammy Duckworth, the Democrat, and Mark Kirk, the Republican, for whom would you vote?|Q28. If the election for United States Senate was held today and the two candidates were Andrea Zopp, the Democrat, and Mark Kirk, the Republican, for whom would you vote?|Q57. After all you have just heard, if the election for United States Senate was held today and the two candidates were Tammy Duckworth, the Democrat, and Mark Kirk, the Republican, for whom would you vote?|Q19. Which of the following comes closest to your opinion about the investigation surrounding Laquan McDonald's shooting death by a Chicago police officer:|Q22. If the election for President of the United States was held today and the two candidates were Hillary Clinton, the Democrat, and Marco Rubio, the Republican, for whom would you vote?|Q23. If the election for President of the United States was held today and the two candidates were Hillary Clinton, the Democrat, and Donald Trump, the Republican, for whom would you vote?|Q37. Please tell me whether the following statement is true or untrue: Recently, Mark Kirk has made a series of controversial comments.|"/>
  <p:tag name="PPDATASOURCES" val="S:\01 Current Clients\KIRK\Dec 2015\03 Data\Deliverables\Banners 3.xlsx|S:\01 Current Clients\KIRK\Dec 2015\03 Data\Deliverables\Banners 1.xlsx|S:\01 Current Clients\KIRK\Dec 2015\03 Data\Deliverables\Banners 2.xlsx|S:\01 Current Clients\KIRK\Dec 2015\03 Data\Deliverables\Banners 1.xlsx|S:\01 Current Clients\KIRK\Dec 2015\03 Data\Deliverables\Banners 3.xlsx|"/>
  <p:tag name="PPDATATABLES2" val="Q10. Do you have a favorable or unfavorable opinion of Mark Kirk?|Q11. Do you have a favorable or unfavorable opinion of Tammy Duckworth?|Q27. If the election for United States Senate was held today and the two candidates were Tammy Duckworth, the Democrat, and Mark Kirk, the Republican, for whom would you vote?|Q57. After all you have just heard, if the election for United States Senate was held today and the two candidates were Tammy Duckworth, the Democrat, and Mark Kirk, the Republican, for whom would you vote?|Q28. If the election for United States Senate was held today and the two candidates were Andrea Zopp, the Democrat, and Mark Kirk, the Republican, for whom would you vote?|"/>
</p:tagLst>
</file>

<file path=ppt/theme/theme1.xml><?xml version="1.0" encoding="utf-8"?>
<a:theme xmlns:a="http://schemas.openxmlformats.org/drawingml/2006/main" name="1_Office Theme">
  <a:themeElements>
    <a:clrScheme name="GSSG">
      <a:dk1>
        <a:sysClr val="windowText" lastClr="000000"/>
      </a:dk1>
      <a:lt1>
        <a:sysClr val="window" lastClr="FFFFFF"/>
      </a:lt1>
      <a:dk2>
        <a:srgbClr val="1F497D"/>
      </a:dk2>
      <a:lt2>
        <a:srgbClr val="EEECE1"/>
      </a:lt2>
      <a:accent1>
        <a:srgbClr val="172F56"/>
      </a:accent1>
      <a:accent2>
        <a:srgbClr val="D7A431"/>
      </a:accent2>
      <a:accent3>
        <a:srgbClr val="93B9C3"/>
      </a:accent3>
      <a:accent4>
        <a:srgbClr val="A9AEA2"/>
      </a:accent4>
      <a:accent5>
        <a:srgbClr val="D4E3E7"/>
      </a:accent5>
      <a:accent6>
        <a:srgbClr val="E7C883"/>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11548</TotalTime>
  <Words>2214</Words>
  <Application>Microsoft Macintosh PowerPoint</Application>
  <PresentationFormat>On-screen Show (4:3)</PresentationFormat>
  <Paragraphs>750</Paragraphs>
  <Slides>10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Wingdings</vt:lpstr>
      <vt:lpstr>1_Office Theme</vt:lpstr>
      <vt:lpstr>PowerPoint Presentation</vt:lpstr>
      <vt:lpstr>Getting the Vaccine</vt:lpstr>
      <vt:lpstr>Factors in Vaccination Status</vt:lpstr>
      <vt:lpstr>Vaccination Factors and Mask Usage</vt:lpstr>
      <vt:lpstr>Vaccination Factors: Accessibility</vt:lpstr>
      <vt:lpstr>Thoughts on Side Effects</vt:lpstr>
      <vt:lpstr>Family Vaccination Situation</vt:lpstr>
      <vt:lpstr>State Vaccine Scheduling</vt:lpstr>
      <vt:lpstr>Messaging</vt:lpstr>
      <vt:lpstr>Messaging Impact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Brad Wing</dc:creator>
  <cp:lastModifiedBy>Robert Jones</cp:lastModifiedBy>
  <cp:revision>1708</cp:revision>
  <cp:lastPrinted>2021-03-12T19:20:03Z</cp:lastPrinted>
  <dcterms:created xsi:type="dcterms:W3CDTF">2015-12-16T16:08:56Z</dcterms:created>
  <dcterms:modified xsi:type="dcterms:W3CDTF">2021-06-23T16:18:11Z</dcterms:modified>
</cp:coreProperties>
</file>