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91" r:id="rId2"/>
    <p:sldId id="376" r:id="rId3"/>
    <p:sldId id="364" r:id="rId4"/>
    <p:sldId id="302" r:id="rId5"/>
    <p:sldId id="301" r:id="rId6"/>
    <p:sldId id="370" r:id="rId7"/>
    <p:sldId id="303" r:id="rId8"/>
    <p:sldId id="310" r:id="rId9"/>
    <p:sldId id="311" r:id="rId10"/>
    <p:sldId id="363" r:id="rId11"/>
    <p:sldId id="377" r:id="rId12"/>
    <p:sldId id="326" r:id="rId1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31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10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2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 1 Crime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914</c:v>
                </c:pt>
                <c:pt idx="1">
                  <c:v>900</c:v>
                </c:pt>
                <c:pt idx="2">
                  <c:v>761</c:v>
                </c:pt>
                <c:pt idx="3">
                  <c:v>850</c:v>
                </c:pt>
                <c:pt idx="4">
                  <c:v>874</c:v>
                </c:pt>
                <c:pt idx="5">
                  <c:v>903</c:v>
                </c:pt>
                <c:pt idx="6">
                  <c:v>1014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6618384"/>
        <c:axId val="276617600"/>
      </c:barChart>
      <c:catAx>
        <c:axId val="27661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6617600"/>
        <c:crosses val="autoZero"/>
        <c:auto val="1"/>
        <c:lblAlgn val="ctr"/>
        <c:lblOffset val="100"/>
        <c:noMultiLvlLbl val="0"/>
      </c:catAx>
      <c:valAx>
        <c:axId val="27661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661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36736197448994"/>
          <c:y val="0.5298690090637086"/>
          <c:w val="0.19076714094948655"/>
          <c:h val="7.35205023815931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 1 Crime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Criminal Homicide</c:v>
                </c:pt>
                <c:pt idx="1">
                  <c:v>Forcible Rape</c:v>
                </c:pt>
                <c:pt idx="2">
                  <c:v>Robbery</c:v>
                </c:pt>
                <c:pt idx="3">
                  <c:v>Felonious Assault</c:v>
                </c:pt>
                <c:pt idx="4">
                  <c:v>Burglary </c:v>
                </c:pt>
                <c:pt idx="5">
                  <c:v>Larceny</c:v>
                </c:pt>
                <c:pt idx="6">
                  <c:v>Motor Vehicle Thefts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9</c:v>
                </c:pt>
                <c:pt idx="2">
                  <c:v>28</c:v>
                </c:pt>
                <c:pt idx="3">
                  <c:v>77</c:v>
                </c:pt>
                <c:pt idx="4">
                  <c:v>87</c:v>
                </c:pt>
                <c:pt idx="5">
                  <c:v>697</c:v>
                </c:pt>
                <c:pt idx="6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 2 Crime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1569</c:v>
                </c:pt>
                <c:pt idx="1">
                  <c:v>1549</c:v>
                </c:pt>
                <c:pt idx="2">
                  <c:v>1468</c:v>
                </c:pt>
                <c:pt idx="3">
                  <c:v>1454</c:v>
                </c:pt>
                <c:pt idx="4">
                  <c:v>1457</c:v>
                </c:pt>
                <c:pt idx="5">
                  <c:v>1625</c:v>
                </c:pt>
                <c:pt idx="6">
                  <c:v>1628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5141120"/>
        <c:axId val="355140336"/>
      </c:barChart>
      <c:catAx>
        <c:axId val="35514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5140336"/>
        <c:crosses val="autoZero"/>
        <c:auto val="1"/>
        <c:lblAlgn val="ctr"/>
        <c:lblOffset val="100"/>
        <c:noMultiLvlLbl val="0"/>
      </c:catAx>
      <c:valAx>
        <c:axId val="35514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14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Assaults</c:v>
                </c:pt>
                <c:pt idx="1">
                  <c:v>Embezzlement &amp; Fraud</c:v>
                </c:pt>
                <c:pt idx="2">
                  <c:v>Vandalism</c:v>
                </c:pt>
                <c:pt idx="3">
                  <c:v>Narcotics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254</c:v>
                </c:pt>
                <c:pt idx="1">
                  <c:v>216</c:v>
                </c:pt>
                <c:pt idx="2">
                  <c:v>181</c:v>
                </c:pt>
                <c:pt idx="3">
                  <c:v>262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Assaults</c:v>
                </c:pt>
                <c:pt idx="1">
                  <c:v>Embezzlement &amp; Fraud</c:v>
                </c:pt>
                <c:pt idx="2">
                  <c:v>Vandalism</c:v>
                </c:pt>
                <c:pt idx="3">
                  <c:v>Narcotics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252</c:v>
                </c:pt>
                <c:pt idx="1">
                  <c:v>162</c:v>
                </c:pt>
                <c:pt idx="2">
                  <c:v>142</c:v>
                </c:pt>
                <c:pt idx="3">
                  <c:v>298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Assaults</c:v>
                </c:pt>
                <c:pt idx="1">
                  <c:v>Embezzlement &amp; Fraud</c:v>
                </c:pt>
                <c:pt idx="2">
                  <c:v>Vandalism</c:v>
                </c:pt>
                <c:pt idx="3">
                  <c:v>Narcotics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252</c:v>
                </c:pt>
                <c:pt idx="1">
                  <c:v>111</c:v>
                </c:pt>
                <c:pt idx="2">
                  <c:v>166</c:v>
                </c:pt>
                <c:pt idx="3">
                  <c:v>387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Assaults</c:v>
                </c:pt>
                <c:pt idx="1">
                  <c:v>Embezzlement &amp; Fraud</c:v>
                </c:pt>
                <c:pt idx="2">
                  <c:v>Vandalism</c:v>
                </c:pt>
                <c:pt idx="3">
                  <c:v>Narcotics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257</c:v>
                </c:pt>
                <c:pt idx="1">
                  <c:v>131</c:v>
                </c:pt>
                <c:pt idx="2">
                  <c:v>184</c:v>
                </c:pt>
                <c:pt idx="3">
                  <c:v>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987160"/>
        <c:axId val="328985592"/>
      </c:barChart>
      <c:catAx>
        <c:axId val="328987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28985592"/>
        <c:crosses val="autoZero"/>
        <c:auto val="1"/>
        <c:lblAlgn val="ctr"/>
        <c:lblOffset val="100"/>
        <c:noMultiLvlLbl val="0"/>
      </c:catAx>
      <c:valAx>
        <c:axId val="32898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32898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50" b="1" i="0"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DUI</c:v>
                </c:pt>
                <c:pt idx="1">
                  <c:v>Disorderly Conduct</c:v>
                </c:pt>
                <c:pt idx="2">
                  <c:v>Sex Offenses</c:v>
                </c:pt>
                <c:pt idx="3">
                  <c:v>Liquor Law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121</c:v>
                </c:pt>
                <c:pt idx="1">
                  <c:v>107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DUI</c:v>
                </c:pt>
                <c:pt idx="1">
                  <c:v>Disorderly Conduct</c:v>
                </c:pt>
                <c:pt idx="2">
                  <c:v>Sex Offenses</c:v>
                </c:pt>
                <c:pt idx="3">
                  <c:v>Liquor Law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98</c:v>
                </c:pt>
                <c:pt idx="1">
                  <c:v>108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DUI</c:v>
                </c:pt>
                <c:pt idx="1">
                  <c:v>Disorderly Conduct</c:v>
                </c:pt>
                <c:pt idx="2">
                  <c:v>Sex Offenses</c:v>
                </c:pt>
                <c:pt idx="3">
                  <c:v>Liquor Law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105</c:v>
                </c:pt>
                <c:pt idx="1">
                  <c:v>110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DUI</c:v>
                </c:pt>
                <c:pt idx="1">
                  <c:v>Disorderly Conduct</c:v>
                </c:pt>
                <c:pt idx="2">
                  <c:v>Sex Offenses</c:v>
                </c:pt>
                <c:pt idx="3">
                  <c:v>Liquor Law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85</c:v>
                </c:pt>
                <c:pt idx="1">
                  <c:v>89</c:v>
                </c:pt>
                <c:pt idx="2">
                  <c:v>23</c:v>
                </c:pt>
                <c:pt idx="3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986768"/>
        <c:axId val="8089736"/>
      </c:barChart>
      <c:catAx>
        <c:axId val="328986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9736"/>
        <c:crosses val="autoZero"/>
        <c:auto val="1"/>
        <c:lblAlgn val="ctr"/>
        <c:lblOffset val="100"/>
        <c:noMultiLvlLbl val="0"/>
      </c:catAx>
      <c:valAx>
        <c:axId val="808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98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0.71053</cdr:x>
      <cdr:y>0.36373</cdr:y>
    </cdr:from>
    <cdr:to>
      <cdr:x>0.76316</cdr:x>
      <cdr:y>0.41424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72200" y="1646237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0.71053</cdr:x>
      <cdr:y>0.38057</cdr:y>
    </cdr:from>
    <cdr:to>
      <cdr:x>0.75439</cdr:x>
      <cdr:y>0.43108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72200" y="1722437"/>
          <a:ext cx="381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r">
              <a:defRPr sz="1200"/>
            </a:lvl1pPr>
          </a:lstStyle>
          <a:p>
            <a:fld id="{54E0A5DC-C3F0-4F31-A421-8D001563746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81537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4" tIns="46967" rIns="93934" bIns="469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4" tIns="46967" rIns="93934" bIns="469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r">
              <a:defRPr sz="1200"/>
            </a:lvl1pPr>
          </a:lstStyle>
          <a:p>
            <a:fld id="{6FF7DB8F-8A0F-4DC7-B8FA-6689364A4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3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DB8F-8A0F-4DC7-B8FA-6689364A41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comparison to October of 2016: Highest months – Jan, May, June, July, Sept</a:t>
            </a:r>
          </a:p>
          <a:p>
            <a:endParaRPr lang="en-US" dirty="0"/>
          </a:p>
          <a:p>
            <a:r>
              <a:rPr lang="en-US" dirty="0" smtClean="0"/>
              <a:t>Homicide: NC 0/0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Rape </a:t>
            </a:r>
            <a:r>
              <a:rPr lang="en-US" dirty="0" smtClean="0"/>
              <a:t>: NC 8/8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Robbery: 19/36 Up 89%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Assault: 39/35 Down 10%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Burglary:  NC 157/157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Larceny: 467/489 Up 4%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Auto-Theft: 49/60 Up 22%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Monthly </a:t>
            </a:r>
            <a:r>
              <a:rPr lang="en-US" dirty="0" smtClean="0"/>
              <a:t>Total: 739/785 Up 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DB8F-8A0F-4DC7-B8FA-6689364A41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DB8F-8A0F-4DC7-B8FA-6689364A41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8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DB8F-8A0F-4DC7-B8FA-6689364A41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9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7DB8F-8A0F-4DC7-B8FA-6689364A41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3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2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9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1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36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2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4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4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3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7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8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0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0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8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EFB0-3AA7-43F0-B21D-B979BFA7D545}" type="datetimeFigureOut">
              <a:rPr lang="en-US" smtClean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3609A-EEE2-4DEC-818E-0184867B2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5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7063740" cy="1293028"/>
          </a:xfrm>
        </p:spPr>
        <p:txBody>
          <a:bodyPr/>
          <a:lstStyle/>
          <a:p>
            <a:r>
              <a:rPr lang="en-US" b="1" dirty="0" smtClean="0"/>
              <a:t>san </a:t>
            </a:r>
            <a:r>
              <a:rPr lang="en-US" b="1" dirty="0" err="1" smtClean="0"/>
              <a:t>clemente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377940" cy="1293028"/>
          </a:xfrm>
        </p:spPr>
        <p:txBody>
          <a:bodyPr/>
          <a:lstStyle/>
          <a:p>
            <a:pPr algn="l"/>
            <a:r>
              <a:rPr lang="en-US" dirty="0" smtClean="0"/>
              <a:t>Investigations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371600"/>
            <a:ext cx="795528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1709 Cases submitted for review</a:t>
            </a:r>
          </a:p>
          <a:p>
            <a:r>
              <a:rPr lang="en-US" dirty="0" smtClean="0"/>
              <a:t>Priority 1 cases: 276</a:t>
            </a:r>
          </a:p>
          <a:p>
            <a:r>
              <a:rPr lang="en-US" dirty="0" smtClean="0"/>
              <a:t>Priority 2 cases: 444</a:t>
            </a:r>
          </a:p>
          <a:p>
            <a:r>
              <a:rPr lang="en-US" dirty="0" smtClean="0"/>
              <a:t>Priority 3 Cases: 985</a:t>
            </a:r>
          </a:p>
          <a:p>
            <a:r>
              <a:rPr lang="en-US" dirty="0" smtClean="0"/>
              <a:t>201 </a:t>
            </a:r>
            <a:r>
              <a:rPr lang="en-US" dirty="0" smtClean="0"/>
              <a:t>Cleared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Case examples: Assaults, Burglary, Robbery, Theft, Threatening behavior, Court order violations, Drinking in Public, Displaying or Discharging a firearm, Narcotics, Missing People, Vandalism,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All other high priority cases (Sex Crimes, </a:t>
            </a:r>
            <a:r>
              <a:rPr lang="en-US" dirty="0" err="1" smtClean="0"/>
              <a:t>etc</a:t>
            </a:r>
            <a:r>
              <a:rPr lang="en-US" dirty="0" smtClean="0"/>
              <a:t>…) are investigated by specialty units out of Sheriff’s HQ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1597828"/>
            <a:ext cx="2758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S/W Operations: 46% (3,670 Cases)</a:t>
            </a:r>
          </a:p>
          <a:p>
            <a:r>
              <a:rPr lang="en-US" dirty="0" smtClean="0"/>
              <a:t>AV, DP, LN, LH, LW, SJC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2654" y="2521158"/>
            <a:ext cx="2775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LF: 1334</a:t>
            </a:r>
          </a:p>
          <a:p>
            <a:r>
              <a:rPr lang="en-US" dirty="0" smtClean="0"/>
              <a:t>MV:1461</a:t>
            </a:r>
          </a:p>
          <a:p>
            <a:r>
              <a:rPr lang="en-US" dirty="0" smtClean="0"/>
              <a:t>DP: 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955280" cy="5638800"/>
          </a:xfrm>
        </p:spPr>
        <p:txBody>
          <a:bodyPr/>
          <a:lstStyle/>
          <a:p>
            <a:r>
              <a:rPr lang="en-US" sz="2800" dirty="0" smtClean="0"/>
              <a:t>Lock your cars and homes</a:t>
            </a:r>
          </a:p>
          <a:p>
            <a:pPr lvl="1"/>
            <a:r>
              <a:rPr lang="en-US" sz="2600" dirty="0" smtClean="0"/>
              <a:t>Valuables out of sight</a:t>
            </a:r>
          </a:p>
          <a:p>
            <a:pPr lvl="1"/>
            <a:r>
              <a:rPr lang="en-US" sz="2600" dirty="0" smtClean="0"/>
              <a:t>Watch who you invite in your house</a:t>
            </a:r>
          </a:p>
          <a:p>
            <a:r>
              <a:rPr lang="en-US" sz="2800" dirty="0" smtClean="0"/>
              <a:t>Cameras</a:t>
            </a:r>
          </a:p>
          <a:p>
            <a:r>
              <a:rPr lang="en-US" sz="2800" dirty="0" smtClean="0"/>
              <a:t>SCAMS</a:t>
            </a:r>
          </a:p>
          <a:p>
            <a:pPr lvl="1"/>
            <a:r>
              <a:rPr lang="en-US" sz="2800" dirty="0" smtClean="0"/>
              <a:t>Phone (207)</a:t>
            </a:r>
          </a:p>
          <a:p>
            <a:pPr lvl="1"/>
            <a:r>
              <a:rPr lang="en-US" sz="2800" dirty="0" smtClean="0"/>
              <a:t>Computer (you have a virus)</a:t>
            </a:r>
          </a:p>
          <a:p>
            <a:pPr lvl="1"/>
            <a:r>
              <a:rPr lang="en-US" sz="2600" dirty="0" smtClean="0"/>
              <a:t>Donating Money</a:t>
            </a:r>
          </a:p>
          <a:p>
            <a:r>
              <a:rPr lang="en-US" sz="2800" dirty="0" smtClean="0"/>
              <a:t>Monitor your children’s Social Media (and be a good example for them on yours)</a:t>
            </a:r>
          </a:p>
          <a:p>
            <a:r>
              <a:rPr lang="en-US" sz="2800" dirty="0" smtClean="0"/>
              <a:t>Call the Sheriff’s Department when crimes occur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2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119" y="152400"/>
            <a:ext cx="6377940" cy="129302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Questions?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Calls for service down</a:t>
            </a:r>
          </a:p>
          <a:p>
            <a:pPr marL="0" indent="0">
              <a:buNone/>
            </a:pPr>
            <a:r>
              <a:rPr lang="en-US" dirty="0" smtClean="0"/>
              <a:t>Observation activity up</a:t>
            </a:r>
          </a:p>
          <a:p>
            <a:pPr marL="0" indent="0">
              <a:buNone/>
            </a:pPr>
            <a:r>
              <a:rPr lang="en-US" dirty="0" smtClean="0"/>
              <a:t>Higher P-1 Calls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42932"/>
              </p:ext>
            </p:extLst>
          </p:nvPr>
        </p:nvGraphicFramePr>
        <p:xfrm>
          <a:off x="1143000" y="914400"/>
          <a:ext cx="64008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Calls for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 – 29,601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 – 31,478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 – </a:t>
                      </a:r>
                    </a:p>
                    <a:p>
                      <a:r>
                        <a:rPr lang="en-US" dirty="0" smtClean="0"/>
                        <a:t>29,885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Priority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8,081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9,712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Priority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17,575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Priority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2,098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2,191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9,173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9,058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6,706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23,179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2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1036" y="152400"/>
            <a:ext cx="6377940" cy="1219200"/>
          </a:xfrm>
        </p:spPr>
        <p:txBody>
          <a:bodyPr/>
          <a:lstStyle/>
          <a:p>
            <a:pPr algn="ctr"/>
            <a:r>
              <a:rPr lang="en-US" dirty="0" smtClean="0"/>
              <a:t>Traffic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489024"/>
              </p:ext>
            </p:extLst>
          </p:nvPr>
        </p:nvGraphicFramePr>
        <p:xfrm>
          <a:off x="457200" y="1828800"/>
          <a:ext cx="7956549" cy="378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675"/>
                <a:gridCol w="1935691"/>
                <a:gridCol w="2652183"/>
              </a:tblGrid>
              <a:tr h="533399">
                <a:tc>
                  <a:txBody>
                    <a:bodyPr/>
                    <a:lstStyle/>
                    <a:p>
                      <a:r>
                        <a:rPr lang="en-US" dirty="0" smtClean="0"/>
                        <a:t>Traffic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Collisions</a:t>
                      </a:r>
                    </a:p>
                    <a:p>
                      <a:r>
                        <a:rPr lang="en-US" dirty="0" smtClean="0"/>
                        <a:t>Common Causes: DUI, Right of way, Unsafe passing, unsafe turn, signal violation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316</a:t>
                      </a:r>
                      <a:endParaRPr lang="en-US" dirty="0"/>
                    </a:p>
                  </a:txBody>
                  <a:tcPr/>
                </a:tc>
              </a:tr>
              <a:tr h="487681">
                <a:tc>
                  <a:txBody>
                    <a:bodyPr/>
                    <a:lstStyle/>
                    <a:p>
                      <a:r>
                        <a:rPr lang="en-US" dirty="0" smtClean="0"/>
                        <a:t>Fatal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21641"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Citations – Hazardous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1007</a:t>
                      </a:r>
                      <a:endParaRPr lang="en-US" dirty="0"/>
                    </a:p>
                  </a:txBody>
                  <a:tcPr/>
                </a:tc>
              </a:tr>
              <a:tr h="431801">
                <a:tc>
                  <a:txBody>
                    <a:bodyPr/>
                    <a:lstStyle/>
                    <a:p>
                      <a:r>
                        <a:rPr lang="en-US" dirty="0" smtClean="0"/>
                        <a:t>Citations – Non-Hazardous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532 </a:t>
                      </a:r>
                    </a:p>
                    <a:p>
                      <a:r>
                        <a:rPr lang="en-US" dirty="0" smtClean="0"/>
                        <a:t>(Total 1,574)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644 </a:t>
                      </a:r>
                    </a:p>
                    <a:p>
                      <a:r>
                        <a:rPr lang="en-US" dirty="0" smtClean="0"/>
                        <a:t>(Total 1,651)</a:t>
                      </a:r>
                      <a:endParaRPr lang="en-US" dirty="0"/>
                    </a:p>
                  </a:txBody>
                  <a:tcPr/>
                </a:tc>
              </a:tr>
              <a:tr h="518161">
                <a:tc>
                  <a:txBody>
                    <a:bodyPr/>
                    <a:lstStyle/>
                    <a:p>
                      <a:r>
                        <a:rPr lang="en-US" dirty="0" smtClean="0"/>
                        <a:t>DUI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0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Crime statistics ~ part 1 crime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114887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2286000"/>
            <a:ext cx="1752600" cy="179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ONE Crimes: </a:t>
            </a: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1014 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12%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(903)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Assaults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+71%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Thefts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697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+21%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(574)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Robbery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-24%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Burglary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 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-19%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(173)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43534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Part 1 crimes for 2018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396908"/>
              </p:ext>
            </p:extLst>
          </p:nvPr>
        </p:nvGraphicFramePr>
        <p:xfrm>
          <a:off x="304800" y="1554163"/>
          <a:ext cx="8610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5791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Most Part 1 crimes are theft related.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9"/>
            <a:ext cx="4495800" cy="66294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44" y="76198"/>
            <a:ext cx="4533901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4373"/>
            <a:ext cx="8244840" cy="129302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Crime statistics ~ part 2 crimes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743905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377940" cy="12930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2 crime (examples)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991073"/>
              </p:ext>
            </p:extLst>
          </p:nvPr>
        </p:nvGraphicFramePr>
        <p:xfrm>
          <a:off x="267419" y="16002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377940" cy="12930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2 crime (Examples)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63819"/>
              </p:ext>
            </p:extLst>
          </p:nvPr>
        </p:nvGraphicFramePr>
        <p:xfrm>
          <a:off x="274608" y="16002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136341</TotalTime>
  <Words>422</Words>
  <Application>Microsoft Office PowerPoint</Application>
  <PresentationFormat>On-screen Show (4:3)</PresentationFormat>
  <Paragraphs>133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Vapor Trail</vt:lpstr>
      <vt:lpstr>san clemente </vt:lpstr>
      <vt:lpstr>PowerPoint Presentation</vt:lpstr>
      <vt:lpstr>Traffic</vt:lpstr>
      <vt:lpstr>Crime statistics ~ part 1 crime</vt:lpstr>
      <vt:lpstr>Part 1 crimes for 2018</vt:lpstr>
      <vt:lpstr>PowerPoint Presentation</vt:lpstr>
      <vt:lpstr>Crime statistics ~ part 2 crimes </vt:lpstr>
      <vt:lpstr>Part 2 crime (examples)</vt:lpstr>
      <vt:lpstr>Part 2 crime (Examples)</vt:lpstr>
      <vt:lpstr>Investigations 2018</vt:lpstr>
      <vt:lpstr>PowerPoint Presentation</vt:lpstr>
      <vt:lpstr>Questions?</vt:lpstr>
    </vt:vector>
  </TitlesOfParts>
  <Company>OCSD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Peters, Michael H</cp:lastModifiedBy>
  <cp:revision>288</cp:revision>
  <cp:lastPrinted>2019-02-05T21:07:15Z</cp:lastPrinted>
  <dcterms:created xsi:type="dcterms:W3CDTF">2012-04-27T16:08:56Z</dcterms:created>
  <dcterms:modified xsi:type="dcterms:W3CDTF">2019-03-06T22:23:47Z</dcterms:modified>
</cp:coreProperties>
</file>