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Lst>
  <p:notesMasterIdLst>
    <p:notesMasterId r:id="rId61"/>
  </p:notesMasterIdLst>
  <p:sldIdLst>
    <p:sldId id="2134805338" r:id="rId6"/>
    <p:sldId id="2134805346" r:id="rId7"/>
    <p:sldId id="4102" r:id="rId8"/>
    <p:sldId id="2134805339" r:id="rId9"/>
    <p:sldId id="2134805340" r:id="rId10"/>
    <p:sldId id="2134805341" r:id="rId11"/>
    <p:sldId id="2134805342" r:id="rId12"/>
    <p:sldId id="2134805343" r:id="rId13"/>
    <p:sldId id="2134805344" r:id="rId14"/>
    <p:sldId id="2134805345" r:id="rId15"/>
    <p:sldId id="260" r:id="rId16"/>
    <p:sldId id="929" r:id="rId17"/>
    <p:sldId id="927" r:id="rId18"/>
    <p:sldId id="975" r:id="rId19"/>
    <p:sldId id="973" r:id="rId20"/>
    <p:sldId id="930" r:id="rId21"/>
    <p:sldId id="931" r:id="rId22"/>
    <p:sldId id="961" r:id="rId23"/>
    <p:sldId id="962" r:id="rId24"/>
    <p:sldId id="977" r:id="rId25"/>
    <p:sldId id="933" r:id="rId26"/>
    <p:sldId id="934" r:id="rId27"/>
    <p:sldId id="937" r:id="rId28"/>
    <p:sldId id="938" r:id="rId29"/>
    <p:sldId id="939" r:id="rId30"/>
    <p:sldId id="941" r:id="rId31"/>
    <p:sldId id="942" r:id="rId32"/>
    <p:sldId id="907" r:id="rId33"/>
    <p:sldId id="974" r:id="rId34"/>
    <p:sldId id="943" r:id="rId35"/>
    <p:sldId id="944" r:id="rId36"/>
    <p:sldId id="908" r:id="rId37"/>
    <p:sldId id="950" r:id="rId38"/>
    <p:sldId id="978" r:id="rId39"/>
    <p:sldId id="918" r:id="rId40"/>
    <p:sldId id="909" r:id="rId41"/>
    <p:sldId id="946" r:id="rId42"/>
    <p:sldId id="913" r:id="rId43"/>
    <p:sldId id="911" r:id="rId44"/>
    <p:sldId id="960" r:id="rId45"/>
    <p:sldId id="948" r:id="rId46"/>
    <p:sldId id="951" r:id="rId47"/>
    <p:sldId id="952" r:id="rId48"/>
    <p:sldId id="949" r:id="rId49"/>
    <p:sldId id="964" r:id="rId50"/>
    <p:sldId id="965" r:id="rId51"/>
    <p:sldId id="966" r:id="rId52"/>
    <p:sldId id="967" r:id="rId53"/>
    <p:sldId id="955" r:id="rId54"/>
    <p:sldId id="915" r:id="rId55"/>
    <p:sldId id="969" r:id="rId56"/>
    <p:sldId id="971" r:id="rId57"/>
    <p:sldId id="972" r:id="rId58"/>
    <p:sldId id="970" r:id="rId59"/>
    <p:sldId id="4101"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axton Reese" initials="BR" lastIdx="1" clrIdx="0">
    <p:extLst>
      <p:ext uri="{19B8F6BF-5375-455C-9EA6-DF929625EA0E}">
        <p15:presenceInfo xmlns:p15="http://schemas.microsoft.com/office/powerpoint/2012/main" userId="S::braxton@lonquist.com::8ca3abcd-a9fe-42c2-ab25-9f0adc974a4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558175"/>
    <a:srgbClr val="65998B"/>
    <a:srgbClr val="00A1E5"/>
    <a:srgbClr val="00A4E5"/>
    <a:srgbClr val="ECE9D6"/>
    <a:srgbClr val="E2E2E2"/>
    <a:srgbClr val="D9D9D9"/>
    <a:srgbClr val="CA33F2"/>
    <a:srgbClr val="F1D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D99F25-C7BC-421A-9B4C-AB2F73D483A4}" v="1" dt="2023-07-19T17:03:57.920"/>
    <p1510:client id="{AA9B46AB-7A55-426A-9764-1A8CC31E30DD}" v="7" dt="2023-07-19T16:51:18.452"/>
    <p1510:client id="{B80B1D4E-D600-4776-ACB1-44A5591EBB8F}" v="5" dt="2023-07-19T15:49:15.669"/>
    <p1510:client id="{DACBA056-BC38-17B7-4C7D-E1703EAC3BFB}" v="7" dt="2023-07-19T17:10:13.0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8" d="100"/>
          <a:sy n="88" d="100"/>
        </p:scale>
        <p:origin x="16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oleObject" Target="https://tetratechnologies.sharepoint.com/sites/CorporateFPA9/Shared%20Documents/Investor%20Presentations/2023/2Q%202023/04_2023%20-%20Earnings/ES%20Investor%20presentation_Q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tetratechnologies.sharepoint.com/sites/CorporateFPA9/Shared%20Documents/Investor%20Presentations/2023/2Q%202023/04_2023%20-%20Earnings/ES%20Investor%20presentation_Q1.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247855184999382"/>
          <c:y val="6.2499738370024316E-2"/>
          <c:w val="0.54276330936472272"/>
          <c:h val="0.93750026162997568"/>
        </c:manualLayout>
      </c:layout>
      <c:pieChart>
        <c:varyColors val="1"/>
        <c:ser>
          <c:idx val="0"/>
          <c:order val="0"/>
          <c:dPt>
            <c:idx val="0"/>
            <c:bubble3D val="0"/>
            <c:explosion val="1"/>
            <c:spPr>
              <a:solidFill>
                <a:srgbClr val="002D74"/>
              </a:solidFill>
              <a:ln w="19050">
                <a:solidFill>
                  <a:schemeClr val="lt1"/>
                </a:solidFill>
              </a:ln>
              <a:effectLst/>
            </c:spPr>
            <c:extLst>
              <c:ext xmlns:c16="http://schemas.microsoft.com/office/drawing/2014/chart" uri="{C3380CC4-5D6E-409C-BE32-E72D297353CC}">
                <c16:uniqueId val="{00000001-7538-4BDB-9D92-79F1FA4AF7CB}"/>
              </c:ext>
            </c:extLst>
          </c:dPt>
          <c:dPt>
            <c:idx val="1"/>
            <c:bubble3D val="0"/>
            <c:spPr>
              <a:solidFill>
                <a:srgbClr val="7BACDC"/>
              </a:solidFill>
              <a:ln w="19050">
                <a:solidFill>
                  <a:schemeClr val="lt1"/>
                </a:solidFill>
              </a:ln>
              <a:effectLst/>
            </c:spPr>
            <c:extLst>
              <c:ext xmlns:c16="http://schemas.microsoft.com/office/drawing/2014/chart" uri="{C3380CC4-5D6E-409C-BE32-E72D297353CC}">
                <c16:uniqueId val="{00000003-7538-4BDB-9D92-79F1FA4AF7CB}"/>
              </c:ext>
            </c:extLst>
          </c:dPt>
          <c:dPt>
            <c:idx val="2"/>
            <c:bubble3D val="0"/>
            <c:spPr>
              <a:solidFill>
                <a:srgbClr val="7BACDC"/>
              </a:solidFill>
              <a:ln w="19050">
                <a:solidFill>
                  <a:schemeClr val="lt1"/>
                </a:solidFill>
              </a:ln>
              <a:effectLst/>
            </c:spPr>
            <c:extLst>
              <c:ext xmlns:c16="http://schemas.microsoft.com/office/drawing/2014/chart" uri="{C3380CC4-5D6E-409C-BE32-E72D297353CC}">
                <c16:uniqueId val="{00000005-7538-4BDB-9D92-79F1FA4AF7CB}"/>
              </c:ext>
            </c:extLst>
          </c:dPt>
          <c:dLbls>
            <c:dLbl>
              <c:idx val="0"/>
              <c:delete val="1"/>
              <c:extLst>
                <c:ext xmlns:c15="http://schemas.microsoft.com/office/drawing/2012/chart" uri="{CE6537A1-D6FC-4f65-9D91-7224C49458BB}"/>
                <c:ext xmlns:c16="http://schemas.microsoft.com/office/drawing/2014/chart" uri="{C3380CC4-5D6E-409C-BE32-E72D297353CC}">
                  <c16:uniqueId val="{00000001-7538-4BDB-9D92-79F1FA4AF7CB}"/>
                </c:ext>
              </c:extLst>
            </c:dLbl>
            <c:dLbl>
              <c:idx val="1"/>
              <c:layout>
                <c:manualLayout>
                  <c:x val="0.18324793529550407"/>
                  <c:y val="-0.18171862587706197"/>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538-4BDB-9D92-79F1FA4AF7CB}"/>
                </c:ext>
              </c:extLst>
            </c:dLbl>
            <c:dLbl>
              <c:idx val="2"/>
              <c:layout>
                <c:manualLayout>
                  <c:x val="0.16374665967207569"/>
                  <c:y val="0.23371439331930099"/>
                </c:manualLayout>
              </c:layout>
              <c:showLegendKey val="0"/>
              <c:showVal val="0"/>
              <c:showCatName val="1"/>
              <c:showSerName val="0"/>
              <c:showPercent val="0"/>
              <c:showBubbleSize val="0"/>
              <c:extLst>
                <c:ext xmlns:c15="http://schemas.microsoft.com/office/drawing/2012/chart" uri="{CE6537A1-D6FC-4f65-9D91-7224C49458BB}">
                  <c15:layout>
                    <c:manualLayout>
                      <c:w val="0.22359125300585503"/>
                      <c:h val="0.18321910925927504"/>
                    </c:manualLayout>
                  </c15:layout>
                </c:ext>
                <c:ext xmlns:c16="http://schemas.microsoft.com/office/drawing/2014/chart" uri="{C3380CC4-5D6E-409C-BE32-E72D297353CC}">
                  <c16:uniqueId val="{00000005-7538-4BDB-9D92-79F1FA4AF7CB}"/>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0"/>
            <c:showBubbleSize val="0"/>
            <c:showLeaderLines val="0"/>
            <c:extLst>
              <c:ext xmlns:c15="http://schemas.microsoft.com/office/drawing/2012/chart" uri="{CE6537A1-D6FC-4f65-9D91-7224C49458BB}"/>
            </c:extLst>
          </c:dLbls>
          <c:cat>
            <c:strRef>
              <c:f>'[ES Investor presentation_Q1.xlsx]Sheet1 (2)'!$F$6:$F$8</c:f>
              <c:strCache>
                <c:ptCount val="3"/>
                <c:pt idx="0">
                  <c:v>Water &amp; Flowback</c:v>
                </c:pt>
                <c:pt idx="1">
                  <c:v>Oil &amp; Gas</c:v>
                </c:pt>
                <c:pt idx="2">
                  <c:v>Industrial</c:v>
                </c:pt>
              </c:strCache>
            </c:strRef>
          </c:cat>
          <c:val>
            <c:numRef>
              <c:f>'[ES Investor presentation_Q1.xlsx]Sheet1 (2)'!$G$6:$G$8</c:f>
              <c:numCache>
                <c:formatCode>_("$"* #,##0"M";_("$"* \(#,##0\);_("$"* "-"_);_(@_)</c:formatCode>
                <c:ptCount val="3"/>
                <c:pt idx="0">
                  <c:v>300.16399999999999</c:v>
                </c:pt>
                <c:pt idx="1">
                  <c:v>160.49402308000001</c:v>
                </c:pt>
                <c:pt idx="2">
                  <c:v>108.727</c:v>
                </c:pt>
              </c:numCache>
            </c:numRef>
          </c:val>
          <c:extLst>
            <c:ext xmlns:c16="http://schemas.microsoft.com/office/drawing/2014/chart" uri="{C3380CC4-5D6E-409C-BE32-E72D297353CC}">
              <c16:uniqueId val="{00000006-7538-4BDB-9D92-79F1FA4AF7CB}"/>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247855184999382"/>
          <c:y val="6.2499738370024316E-2"/>
          <c:w val="0.54276330936472272"/>
          <c:h val="0.93750026162997568"/>
        </c:manualLayout>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CBF268-CB1F-47AC-B52D-13C8A952DB8A}"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DCA78445-AFF1-4EC1-9851-E305C15402F6}">
      <dgm:prSet phldrT="[Text]" custT="1"/>
      <dgm:spPr>
        <a:gradFill rotWithShape="0">
          <a:gsLst>
            <a:gs pos="0">
              <a:srgbClr val="3C5A52">
                <a:hueOff val="0"/>
                <a:satOff val="0"/>
                <a:lumOff val="0"/>
                <a:alphaOff val="0"/>
                <a:tint val="50000"/>
                <a:satMod val="300000"/>
              </a:srgbClr>
            </a:gs>
            <a:gs pos="35000">
              <a:srgbClr val="3C5A52">
                <a:hueOff val="0"/>
                <a:satOff val="0"/>
                <a:lumOff val="0"/>
                <a:alphaOff val="0"/>
                <a:tint val="37000"/>
                <a:satMod val="300000"/>
              </a:srgbClr>
            </a:gs>
            <a:gs pos="100000">
              <a:srgbClr val="3C5A52">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marL="0" lvl="0" indent="0" algn="ctr" defTabSz="666750">
            <a:lnSpc>
              <a:spcPct val="90000"/>
            </a:lnSpc>
            <a:spcBef>
              <a:spcPct val="0"/>
            </a:spcBef>
            <a:spcAft>
              <a:spcPct val="35000"/>
            </a:spcAft>
          </a:pPr>
          <a:r>
            <a:rPr lang="en-US" sz="1500" b="1" kern="1200">
              <a:solidFill>
                <a:schemeClr val="tx1"/>
              </a:solidFill>
            </a:rPr>
            <a:t>Interpret Geologic Data</a:t>
          </a:r>
          <a:endParaRPr lang="en-US" sz="1500" b="1" kern="1200">
            <a:solidFill>
              <a:schemeClr val="tx1"/>
            </a:solidFill>
            <a:latin typeface="Arial"/>
            <a:ea typeface="+mn-ea"/>
            <a:cs typeface="+mn-cs"/>
          </a:endParaRPr>
        </a:p>
      </dgm:t>
    </dgm:pt>
    <dgm:pt modelId="{2AEE945D-0FD6-4E89-ABF4-8C06915F6060}" type="parTrans" cxnId="{0FA5C40E-C2FC-4151-BE70-19A511553083}">
      <dgm:prSet/>
      <dgm:spPr/>
      <dgm:t>
        <a:bodyPr/>
        <a:lstStyle/>
        <a:p>
          <a:endParaRPr lang="en-US"/>
        </a:p>
      </dgm:t>
    </dgm:pt>
    <dgm:pt modelId="{0881C2EA-4456-4ABD-9016-691C57E571DB}" type="sibTrans" cxnId="{0FA5C40E-C2FC-4151-BE70-19A511553083}">
      <dgm:prSet/>
      <dgm:spPr>
        <a:noFill/>
      </dgm:spPr>
      <dgm:t>
        <a:bodyPr/>
        <a:lstStyle/>
        <a:p>
          <a:endParaRPr lang="en-US"/>
        </a:p>
      </dgm:t>
    </dgm:pt>
    <dgm:pt modelId="{4BE8C2F6-3D31-4AC3-8E72-E36D193F58AC}">
      <dgm:prSet phldrT="[Text]" custT="1"/>
      <dgm:spPr>
        <a:gradFill rotWithShape="0">
          <a:gsLst>
            <a:gs pos="0">
              <a:srgbClr val="3C5A52">
                <a:hueOff val="0"/>
                <a:satOff val="0"/>
                <a:lumOff val="0"/>
                <a:alphaOff val="0"/>
                <a:tint val="50000"/>
                <a:satMod val="300000"/>
              </a:srgbClr>
            </a:gs>
            <a:gs pos="35000">
              <a:srgbClr val="3C5A52">
                <a:hueOff val="0"/>
                <a:satOff val="0"/>
                <a:lumOff val="0"/>
                <a:alphaOff val="0"/>
                <a:tint val="37000"/>
                <a:satMod val="300000"/>
              </a:srgbClr>
            </a:gs>
            <a:gs pos="100000">
              <a:srgbClr val="3C5A52">
                <a:hueOff val="0"/>
                <a:satOff val="0"/>
                <a:lumOff val="0"/>
                <a:alphaOff val="0"/>
                <a:tint val="15000"/>
                <a:satMod val="350000"/>
              </a:srgbClr>
            </a:gs>
          </a:gsLst>
          <a:lin ang="16200000" scaled="1"/>
        </a:gradFill>
        <a:ln w="25400" cap="flat" cmpd="sng" algn="ctr">
          <a:noFill/>
          <a:prstDash val="solid"/>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marL="0" lvl="0" indent="0" algn="ctr" defTabSz="666750">
            <a:lnSpc>
              <a:spcPct val="90000"/>
            </a:lnSpc>
            <a:spcBef>
              <a:spcPct val="0"/>
            </a:spcBef>
            <a:spcAft>
              <a:spcPct val="35000"/>
            </a:spcAft>
          </a:pPr>
          <a:r>
            <a:rPr lang="en-US" sz="1500" b="1" kern="1200">
              <a:solidFill>
                <a:schemeClr val="tx1"/>
              </a:solidFill>
            </a:rPr>
            <a:t>Create 3D Structural Model</a:t>
          </a:r>
          <a:endParaRPr lang="en-US" sz="1500" b="1" kern="1200">
            <a:solidFill>
              <a:schemeClr val="tx1"/>
            </a:solidFill>
            <a:latin typeface="Arial"/>
            <a:ea typeface="+mn-ea"/>
            <a:cs typeface="+mn-cs"/>
          </a:endParaRPr>
        </a:p>
      </dgm:t>
    </dgm:pt>
    <dgm:pt modelId="{5830B05E-7C4D-43E2-9711-D42704DAEA6F}" type="parTrans" cxnId="{88CA41D1-F711-4F77-AFA2-586A1E760A6A}">
      <dgm:prSet/>
      <dgm:spPr/>
      <dgm:t>
        <a:bodyPr/>
        <a:lstStyle/>
        <a:p>
          <a:endParaRPr lang="en-US"/>
        </a:p>
      </dgm:t>
    </dgm:pt>
    <dgm:pt modelId="{CE79CEE0-0E5F-4A70-A04E-0F431A1D8CFF}" type="sibTrans" cxnId="{88CA41D1-F711-4F77-AFA2-586A1E760A6A}">
      <dgm:prSet/>
      <dgm:spPr>
        <a:noFill/>
      </dgm:spPr>
      <dgm:t>
        <a:bodyPr/>
        <a:lstStyle/>
        <a:p>
          <a:endParaRPr lang="en-US"/>
        </a:p>
      </dgm:t>
    </dgm:pt>
    <dgm:pt modelId="{CF34C048-D219-4532-8F08-9F580FC55F8A}">
      <dgm:prSet phldrT="[Text]" custT="1"/>
      <dgm:spPr>
        <a:gradFill rotWithShape="0">
          <a:gsLst>
            <a:gs pos="0">
              <a:srgbClr val="3C5A52">
                <a:hueOff val="0"/>
                <a:satOff val="0"/>
                <a:lumOff val="0"/>
                <a:alphaOff val="0"/>
                <a:tint val="50000"/>
                <a:satMod val="300000"/>
              </a:srgbClr>
            </a:gs>
            <a:gs pos="35000">
              <a:srgbClr val="3C5A52">
                <a:hueOff val="0"/>
                <a:satOff val="0"/>
                <a:lumOff val="0"/>
                <a:alphaOff val="0"/>
                <a:tint val="37000"/>
                <a:satMod val="300000"/>
              </a:srgbClr>
            </a:gs>
            <a:gs pos="100000">
              <a:srgbClr val="3C5A52">
                <a:hueOff val="0"/>
                <a:satOff val="0"/>
                <a:lumOff val="0"/>
                <a:alphaOff val="0"/>
                <a:tint val="15000"/>
                <a:satMod val="350000"/>
              </a:srgbClr>
            </a:gs>
          </a:gsLst>
          <a:lin ang="16200000" scaled="1"/>
        </a:gradFill>
        <a:ln w="25400" cap="flat" cmpd="sng" algn="ctr">
          <a:noFill/>
          <a:prstDash val="solid"/>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marL="0" lvl="0" indent="0" algn="ctr" defTabSz="666750">
            <a:lnSpc>
              <a:spcPct val="90000"/>
            </a:lnSpc>
            <a:spcBef>
              <a:spcPct val="0"/>
            </a:spcBef>
            <a:spcAft>
              <a:spcPct val="35000"/>
            </a:spcAft>
          </a:pPr>
          <a:r>
            <a:rPr lang="en-US" sz="1500" b="1" kern="1200">
              <a:solidFill>
                <a:schemeClr val="tx1"/>
              </a:solidFill>
            </a:rPr>
            <a:t>Distribute Rock Properties</a:t>
          </a:r>
          <a:endParaRPr lang="en-US" sz="1500" b="1" kern="1200">
            <a:solidFill>
              <a:schemeClr val="tx1"/>
            </a:solidFill>
            <a:latin typeface="Arial"/>
            <a:ea typeface="+mn-ea"/>
            <a:cs typeface="+mn-cs"/>
          </a:endParaRPr>
        </a:p>
      </dgm:t>
    </dgm:pt>
    <dgm:pt modelId="{2AB8B17A-47B4-4E7E-B1C3-25AAED6AB340}" type="parTrans" cxnId="{236E2AB6-83EE-405E-8C14-99977E0A12D1}">
      <dgm:prSet/>
      <dgm:spPr/>
      <dgm:t>
        <a:bodyPr/>
        <a:lstStyle/>
        <a:p>
          <a:endParaRPr lang="en-US"/>
        </a:p>
      </dgm:t>
    </dgm:pt>
    <dgm:pt modelId="{4090E7F2-E0FA-4260-8EA0-FB1E18C94C23}" type="sibTrans" cxnId="{236E2AB6-83EE-405E-8C14-99977E0A12D1}">
      <dgm:prSet/>
      <dgm:spPr>
        <a:noFill/>
      </dgm:spPr>
      <dgm:t>
        <a:bodyPr/>
        <a:lstStyle/>
        <a:p>
          <a:endParaRPr lang="en-US"/>
        </a:p>
      </dgm:t>
    </dgm:pt>
    <dgm:pt modelId="{573ECC37-89D6-4FBA-A7C5-83E20BED65D5}">
      <dgm:prSet phldrT="[Text]" custT="1"/>
      <dgm:spPr>
        <a:gradFill rotWithShape="0">
          <a:gsLst>
            <a:gs pos="0">
              <a:srgbClr val="3C5A52">
                <a:hueOff val="0"/>
                <a:satOff val="0"/>
                <a:lumOff val="0"/>
                <a:alphaOff val="0"/>
                <a:tint val="50000"/>
                <a:satMod val="300000"/>
              </a:srgbClr>
            </a:gs>
            <a:gs pos="35000">
              <a:srgbClr val="3C5A52">
                <a:hueOff val="0"/>
                <a:satOff val="0"/>
                <a:lumOff val="0"/>
                <a:alphaOff val="0"/>
                <a:tint val="37000"/>
                <a:satMod val="300000"/>
              </a:srgbClr>
            </a:gs>
            <a:gs pos="100000">
              <a:srgbClr val="3C5A52">
                <a:hueOff val="0"/>
                <a:satOff val="0"/>
                <a:lumOff val="0"/>
                <a:alphaOff val="0"/>
                <a:tint val="15000"/>
                <a:satMod val="350000"/>
              </a:srgbClr>
            </a:gs>
          </a:gsLst>
          <a:lin ang="16200000" scaled="1"/>
        </a:gradFill>
        <a:ln w="25400" cap="flat" cmpd="sng" algn="ctr">
          <a:noFill/>
          <a:prstDash val="solid"/>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sz="1500" b="1">
              <a:solidFill>
                <a:schemeClr val="tx1"/>
              </a:solidFill>
            </a:rPr>
            <a:t>Build Reservoir Model</a:t>
          </a:r>
          <a:endParaRPr lang="en-US" sz="1500" b="1">
            <a:solidFill>
              <a:schemeClr val="tx1"/>
            </a:solidFill>
            <a:latin typeface="Arial"/>
            <a:ea typeface="+mn-ea"/>
            <a:cs typeface="+mn-cs"/>
          </a:endParaRPr>
        </a:p>
      </dgm:t>
    </dgm:pt>
    <dgm:pt modelId="{E11EFB14-E8EC-4FDD-B849-5CB72C0D9F52}" type="parTrans" cxnId="{AAC8E9BE-E1D6-46DA-BCC3-9FB4D71BC8F0}">
      <dgm:prSet/>
      <dgm:spPr/>
      <dgm:t>
        <a:bodyPr/>
        <a:lstStyle/>
        <a:p>
          <a:endParaRPr lang="en-US"/>
        </a:p>
      </dgm:t>
    </dgm:pt>
    <dgm:pt modelId="{11E98C08-BF06-439B-9B13-0DE2FF62430D}" type="sibTrans" cxnId="{AAC8E9BE-E1D6-46DA-BCC3-9FB4D71BC8F0}">
      <dgm:prSet/>
      <dgm:spPr>
        <a:noFill/>
      </dgm:spPr>
      <dgm:t>
        <a:bodyPr/>
        <a:lstStyle/>
        <a:p>
          <a:endParaRPr lang="en-US"/>
        </a:p>
      </dgm:t>
    </dgm:pt>
    <dgm:pt modelId="{7C688CE3-E7D4-4270-94CD-3045768FD359}">
      <dgm:prSet phldrT="[Text]" custT="1"/>
      <dgm:spPr>
        <a:gradFill rotWithShape="0">
          <a:gsLst>
            <a:gs pos="0">
              <a:srgbClr val="3C5A52">
                <a:hueOff val="0"/>
                <a:satOff val="0"/>
                <a:lumOff val="0"/>
                <a:alphaOff val="0"/>
                <a:tint val="50000"/>
                <a:satMod val="300000"/>
              </a:srgbClr>
            </a:gs>
            <a:gs pos="35000">
              <a:srgbClr val="3C5A52">
                <a:hueOff val="0"/>
                <a:satOff val="0"/>
                <a:lumOff val="0"/>
                <a:alphaOff val="0"/>
                <a:tint val="37000"/>
                <a:satMod val="300000"/>
              </a:srgbClr>
            </a:gs>
            <a:gs pos="100000">
              <a:srgbClr val="3C5A52">
                <a:hueOff val="0"/>
                <a:satOff val="0"/>
                <a:lumOff val="0"/>
                <a:alphaOff val="0"/>
                <a:tint val="15000"/>
                <a:satMod val="350000"/>
              </a:srgbClr>
            </a:gs>
          </a:gsLst>
          <a:lin ang="16200000" scaled="1"/>
        </a:gradFill>
        <a:ln w="25400" cap="flat" cmpd="sng" algn="ctr">
          <a:noFill/>
          <a:prstDash val="solid"/>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spcFirstLastPara="0" vert="horz" wrap="square" lIns="57150" tIns="57150" rIns="57150" bIns="57150" numCol="1" spcCol="1270" anchor="ctr" anchorCtr="0"/>
        <a:lstStyle/>
        <a:p>
          <a:pPr marL="0" lvl="0" indent="0" algn="ctr" defTabSz="666750">
            <a:lnSpc>
              <a:spcPct val="90000"/>
            </a:lnSpc>
            <a:spcBef>
              <a:spcPct val="0"/>
            </a:spcBef>
            <a:spcAft>
              <a:spcPct val="35000"/>
            </a:spcAft>
            <a:buNone/>
          </a:pPr>
          <a:r>
            <a:rPr lang="en-US" sz="1500" b="1" kern="1200">
              <a:solidFill>
                <a:srgbClr val="000000"/>
              </a:solidFill>
              <a:latin typeface="Arial"/>
              <a:ea typeface="+mn-ea"/>
              <a:cs typeface="+mn-cs"/>
            </a:rPr>
            <a:t>Design      and Run Simulations</a:t>
          </a:r>
        </a:p>
      </dgm:t>
    </dgm:pt>
    <dgm:pt modelId="{4961D376-05A0-4259-AFFA-E5799F220B84}" type="parTrans" cxnId="{70C071BC-2D0F-48DF-9842-68431FF8859B}">
      <dgm:prSet/>
      <dgm:spPr/>
      <dgm:t>
        <a:bodyPr/>
        <a:lstStyle/>
        <a:p>
          <a:endParaRPr lang="en-US"/>
        </a:p>
      </dgm:t>
    </dgm:pt>
    <dgm:pt modelId="{B625BEC8-59AF-4980-B8FA-AF5F227FC49E}" type="sibTrans" cxnId="{70C071BC-2D0F-48DF-9842-68431FF8859B}">
      <dgm:prSet/>
      <dgm:spPr>
        <a:noFill/>
      </dgm:spPr>
      <dgm:t>
        <a:bodyPr/>
        <a:lstStyle/>
        <a:p>
          <a:endParaRPr lang="en-US"/>
        </a:p>
      </dgm:t>
    </dgm:pt>
    <dgm:pt modelId="{9EFEDDED-8907-4D91-AB91-64CF58541929}">
      <dgm:prSet phldrT="[Text]" custT="1"/>
      <dgm:spPr>
        <a:gradFill rotWithShape="0">
          <a:gsLst>
            <a:gs pos="0">
              <a:srgbClr val="3C5A52">
                <a:hueOff val="0"/>
                <a:satOff val="0"/>
                <a:lumOff val="0"/>
                <a:alphaOff val="0"/>
                <a:tint val="50000"/>
                <a:satMod val="300000"/>
              </a:srgbClr>
            </a:gs>
            <a:gs pos="35000">
              <a:srgbClr val="3C5A52">
                <a:hueOff val="0"/>
                <a:satOff val="0"/>
                <a:lumOff val="0"/>
                <a:alphaOff val="0"/>
                <a:tint val="37000"/>
                <a:satMod val="300000"/>
              </a:srgbClr>
            </a:gs>
            <a:gs pos="100000">
              <a:srgbClr val="3C5A52">
                <a:hueOff val="0"/>
                <a:satOff val="0"/>
                <a:lumOff val="0"/>
                <a:alphaOff val="0"/>
                <a:tint val="15000"/>
                <a:satMod val="350000"/>
              </a:srgbClr>
            </a:gs>
          </a:gsLst>
          <a:lin ang="16200000" scaled="1"/>
        </a:gradFill>
        <a:ln w="25400" cap="flat" cmpd="sng" algn="ctr">
          <a:noFill/>
          <a:prstDash val="solid"/>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spcFirstLastPara="0" vert="horz" wrap="square" lIns="57150" tIns="57150" rIns="57150" bIns="57150" numCol="1" spcCol="1270" anchor="ctr" anchorCtr="0"/>
        <a:lstStyle/>
        <a:p>
          <a:pPr marL="0" lvl="0" indent="0" algn="ctr" defTabSz="666750">
            <a:lnSpc>
              <a:spcPct val="90000"/>
            </a:lnSpc>
            <a:spcBef>
              <a:spcPct val="0"/>
            </a:spcBef>
            <a:spcAft>
              <a:spcPct val="35000"/>
            </a:spcAft>
            <a:buNone/>
          </a:pPr>
          <a:r>
            <a:rPr lang="en-US" sz="1500" b="1" kern="1200">
              <a:solidFill>
                <a:srgbClr val="000000"/>
              </a:solidFill>
              <a:latin typeface="Arial"/>
              <a:ea typeface="+mn-ea"/>
              <a:cs typeface="+mn-cs"/>
            </a:rPr>
            <a:t>Review and Optimize</a:t>
          </a:r>
        </a:p>
      </dgm:t>
    </dgm:pt>
    <dgm:pt modelId="{9AB18CD9-F58E-47A9-A2E0-9FEE95B80F55}" type="parTrans" cxnId="{1B784D09-6146-42C4-8360-5D76CC416848}">
      <dgm:prSet/>
      <dgm:spPr/>
      <dgm:t>
        <a:bodyPr/>
        <a:lstStyle/>
        <a:p>
          <a:endParaRPr lang="en-US"/>
        </a:p>
      </dgm:t>
    </dgm:pt>
    <dgm:pt modelId="{C12BCBFA-8F08-4B91-ADA3-13E7DD577F96}" type="sibTrans" cxnId="{1B784D09-6146-42C4-8360-5D76CC416848}">
      <dgm:prSet/>
      <dgm:spPr/>
      <dgm:t>
        <a:bodyPr/>
        <a:lstStyle/>
        <a:p>
          <a:endParaRPr lang="en-US"/>
        </a:p>
      </dgm:t>
    </dgm:pt>
    <dgm:pt modelId="{B1B7C5C3-9496-465A-9213-90CE58CBBB4E}" type="pres">
      <dgm:prSet presAssocID="{BBCBF268-CB1F-47AC-B52D-13C8A952DB8A}" presName="Name0" presStyleCnt="0">
        <dgm:presLayoutVars>
          <dgm:dir/>
          <dgm:resizeHandles val="exact"/>
        </dgm:presLayoutVars>
      </dgm:prSet>
      <dgm:spPr/>
    </dgm:pt>
    <dgm:pt modelId="{9ED94F19-7DF5-4C20-B57B-2C60C5F63D3D}" type="pres">
      <dgm:prSet presAssocID="{DCA78445-AFF1-4EC1-9851-E305C15402F6}" presName="node" presStyleLbl="node1" presStyleIdx="0" presStyleCnt="6" custLinFactX="17053" custLinFactNeighborX="100000" custLinFactNeighborY="32838">
        <dgm:presLayoutVars>
          <dgm:bulletEnabled val="1"/>
        </dgm:presLayoutVars>
      </dgm:prSet>
      <dgm:spPr>
        <a:xfrm>
          <a:off x="7143" y="2068777"/>
          <a:ext cx="2135187" cy="1281112"/>
        </a:xfrm>
        <a:prstGeom prst="roundRect">
          <a:avLst>
            <a:gd name="adj" fmla="val 10000"/>
          </a:avLst>
        </a:prstGeom>
      </dgm:spPr>
    </dgm:pt>
    <dgm:pt modelId="{82716418-6D9B-446B-A60A-5EC39F628A2C}" type="pres">
      <dgm:prSet presAssocID="{0881C2EA-4456-4ABD-9016-691C57E571DB}" presName="sibTrans" presStyleLbl="sibTrans2D1" presStyleIdx="0" presStyleCnt="5"/>
      <dgm:spPr/>
    </dgm:pt>
    <dgm:pt modelId="{FEE16070-1383-4815-9B24-C8BE5E9FE7A7}" type="pres">
      <dgm:prSet presAssocID="{0881C2EA-4456-4ABD-9016-691C57E571DB}" presName="connectorText" presStyleLbl="sibTrans2D1" presStyleIdx="0" presStyleCnt="5"/>
      <dgm:spPr/>
    </dgm:pt>
    <dgm:pt modelId="{7E03A45A-F260-41C8-9D20-1702816B1D29}" type="pres">
      <dgm:prSet presAssocID="{4BE8C2F6-3D31-4AC3-8E72-E36D193F58AC}" presName="node" presStyleLbl="node1" presStyleIdx="1" presStyleCnt="6" custLinFactX="17053" custLinFactNeighborX="100000" custLinFactNeighborY="32838">
        <dgm:presLayoutVars>
          <dgm:bulletEnabled val="1"/>
        </dgm:presLayoutVars>
      </dgm:prSet>
      <dgm:spPr>
        <a:xfrm>
          <a:off x="2996406" y="2068777"/>
          <a:ext cx="2135187" cy="1281112"/>
        </a:xfrm>
        <a:prstGeom prst="roundRect">
          <a:avLst>
            <a:gd name="adj" fmla="val 10000"/>
          </a:avLst>
        </a:prstGeom>
      </dgm:spPr>
    </dgm:pt>
    <dgm:pt modelId="{9318749B-41DD-4D78-A93D-1186EB010BC3}" type="pres">
      <dgm:prSet presAssocID="{CE79CEE0-0E5F-4A70-A04E-0F431A1D8CFF}" presName="sibTrans" presStyleLbl="sibTrans2D1" presStyleIdx="1" presStyleCnt="5"/>
      <dgm:spPr/>
    </dgm:pt>
    <dgm:pt modelId="{CE742E59-8318-40AF-BB37-F9BA2BD200A8}" type="pres">
      <dgm:prSet presAssocID="{CE79CEE0-0E5F-4A70-A04E-0F431A1D8CFF}" presName="connectorText" presStyleLbl="sibTrans2D1" presStyleIdx="1" presStyleCnt="5"/>
      <dgm:spPr/>
    </dgm:pt>
    <dgm:pt modelId="{3F7E993E-39CC-4151-AA69-ACE0A164B0AA}" type="pres">
      <dgm:prSet presAssocID="{CF34C048-D219-4532-8F08-9F580FC55F8A}" presName="node" presStyleLbl="node1" presStyleIdx="2" presStyleCnt="6" custLinFactX="17053" custLinFactNeighborX="100000" custLinFactNeighborY="32838">
        <dgm:presLayoutVars>
          <dgm:bulletEnabled val="1"/>
        </dgm:presLayoutVars>
      </dgm:prSet>
      <dgm:spPr>
        <a:xfrm>
          <a:off x="5985668" y="2068777"/>
          <a:ext cx="2135187" cy="1281112"/>
        </a:xfrm>
        <a:prstGeom prst="roundRect">
          <a:avLst>
            <a:gd name="adj" fmla="val 10000"/>
          </a:avLst>
        </a:prstGeom>
      </dgm:spPr>
    </dgm:pt>
    <dgm:pt modelId="{C0B215BC-032A-4744-BFD0-5B4B26B5FBA5}" type="pres">
      <dgm:prSet presAssocID="{4090E7F2-E0FA-4260-8EA0-FB1E18C94C23}" presName="sibTrans" presStyleLbl="sibTrans2D1" presStyleIdx="2" presStyleCnt="5"/>
      <dgm:spPr/>
    </dgm:pt>
    <dgm:pt modelId="{C3DD3F77-8F0B-4DCD-A489-91BE961B78B6}" type="pres">
      <dgm:prSet presAssocID="{4090E7F2-E0FA-4260-8EA0-FB1E18C94C23}" presName="connectorText" presStyleLbl="sibTrans2D1" presStyleIdx="2" presStyleCnt="5"/>
      <dgm:spPr/>
    </dgm:pt>
    <dgm:pt modelId="{DDDF1EE6-B702-4C09-9FDB-AF0719ACFF6B}" type="pres">
      <dgm:prSet presAssocID="{573ECC37-89D6-4FBA-A7C5-83E20BED65D5}" presName="node" presStyleLbl="node1" presStyleIdx="3" presStyleCnt="6" custLinFactX="17053" custLinFactNeighborX="100000" custLinFactNeighborY="33107">
        <dgm:presLayoutVars>
          <dgm:bulletEnabled val="1"/>
        </dgm:presLayoutVars>
      </dgm:prSet>
      <dgm:spPr>
        <a:prstGeom prst="roundRect">
          <a:avLst>
            <a:gd name="adj" fmla="val 10000"/>
          </a:avLst>
        </a:prstGeom>
      </dgm:spPr>
    </dgm:pt>
    <dgm:pt modelId="{BC86386C-D3E8-4C3B-BDEE-8DB8D35AA97A}" type="pres">
      <dgm:prSet presAssocID="{11E98C08-BF06-439B-9B13-0DE2FF62430D}" presName="sibTrans" presStyleLbl="sibTrans2D1" presStyleIdx="3" presStyleCnt="5"/>
      <dgm:spPr/>
    </dgm:pt>
    <dgm:pt modelId="{101D8A25-6DA0-4E13-82EE-C1740DE5202F}" type="pres">
      <dgm:prSet presAssocID="{11E98C08-BF06-439B-9B13-0DE2FF62430D}" presName="connectorText" presStyleLbl="sibTrans2D1" presStyleIdx="3" presStyleCnt="5"/>
      <dgm:spPr/>
    </dgm:pt>
    <dgm:pt modelId="{BD490F02-8285-4454-A669-2051AF3529E1}" type="pres">
      <dgm:prSet presAssocID="{7C688CE3-E7D4-4270-94CD-3045768FD359}" presName="node" presStyleLbl="node1" presStyleIdx="4" presStyleCnt="6" custLinFactX="18626" custLinFactNeighborX="100000" custLinFactNeighborY="32838">
        <dgm:presLayoutVars>
          <dgm:bulletEnabled val="1"/>
        </dgm:presLayoutVars>
      </dgm:prSet>
      <dgm:spPr>
        <a:xfrm>
          <a:off x="8273896" y="1303430"/>
          <a:ext cx="1404574" cy="961255"/>
        </a:xfrm>
        <a:prstGeom prst="roundRect">
          <a:avLst>
            <a:gd name="adj" fmla="val 10000"/>
          </a:avLst>
        </a:prstGeom>
      </dgm:spPr>
    </dgm:pt>
    <dgm:pt modelId="{75A95EDE-7BD1-4DD3-AC41-5EBF9CDB23A4}" type="pres">
      <dgm:prSet presAssocID="{B625BEC8-59AF-4980-B8FA-AF5F227FC49E}" presName="sibTrans" presStyleLbl="sibTrans2D1" presStyleIdx="4" presStyleCnt="5"/>
      <dgm:spPr/>
    </dgm:pt>
    <dgm:pt modelId="{3085191B-662E-484B-AA10-7DD89FFFC248}" type="pres">
      <dgm:prSet presAssocID="{B625BEC8-59AF-4980-B8FA-AF5F227FC49E}" presName="connectorText" presStyleLbl="sibTrans2D1" presStyleIdx="4" presStyleCnt="5"/>
      <dgm:spPr/>
    </dgm:pt>
    <dgm:pt modelId="{107034DC-9E78-4C19-96A6-05EFF6381785}" type="pres">
      <dgm:prSet presAssocID="{9EFEDDED-8907-4D91-AB91-64CF58541929}" presName="node" presStyleLbl="node1" presStyleIdx="5" presStyleCnt="6" custLinFactX="-40131" custLinFactY="75107" custLinFactNeighborX="-100000" custLinFactNeighborY="100000">
        <dgm:presLayoutVars>
          <dgm:bulletEnabled val="1"/>
        </dgm:presLayoutVars>
      </dgm:prSet>
      <dgm:spPr>
        <a:xfrm>
          <a:off x="8258193" y="2835459"/>
          <a:ext cx="1404574" cy="961255"/>
        </a:xfrm>
        <a:prstGeom prst="roundRect">
          <a:avLst>
            <a:gd name="adj" fmla="val 10000"/>
          </a:avLst>
        </a:prstGeom>
      </dgm:spPr>
    </dgm:pt>
  </dgm:ptLst>
  <dgm:cxnLst>
    <dgm:cxn modelId="{1B784D09-6146-42C4-8360-5D76CC416848}" srcId="{BBCBF268-CB1F-47AC-B52D-13C8A952DB8A}" destId="{9EFEDDED-8907-4D91-AB91-64CF58541929}" srcOrd="5" destOrd="0" parTransId="{9AB18CD9-F58E-47A9-A2E0-9FEE95B80F55}" sibTransId="{C12BCBFA-8F08-4B91-ADA3-13E7DD577F96}"/>
    <dgm:cxn modelId="{0FA5C40E-C2FC-4151-BE70-19A511553083}" srcId="{BBCBF268-CB1F-47AC-B52D-13C8A952DB8A}" destId="{DCA78445-AFF1-4EC1-9851-E305C15402F6}" srcOrd="0" destOrd="0" parTransId="{2AEE945D-0FD6-4E89-ABF4-8C06915F6060}" sibTransId="{0881C2EA-4456-4ABD-9016-691C57E571DB}"/>
    <dgm:cxn modelId="{FB255018-8E62-488D-8307-21D1C6323E54}" type="presOf" srcId="{9EFEDDED-8907-4D91-AB91-64CF58541929}" destId="{107034DC-9E78-4C19-96A6-05EFF6381785}" srcOrd="0" destOrd="0" presId="urn:microsoft.com/office/officeart/2005/8/layout/process1"/>
    <dgm:cxn modelId="{23E69E19-0EF0-44F5-8507-DF6E49760370}" type="presOf" srcId="{B625BEC8-59AF-4980-B8FA-AF5F227FC49E}" destId="{3085191B-662E-484B-AA10-7DD89FFFC248}" srcOrd="1" destOrd="0" presId="urn:microsoft.com/office/officeart/2005/8/layout/process1"/>
    <dgm:cxn modelId="{6AA7C919-DB7F-4944-9835-035360B57DA5}" type="presOf" srcId="{7C688CE3-E7D4-4270-94CD-3045768FD359}" destId="{BD490F02-8285-4454-A669-2051AF3529E1}" srcOrd="0" destOrd="0" presId="urn:microsoft.com/office/officeart/2005/8/layout/process1"/>
    <dgm:cxn modelId="{CB958D31-DA20-4342-97EB-149A1F2321DC}" type="presOf" srcId="{DCA78445-AFF1-4EC1-9851-E305C15402F6}" destId="{9ED94F19-7DF5-4C20-B57B-2C60C5F63D3D}" srcOrd="0" destOrd="0" presId="urn:microsoft.com/office/officeart/2005/8/layout/process1"/>
    <dgm:cxn modelId="{6F7DD238-2215-431A-9086-BF4A396023BF}" type="presOf" srcId="{4090E7F2-E0FA-4260-8EA0-FB1E18C94C23}" destId="{C0B215BC-032A-4744-BFD0-5B4B26B5FBA5}" srcOrd="0" destOrd="0" presId="urn:microsoft.com/office/officeart/2005/8/layout/process1"/>
    <dgm:cxn modelId="{85606439-320F-4DB8-AD80-1269D433FFE9}" type="presOf" srcId="{CF34C048-D219-4532-8F08-9F580FC55F8A}" destId="{3F7E993E-39CC-4151-AA69-ACE0A164B0AA}" srcOrd="0" destOrd="0" presId="urn:microsoft.com/office/officeart/2005/8/layout/process1"/>
    <dgm:cxn modelId="{2ACB2C3B-DC25-43CE-8659-AEC29686E69E}" type="presOf" srcId="{4090E7F2-E0FA-4260-8EA0-FB1E18C94C23}" destId="{C3DD3F77-8F0B-4DCD-A489-91BE961B78B6}" srcOrd="1" destOrd="0" presId="urn:microsoft.com/office/officeart/2005/8/layout/process1"/>
    <dgm:cxn modelId="{49747D45-BF51-417B-9451-7FCB435C1C77}" type="presOf" srcId="{B625BEC8-59AF-4980-B8FA-AF5F227FC49E}" destId="{75A95EDE-7BD1-4DD3-AC41-5EBF9CDB23A4}" srcOrd="0" destOrd="0" presId="urn:microsoft.com/office/officeart/2005/8/layout/process1"/>
    <dgm:cxn modelId="{82036671-EEE3-40CF-B585-20D40A2D3C43}" type="presOf" srcId="{CE79CEE0-0E5F-4A70-A04E-0F431A1D8CFF}" destId="{CE742E59-8318-40AF-BB37-F9BA2BD200A8}" srcOrd="1" destOrd="0" presId="urn:microsoft.com/office/officeart/2005/8/layout/process1"/>
    <dgm:cxn modelId="{C1EF4DAF-05A4-41C4-A453-2AB373C515A3}" type="presOf" srcId="{0881C2EA-4456-4ABD-9016-691C57E571DB}" destId="{FEE16070-1383-4815-9B24-C8BE5E9FE7A7}" srcOrd="1" destOrd="0" presId="urn:microsoft.com/office/officeart/2005/8/layout/process1"/>
    <dgm:cxn modelId="{236E2AB6-83EE-405E-8C14-99977E0A12D1}" srcId="{BBCBF268-CB1F-47AC-B52D-13C8A952DB8A}" destId="{CF34C048-D219-4532-8F08-9F580FC55F8A}" srcOrd="2" destOrd="0" parTransId="{2AB8B17A-47B4-4E7E-B1C3-25AAED6AB340}" sibTransId="{4090E7F2-E0FA-4260-8EA0-FB1E18C94C23}"/>
    <dgm:cxn modelId="{70C071BC-2D0F-48DF-9842-68431FF8859B}" srcId="{BBCBF268-CB1F-47AC-B52D-13C8A952DB8A}" destId="{7C688CE3-E7D4-4270-94CD-3045768FD359}" srcOrd="4" destOrd="0" parTransId="{4961D376-05A0-4259-AFFA-E5799F220B84}" sibTransId="{B625BEC8-59AF-4980-B8FA-AF5F227FC49E}"/>
    <dgm:cxn modelId="{AAC8E9BE-E1D6-46DA-BCC3-9FB4D71BC8F0}" srcId="{BBCBF268-CB1F-47AC-B52D-13C8A952DB8A}" destId="{573ECC37-89D6-4FBA-A7C5-83E20BED65D5}" srcOrd="3" destOrd="0" parTransId="{E11EFB14-E8EC-4FDD-B849-5CB72C0D9F52}" sibTransId="{11E98C08-BF06-439B-9B13-0DE2FF62430D}"/>
    <dgm:cxn modelId="{BB0AA7CB-16B6-4BD0-9053-78A99A1C7CAE}" type="presOf" srcId="{CE79CEE0-0E5F-4A70-A04E-0F431A1D8CFF}" destId="{9318749B-41DD-4D78-A93D-1186EB010BC3}" srcOrd="0" destOrd="0" presId="urn:microsoft.com/office/officeart/2005/8/layout/process1"/>
    <dgm:cxn modelId="{88CA41D1-F711-4F77-AFA2-586A1E760A6A}" srcId="{BBCBF268-CB1F-47AC-B52D-13C8A952DB8A}" destId="{4BE8C2F6-3D31-4AC3-8E72-E36D193F58AC}" srcOrd="1" destOrd="0" parTransId="{5830B05E-7C4D-43E2-9711-D42704DAEA6F}" sibTransId="{CE79CEE0-0E5F-4A70-A04E-0F431A1D8CFF}"/>
    <dgm:cxn modelId="{24C385DC-0391-447C-8EF3-F14DA8F377D5}" type="presOf" srcId="{573ECC37-89D6-4FBA-A7C5-83E20BED65D5}" destId="{DDDF1EE6-B702-4C09-9FDB-AF0719ACFF6B}" srcOrd="0" destOrd="0" presId="urn:microsoft.com/office/officeart/2005/8/layout/process1"/>
    <dgm:cxn modelId="{E1A55CDE-D3C1-44AB-81EA-7F09C1B023A8}" type="presOf" srcId="{11E98C08-BF06-439B-9B13-0DE2FF62430D}" destId="{101D8A25-6DA0-4E13-82EE-C1740DE5202F}" srcOrd="1" destOrd="0" presId="urn:microsoft.com/office/officeart/2005/8/layout/process1"/>
    <dgm:cxn modelId="{4473D8E1-8C9B-497F-8021-66AC81264A58}" type="presOf" srcId="{0881C2EA-4456-4ABD-9016-691C57E571DB}" destId="{82716418-6D9B-446B-A60A-5EC39F628A2C}" srcOrd="0" destOrd="0" presId="urn:microsoft.com/office/officeart/2005/8/layout/process1"/>
    <dgm:cxn modelId="{C3A7DCE8-C48B-4528-89AE-6D6AC9CD569F}" type="presOf" srcId="{BBCBF268-CB1F-47AC-B52D-13C8A952DB8A}" destId="{B1B7C5C3-9496-465A-9213-90CE58CBBB4E}" srcOrd="0" destOrd="0" presId="urn:microsoft.com/office/officeart/2005/8/layout/process1"/>
    <dgm:cxn modelId="{D71F4AEE-7AA6-48B6-B1DD-87B02FF669C1}" type="presOf" srcId="{11E98C08-BF06-439B-9B13-0DE2FF62430D}" destId="{BC86386C-D3E8-4C3B-BDEE-8DB8D35AA97A}" srcOrd="0" destOrd="0" presId="urn:microsoft.com/office/officeart/2005/8/layout/process1"/>
    <dgm:cxn modelId="{F3CD6BFD-360E-45D8-A995-9C393DD702FA}" type="presOf" srcId="{4BE8C2F6-3D31-4AC3-8E72-E36D193F58AC}" destId="{7E03A45A-F260-41C8-9D20-1702816B1D29}" srcOrd="0" destOrd="0" presId="urn:microsoft.com/office/officeart/2005/8/layout/process1"/>
    <dgm:cxn modelId="{919F6C48-B33C-4C1B-9D0F-C315D5FFCBB7}" type="presParOf" srcId="{B1B7C5C3-9496-465A-9213-90CE58CBBB4E}" destId="{9ED94F19-7DF5-4C20-B57B-2C60C5F63D3D}" srcOrd="0" destOrd="0" presId="urn:microsoft.com/office/officeart/2005/8/layout/process1"/>
    <dgm:cxn modelId="{319CF2F7-BB56-45C9-86B5-1CD344F44846}" type="presParOf" srcId="{B1B7C5C3-9496-465A-9213-90CE58CBBB4E}" destId="{82716418-6D9B-446B-A60A-5EC39F628A2C}" srcOrd="1" destOrd="0" presId="urn:microsoft.com/office/officeart/2005/8/layout/process1"/>
    <dgm:cxn modelId="{A279C340-82EB-4AFE-A73F-694C43B83A6E}" type="presParOf" srcId="{82716418-6D9B-446B-A60A-5EC39F628A2C}" destId="{FEE16070-1383-4815-9B24-C8BE5E9FE7A7}" srcOrd="0" destOrd="0" presId="urn:microsoft.com/office/officeart/2005/8/layout/process1"/>
    <dgm:cxn modelId="{7CC68F1C-66CD-4E17-9E2B-044F78D58A6B}" type="presParOf" srcId="{B1B7C5C3-9496-465A-9213-90CE58CBBB4E}" destId="{7E03A45A-F260-41C8-9D20-1702816B1D29}" srcOrd="2" destOrd="0" presId="urn:microsoft.com/office/officeart/2005/8/layout/process1"/>
    <dgm:cxn modelId="{0D07B891-9D06-4676-8CD6-ACC4028D39DD}" type="presParOf" srcId="{B1B7C5C3-9496-465A-9213-90CE58CBBB4E}" destId="{9318749B-41DD-4D78-A93D-1186EB010BC3}" srcOrd="3" destOrd="0" presId="urn:microsoft.com/office/officeart/2005/8/layout/process1"/>
    <dgm:cxn modelId="{45C53B3B-9FD2-4FA8-925D-0A259CFC1873}" type="presParOf" srcId="{9318749B-41DD-4D78-A93D-1186EB010BC3}" destId="{CE742E59-8318-40AF-BB37-F9BA2BD200A8}" srcOrd="0" destOrd="0" presId="urn:microsoft.com/office/officeart/2005/8/layout/process1"/>
    <dgm:cxn modelId="{BAEA5237-3693-4B25-BD84-194545A2FBCF}" type="presParOf" srcId="{B1B7C5C3-9496-465A-9213-90CE58CBBB4E}" destId="{3F7E993E-39CC-4151-AA69-ACE0A164B0AA}" srcOrd="4" destOrd="0" presId="urn:microsoft.com/office/officeart/2005/8/layout/process1"/>
    <dgm:cxn modelId="{1E869095-C140-4172-B3DF-C980937A999F}" type="presParOf" srcId="{B1B7C5C3-9496-465A-9213-90CE58CBBB4E}" destId="{C0B215BC-032A-4744-BFD0-5B4B26B5FBA5}" srcOrd="5" destOrd="0" presId="urn:microsoft.com/office/officeart/2005/8/layout/process1"/>
    <dgm:cxn modelId="{FD19752B-BAF2-4903-82A1-471879411711}" type="presParOf" srcId="{C0B215BC-032A-4744-BFD0-5B4B26B5FBA5}" destId="{C3DD3F77-8F0B-4DCD-A489-91BE961B78B6}" srcOrd="0" destOrd="0" presId="urn:microsoft.com/office/officeart/2005/8/layout/process1"/>
    <dgm:cxn modelId="{FAFBFB84-9CC3-41B6-A370-5ABFADD60647}" type="presParOf" srcId="{B1B7C5C3-9496-465A-9213-90CE58CBBB4E}" destId="{DDDF1EE6-B702-4C09-9FDB-AF0719ACFF6B}" srcOrd="6" destOrd="0" presId="urn:microsoft.com/office/officeart/2005/8/layout/process1"/>
    <dgm:cxn modelId="{40236616-EC63-4765-86DB-6AED7B0B4B73}" type="presParOf" srcId="{B1B7C5C3-9496-465A-9213-90CE58CBBB4E}" destId="{BC86386C-D3E8-4C3B-BDEE-8DB8D35AA97A}" srcOrd="7" destOrd="0" presId="urn:microsoft.com/office/officeart/2005/8/layout/process1"/>
    <dgm:cxn modelId="{CFB3428C-7D2A-4A24-9531-92E2947403EA}" type="presParOf" srcId="{BC86386C-D3E8-4C3B-BDEE-8DB8D35AA97A}" destId="{101D8A25-6DA0-4E13-82EE-C1740DE5202F}" srcOrd="0" destOrd="0" presId="urn:microsoft.com/office/officeart/2005/8/layout/process1"/>
    <dgm:cxn modelId="{E9E77F1D-6EFC-49DD-AA35-3F6D9B55484B}" type="presParOf" srcId="{B1B7C5C3-9496-465A-9213-90CE58CBBB4E}" destId="{BD490F02-8285-4454-A669-2051AF3529E1}" srcOrd="8" destOrd="0" presId="urn:microsoft.com/office/officeart/2005/8/layout/process1"/>
    <dgm:cxn modelId="{CA00D8B3-9754-4A1A-9959-31178DDD54DD}" type="presParOf" srcId="{B1B7C5C3-9496-465A-9213-90CE58CBBB4E}" destId="{75A95EDE-7BD1-4DD3-AC41-5EBF9CDB23A4}" srcOrd="9" destOrd="0" presId="urn:microsoft.com/office/officeart/2005/8/layout/process1"/>
    <dgm:cxn modelId="{D2AC7180-9ED1-4E2F-92CD-3918AE587BE8}" type="presParOf" srcId="{75A95EDE-7BD1-4DD3-AC41-5EBF9CDB23A4}" destId="{3085191B-662E-484B-AA10-7DD89FFFC248}" srcOrd="0" destOrd="0" presId="urn:microsoft.com/office/officeart/2005/8/layout/process1"/>
    <dgm:cxn modelId="{264F412E-A90C-40C0-AA76-5B09954BFB64}" type="presParOf" srcId="{B1B7C5C3-9496-465A-9213-90CE58CBBB4E}" destId="{107034DC-9E78-4C19-96A6-05EFF6381785}" srcOrd="1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D94F19-7DF5-4C20-B57B-2C60C5F63D3D}">
      <dsp:nvSpPr>
        <dsp:cNvPr id="0" name=""/>
        <dsp:cNvSpPr/>
      </dsp:nvSpPr>
      <dsp:spPr>
        <a:xfrm>
          <a:off x="801351" y="2564701"/>
          <a:ext cx="1404574" cy="842744"/>
        </a:xfrm>
        <a:prstGeom prst="roundRect">
          <a:avLst>
            <a:gd name="adj" fmla="val 10000"/>
          </a:avLst>
        </a:prstGeom>
        <a:gradFill rotWithShape="0">
          <a:gsLst>
            <a:gs pos="0">
              <a:srgbClr val="3C5A52">
                <a:hueOff val="0"/>
                <a:satOff val="0"/>
                <a:lumOff val="0"/>
                <a:alphaOff val="0"/>
                <a:tint val="50000"/>
                <a:satMod val="300000"/>
              </a:srgbClr>
            </a:gs>
            <a:gs pos="35000">
              <a:srgbClr val="3C5A52">
                <a:hueOff val="0"/>
                <a:satOff val="0"/>
                <a:lumOff val="0"/>
                <a:alphaOff val="0"/>
                <a:tint val="37000"/>
                <a:satMod val="300000"/>
              </a:srgbClr>
            </a:gs>
            <a:gs pos="100000">
              <a:srgbClr val="3C5A52">
                <a:hueOff val="0"/>
                <a:satOff val="0"/>
                <a:lumOff val="0"/>
                <a:alphaOff val="0"/>
                <a:tint val="15000"/>
                <a:satMod val="350000"/>
              </a:srgbClr>
            </a:gs>
          </a:gsLst>
          <a:lin ang="16200000" scaled="1"/>
        </a:gradFill>
        <a:ln w="25400" cap="flat" cmpd="sng" algn="ctr">
          <a:noFill/>
          <a:prstDash val="solid"/>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a:solidFill>
                <a:schemeClr val="tx1"/>
              </a:solidFill>
            </a:rPr>
            <a:t>Interpret Geologic Data</a:t>
          </a:r>
          <a:endParaRPr lang="en-US" sz="1500" b="1" kern="1200">
            <a:solidFill>
              <a:schemeClr val="tx1"/>
            </a:solidFill>
            <a:latin typeface="Arial"/>
            <a:ea typeface="+mn-ea"/>
            <a:cs typeface="+mn-cs"/>
          </a:endParaRPr>
        </a:p>
      </dsp:txBody>
      <dsp:txXfrm>
        <a:off x="826034" y="2589384"/>
        <a:ext cx="1355208" cy="793378"/>
      </dsp:txXfrm>
    </dsp:sp>
    <dsp:sp modelId="{82716418-6D9B-446B-A60A-5EC39F628A2C}">
      <dsp:nvSpPr>
        <dsp:cNvPr id="0" name=""/>
        <dsp:cNvSpPr/>
      </dsp:nvSpPr>
      <dsp:spPr>
        <a:xfrm>
          <a:off x="2346383" y="2811906"/>
          <a:ext cx="297769" cy="348334"/>
        </a:xfrm>
        <a:prstGeom prs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2346383" y="2881573"/>
        <a:ext cx="208438" cy="209000"/>
      </dsp:txXfrm>
    </dsp:sp>
    <dsp:sp modelId="{7E03A45A-F260-41C8-9D20-1702816B1D29}">
      <dsp:nvSpPr>
        <dsp:cNvPr id="0" name=""/>
        <dsp:cNvSpPr/>
      </dsp:nvSpPr>
      <dsp:spPr>
        <a:xfrm>
          <a:off x="2767755" y="2564701"/>
          <a:ext cx="1404574" cy="842744"/>
        </a:xfrm>
        <a:prstGeom prst="roundRect">
          <a:avLst>
            <a:gd name="adj" fmla="val 10000"/>
          </a:avLst>
        </a:prstGeom>
        <a:gradFill rotWithShape="0">
          <a:gsLst>
            <a:gs pos="0">
              <a:srgbClr val="3C5A52">
                <a:hueOff val="0"/>
                <a:satOff val="0"/>
                <a:lumOff val="0"/>
                <a:alphaOff val="0"/>
                <a:tint val="50000"/>
                <a:satMod val="300000"/>
              </a:srgbClr>
            </a:gs>
            <a:gs pos="35000">
              <a:srgbClr val="3C5A52">
                <a:hueOff val="0"/>
                <a:satOff val="0"/>
                <a:lumOff val="0"/>
                <a:alphaOff val="0"/>
                <a:tint val="37000"/>
                <a:satMod val="300000"/>
              </a:srgbClr>
            </a:gs>
            <a:gs pos="100000">
              <a:srgbClr val="3C5A52">
                <a:hueOff val="0"/>
                <a:satOff val="0"/>
                <a:lumOff val="0"/>
                <a:alphaOff val="0"/>
                <a:tint val="15000"/>
                <a:satMod val="350000"/>
              </a:srgbClr>
            </a:gs>
          </a:gsLst>
          <a:lin ang="16200000" scaled="1"/>
        </a:gradFill>
        <a:ln w="25400" cap="flat" cmpd="sng" algn="ctr">
          <a:noFill/>
          <a:prstDash val="solid"/>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a:solidFill>
                <a:schemeClr val="tx1"/>
              </a:solidFill>
            </a:rPr>
            <a:t>Create 3D Structural Model</a:t>
          </a:r>
          <a:endParaRPr lang="en-US" sz="1500" b="1" kern="1200">
            <a:solidFill>
              <a:schemeClr val="tx1"/>
            </a:solidFill>
            <a:latin typeface="Arial"/>
            <a:ea typeface="+mn-ea"/>
            <a:cs typeface="+mn-cs"/>
          </a:endParaRPr>
        </a:p>
      </dsp:txBody>
      <dsp:txXfrm>
        <a:off x="2792438" y="2589384"/>
        <a:ext cx="1355208" cy="793378"/>
      </dsp:txXfrm>
    </dsp:sp>
    <dsp:sp modelId="{9318749B-41DD-4D78-A93D-1186EB010BC3}">
      <dsp:nvSpPr>
        <dsp:cNvPr id="0" name=""/>
        <dsp:cNvSpPr/>
      </dsp:nvSpPr>
      <dsp:spPr>
        <a:xfrm>
          <a:off x="4312786" y="2811906"/>
          <a:ext cx="297769" cy="348334"/>
        </a:xfrm>
        <a:prstGeom prs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4312786" y="2881573"/>
        <a:ext cx="208438" cy="209000"/>
      </dsp:txXfrm>
    </dsp:sp>
    <dsp:sp modelId="{3F7E993E-39CC-4151-AA69-ACE0A164B0AA}">
      <dsp:nvSpPr>
        <dsp:cNvPr id="0" name=""/>
        <dsp:cNvSpPr/>
      </dsp:nvSpPr>
      <dsp:spPr>
        <a:xfrm>
          <a:off x="4734159" y="2564701"/>
          <a:ext cx="1404574" cy="842744"/>
        </a:xfrm>
        <a:prstGeom prst="roundRect">
          <a:avLst>
            <a:gd name="adj" fmla="val 10000"/>
          </a:avLst>
        </a:prstGeom>
        <a:gradFill rotWithShape="0">
          <a:gsLst>
            <a:gs pos="0">
              <a:srgbClr val="3C5A52">
                <a:hueOff val="0"/>
                <a:satOff val="0"/>
                <a:lumOff val="0"/>
                <a:alphaOff val="0"/>
                <a:tint val="50000"/>
                <a:satMod val="300000"/>
              </a:srgbClr>
            </a:gs>
            <a:gs pos="35000">
              <a:srgbClr val="3C5A52">
                <a:hueOff val="0"/>
                <a:satOff val="0"/>
                <a:lumOff val="0"/>
                <a:alphaOff val="0"/>
                <a:tint val="37000"/>
                <a:satMod val="300000"/>
              </a:srgbClr>
            </a:gs>
            <a:gs pos="100000">
              <a:srgbClr val="3C5A52">
                <a:hueOff val="0"/>
                <a:satOff val="0"/>
                <a:lumOff val="0"/>
                <a:alphaOff val="0"/>
                <a:tint val="15000"/>
                <a:satMod val="350000"/>
              </a:srgbClr>
            </a:gs>
          </a:gsLst>
          <a:lin ang="16200000" scaled="1"/>
        </a:gradFill>
        <a:ln w="25400" cap="flat" cmpd="sng" algn="ctr">
          <a:noFill/>
          <a:prstDash val="solid"/>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a:solidFill>
                <a:schemeClr val="tx1"/>
              </a:solidFill>
            </a:rPr>
            <a:t>Distribute Rock Properties</a:t>
          </a:r>
          <a:endParaRPr lang="en-US" sz="1500" b="1" kern="1200">
            <a:solidFill>
              <a:schemeClr val="tx1"/>
            </a:solidFill>
            <a:latin typeface="Arial"/>
            <a:ea typeface="+mn-ea"/>
            <a:cs typeface="+mn-cs"/>
          </a:endParaRPr>
        </a:p>
      </dsp:txBody>
      <dsp:txXfrm>
        <a:off x="4758842" y="2589384"/>
        <a:ext cx="1355208" cy="793378"/>
      </dsp:txXfrm>
    </dsp:sp>
    <dsp:sp modelId="{C0B215BC-032A-4744-BFD0-5B4B26B5FBA5}">
      <dsp:nvSpPr>
        <dsp:cNvPr id="0" name=""/>
        <dsp:cNvSpPr/>
      </dsp:nvSpPr>
      <dsp:spPr>
        <a:xfrm rot="3963">
          <a:off x="6279190" y="2813049"/>
          <a:ext cx="297769" cy="348334"/>
        </a:xfrm>
        <a:prstGeom prs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6279190" y="2882665"/>
        <a:ext cx="208438" cy="209000"/>
      </dsp:txXfrm>
    </dsp:sp>
    <dsp:sp modelId="{DDDF1EE6-B702-4C09-9FDB-AF0719ACFF6B}">
      <dsp:nvSpPr>
        <dsp:cNvPr id="0" name=""/>
        <dsp:cNvSpPr/>
      </dsp:nvSpPr>
      <dsp:spPr>
        <a:xfrm>
          <a:off x="6700563" y="2566968"/>
          <a:ext cx="1404574" cy="842744"/>
        </a:xfrm>
        <a:prstGeom prst="roundRect">
          <a:avLst>
            <a:gd name="adj" fmla="val 10000"/>
          </a:avLst>
        </a:prstGeom>
        <a:gradFill rotWithShape="0">
          <a:gsLst>
            <a:gs pos="0">
              <a:srgbClr val="3C5A52">
                <a:hueOff val="0"/>
                <a:satOff val="0"/>
                <a:lumOff val="0"/>
                <a:alphaOff val="0"/>
                <a:tint val="50000"/>
                <a:satMod val="300000"/>
              </a:srgbClr>
            </a:gs>
            <a:gs pos="35000">
              <a:srgbClr val="3C5A52">
                <a:hueOff val="0"/>
                <a:satOff val="0"/>
                <a:lumOff val="0"/>
                <a:alphaOff val="0"/>
                <a:tint val="37000"/>
                <a:satMod val="300000"/>
              </a:srgbClr>
            </a:gs>
            <a:gs pos="100000">
              <a:srgbClr val="3C5A52">
                <a:hueOff val="0"/>
                <a:satOff val="0"/>
                <a:lumOff val="0"/>
                <a:alphaOff val="0"/>
                <a:tint val="15000"/>
                <a:satMod val="350000"/>
              </a:srgbClr>
            </a:gs>
          </a:gsLst>
          <a:lin ang="16200000" scaled="1"/>
        </a:gradFill>
        <a:ln w="25400" cap="flat" cmpd="sng" algn="ctr">
          <a:noFill/>
          <a:prstDash val="solid"/>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a:solidFill>
                <a:schemeClr val="tx1"/>
              </a:solidFill>
            </a:rPr>
            <a:t>Build Reservoir Model</a:t>
          </a:r>
          <a:endParaRPr lang="en-US" sz="1500" b="1" kern="1200">
            <a:solidFill>
              <a:schemeClr val="tx1"/>
            </a:solidFill>
            <a:latin typeface="Arial"/>
            <a:ea typeface="+mn-ea"/>
            <a:cs typeface="+mn-cs"/>
          </a:endParaRPr>
        </a:p>
      </dsp:txBody>
      <dsp:txXfrm>
        <a:off x="6725246" y="2591651"/>
        <a:ext cx="1355208" cy="793378"/>
      </dsp:txXfrm>
    </dsp:sp>
    <dsp:sp modelId="{BC86386C-D3E8-4C3B-BDEE-8DB8D35AA97A}">
      <dsp:nvSpPr>
        <dsp:cNvPr id="0" name=""/>
        <dsp:cNvSpPr/>
      </dsp:nvSpPr>
      <dsp:spPr>
        <a:xfrm rot="21596081">
          <a:off x="8251117" y="2813030"/>
          <a:ext cx="309479" cy="348334"/>
        </a:xfrm>
        <a:prstGeom prs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8251117" y="2882750"/>
        <a:ext cx="216635" cy="209000"/>
      </dsp:txXfrm>
    </dsp:sp>
    <dsp:sp modelId="{BD490F02-8285-4454-A669-2051AF3529E1}">
      <dsp:nvSpPr>
        <dsp:cNvPr id="0" name=""/>
        <dsp:cNvSpPr/>
      </dsp:nvSpPr>
      <dsp:spPr>
        <a:xfrm>
          <a:off x="8689060" y="2564701"/>
          <a:ext cx="1404574" cy="842744"/>
        </a:xfrm>
        <a:prstGeom prst="roundRect">
          <a:avLst>
            <a:gd name="adj" fmla="val 10000"/>
          </a:avLst>
        </a:prstGeom>
        <a:gradFill rotWithShape="0">
          <a:gsLst>
            <a:gs pos="0">
              <a:srgbClr val="3C5A52">
                <a:hueOff val="0"/>
                <a:satOff val="0"/>
                <a:lumOff val="0"/>
                <a:alphaOff val="0"/>
                <a:tint val="50000"/>
                <a:satMod val="300000"/>
              </a:srgbClr>
            </a:gs>
            <a:gs pos="35000">
              <a:srgbClr val="3C5A52">
                <a:hueOff val="0"/>
                <a:satOff val="0"/>
                <a:lumOff val="0"/>
                <a:alphaOff val="0"/>
                <a:tint val="37000"/>
                <a:satMod val="300000"/>
              </a:srgbClr>
            </a:gs>
            <a:gs pos="100000">
              <a:srgbClr val="3C5A52">
                <a:hueOff val="0"/>
                <a:satOff val="0"/>
                <a:lumOff val="0"/>
                <a:alphaOff val="0"/>
                <a:tint val="15000"/>
                <a:satMod val="350000"/>
              </a:srgbClr>
            </a:gs>
          </a:gsLst>
          <a:lin ang="16200000" scaled="1"/>
        </a:gradFill>
        <a:ln w="25400" cap="flat" cmpd="sng" algn="ctr">
          <a:noFill/>
          <a:prstDash val="solid"/>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a:solidFill>
                <a:srgbClr val="000000"/>
              </a:solidFill>
              <a:latin typeface="Arial"/>
              <a:ea typeface="+mn-ea"/>
              <a:cs typeface="+mn-cs"/>
            </a:rPr>
            <a:t>Design      and Run Simulations</a:t>
          </a:r>
        </a:p>
      </dsp:txBody>
      <dsp:txXfrm>
        <a:off x="8713743" y="2589384"/>
        <a:ext cx="1355208" cy="793378"/>
      </dsp:txXfrm>
    </dsp:sp>
    <dsp:sp modelId="{75A95EDE-7BD1-4DD3-AC41-5EBF9CDB23A4}">
      <dsp:nvSpPr>
        <dsp:cNvPr id="0" name=""/>
        <dsp:cNvSpPr/>
      </dsp:nvSpPr>
      <dsp:spPr>
        <a:xfrm rot="5349944">
          <a:off x="9305746" y="3416732"/>
          <a:ext cx="188816" cy="348334"/>
        </a:xfrm>
        <a:prstGeom prs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9333656" y="3458080"/>
        <a:ext cx="132171" cy="209000"/>
      </dsp:txXfrm>
    </dsp:sp>
    <dsp:sp modelId="{107034DC-9E78-4C19-96A6-05EFF6381785}">
      <dsp:nvSpPr>
        <dsp:cNvPr id="0" name=""/>
        <dsp:cNvSpPr/>
      </dsp:nvSpPr>
      <dsp:spPr>
        <a:xfrm>
          <a:off x="8706519" y="3763665"/>
          <a:ext cx="1404574" cy="842744"/>
        </a:xfrm>
        <a:prstGeom prst="roundRect">
          <a:avLst>
            <a:gd name="adj" fmla="val 10000"/>
          </a:avLst>
        </a:prstGeom>
        <a:gradFill rotWithShape="0">
          <a:gsLst>
            <a:gs pos="0">
              <a:srgbClr val="3C5A52">
                <a:hueOff val="0"/>
                <a:satOff val="0"/>
                <a:lumOff val="0"/>
                <a:alphaOff val="0"/>
                <a:tint val="50000"/>
                <a:satMod val="300000"/>
              </a:srgbClr>
            </a:gs>
            <a:gs pos="35000">
              <a:srgbClr val="3C5A52">
                <a:hueOff val="0"/>
                <a:satOff val="0"/>
                <a:lumOff val="0"/>
                <a:alphaOff val="0"/>
                <a:tint val="37000"/>
                <a:satMod val="300000"/>
              </a:srgbClr>
            </a:gs>
            <a:gs pos="100000">
              <a:srgbClr val="3C5A52">
                <a:hueOff val="0"/>
                <a:satOff val="0"/>
                <a:lumOff val="0"/>
                <a:alphaOff val="0"/>
                <a:tint val="15000"/>
                <a:satMod val="350000"/>
              </a:srgbClr>
            </a:gs>
          </a:gsLst>
          <a:lin ang="16200000" scaled="1"/>
        </a:gradFill>
        <a:ln w="25400" cap="flat" cmpd="sng" algn="ctr">
          <a:noFill/>
          <a:prstDash val="solid"/>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a:solidFill>
                <a:srgbClr val="000000"/>
              </a:solidFill>
              <a:latin typeface="Arial"/>
              <a:ea typeface="+mn-ea"/>
              <a:cs typeface="+mn-cs"/>
            </a:rPr>
            <a:t>Review and Optimize</a:t>
          </a:r>
        </a:p>
      </dsp:txBody>
      <dsp:txXfrm>
        <a:off x="8731202" y="3788348"/>
        <a:ext cx="1355208" cy="793378"/>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45AB47-4F91-406B-8DBF-F4EA57F2E969}" type="datetimeFigureOut">
              <a:rPr lang="en-US" smtClean="0"/>
              <a:t>7/31/2023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3837BF-C0BF-49F2-9F56-B75EB6D7389B}" type="slidenum">
              <a:rPr lang="en-US" smtClean="0"/>
              <a:t>‹#›</a:t>
            </a:fld>
            <a:endParaRPr lang="en-US"/>
          </a:p>
        </p:txBody>
      </p:sp>
    </p:spTree>
    <p:extLst>
      <p:ext uri="{BB962C8B-B14F-4D97-AF65-F5344CB8AC3E}">
        <p14:creationId xmlns:p14="http://schemas.microsoft.com/office/powerpoint/2010/main" val="656781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1896547"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1896547"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046387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3837BF-C0BF-49F2-9F56-B75EB6D7389B}" type="slidenum">
              <a:rPr lang="en-US" smtClean="0"/>
              <a:t>27</a:t>
            </a:fld>
            <a:endParaRPr lang="en-US"/>
          </a:p>
        </p:txBody>
      </p:sp>
    </p:spTree>
    <p:extLst>
      <p:ext uri="{BB962C8B-B14F-4D97-AF65-F5344CB8AC3E}">
        <p14:creationId xmlns:p14="http://schemas.microsoft.com/office/powerpoint/2010/main" val="621410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3837BF-C0BF-49F2-9F56-B75EB6D7389B}" type="slidenum">
              <a:rPr lang="en-US" smtClean="0"/>
              <a:t>28</a:t>
            </a:fld>
            <a:endParaRPr lang="en-US"/>
          </a:p>
        </p:txBody>
      </p:sp>
    </p:spTree>
    <p:extLst>
      <p:ext uri="{BB962C8B-B14F-4D97-AF65-F5344CB8AC3E}">
        <p14:creationId xmlns:p14="http://schemas.microsoft.com/office/powerpoint/2010/main" val="22888466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3837BF-C0BF-49F2-9F56-B75EB6D7389B}" type="slidenum">
              <a:rPr lang="en-US" smtClean="0"/>
              <a:t>29</a:t>
            </a:fld>
            <a:endParaRPr lang="en-US"/>
          </a:p>
        </p:txBody>
      </p:sp>
    </p:spTree>
    <p:extLst>
      <p:ext uri="{BB962C8B-B14F-4D97-AF65-F5344CB8AC3E}">
        <p14:creationId xmlns:p14="http://schemas.microsoft.com/office/powerpoint/2010/main" val="127529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3837BF-C0BF-49F2-9F56-B75EB6D7389B}" type="slidenum">
              <a:rPr lang="en-US" smtClean="0"/>
              <a:t>30</a:t>
            </a:fld>
            <a:endParaRPr lang="en-US"/>
          </a:p>
        </p:txBody>
      </p:sp>
    </p:spTree>
    <p:extLst>
      <p:ext uri="{BB962C8B-B14F-4D97-AF65-F5344CB8AC3E}">
        <p14:creationId xmlns:p14="http://schemas.microsoft.com/office/powerpoint/2010/main" val="18464718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3837BF-C0BF-49F2-9F56-B75EB6D7389B}" type="slidenum">
              <a:rPr lang="en-US" smtClean="0"/>
              <a:t>31</a:t>
            </a:fld>
            <a:endParaRPr lang="en-US"/>
          </a:p>
        </p:txBody>
      </p:sp>
    </p:spTree>
    <p:extLst>
      <p:ext uri="{BB962C8B-B14F-4D97-AF65-F5344CB8AC3E}">
        <p14:creationId xmlns:p14="http://schemas.microsoft.com/office/powerpoint/2010/main" val="8604672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99C8EF-69F9-4E49-9074-B529BDCD36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93302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3837BF-C0BF-49F2-9F56-B75EB6D7389B}" type="slidenum">
              <a:rPr lang="en-US" smtClean="0"/>
              <a:t>33</a:t>
            </a:fld>
            <a:endParaRPr lang="en-US"/>
          </a:p>
        </p:txBody>
      </p:sp>
    </p:spTree>
    <p:extLst>
      <p:ext uri="{BB962C8B-B14F-4D97-AF65-F5344CB8AC3E}">
        <p14:creationId xmlns:p14="http://schemas.microsoft.com/office/powerpoint/2010/main" val="29401588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3837BF-C0BF-49F2-9F56-B75EB6D7389B}" type="slidenum">
              <a:rPr lang="en-US" smtClean="0"/>
              <a:t>35</a:t>
            </a:fld>
            <a:endParaRPr lang="en-US"/>
          </a:p>
        </p:txBody>
      </p:sp>
    </p:spTree>
    <p:extLst>
      <p:ext uri="{BB962C8B-B14F-4D97-AF65-F5344CB8AC3E}">
        <p14:creationId xmlns:p14="http://schemas.microsoft.com/office/powerpoint/2010/main" val="16285085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99C8EF-69F9-4E49-9074-B529BDCD36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54938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3837BF-C0BF-49F2-9F56-B75EB6D7389B}" type="slidenum">
              <a:rPr lang="en-US" smtClean="0"/>
              <a:t>42</a:t>
            </a:fld>
            <a:endParaRPr lang="en-US"/>
          </a:p>
        </p:txBody>
      </p:sp>
    </p:spTree>
    <p:extLst>
      <p:ext uri="{BB962C8B-B14F-4D97-AF65-F5344CB8AC3E}">
        <p14:creationId xmlns:p14="http://schemas.microsoft.com/office/powerpoint/2010/main" val="4060157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1896547"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1896547"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0963752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3837BF-C0BF-49F2-9F56-B75EB6D7389B}" type="slidenum">
              <a:rPr lang="en-US" smtClean="0"/>
              <a:t>44</a:t>
            </a:fld>
            <a:endParaRPr lang="en-US"/>
          </a:p>
        </p:txBody>
      </p:sp>
    </p:spTree>
    <p:extLst>
      <p:ext uri="{BB962C8B-B14F-4D97-AF65-F5344CB8AC3E}">
        <p14:creationId xmlns:p14="http://schemas.microsoft.com/office/powerpoint/2010/main" val="35920774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3837BF-C0BF-49F2-9F56-B75EB6D7389B}" type="slidenum">
              <a:rPr lang="en-US" smtClean="0"/>
              <a:t>45</a:t>
            </a:fld>
            <a:endParaRPr lang="en-US"/>
          </a:p>
        </p:txBody>
      </p:sp>
    </p:spTree>
    <p:extLst>
      <p:ext uri="{BB962C8B-B14F-4D97-AF65-F5344CB8AC3E}">
        <p14:creationId xmlns:p14="http://schemas.microsoft.com/office/powerpoint/2010/main" val="22728815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3837BF-C0BF-49F2-9F56-B75EB6D7389B}" type="slidenum">
              <a:rPr lang="en-US" smtClean="0"/>
              <a:t>54</a:t>
            </a:fld>
            <a:endParaRPr lang="en-US"/>
          </a:p>
        </p:txBody>
      </p:sp>
    </p:spTree>
    <p:extLst>
      <p:ext uri="{BB962C8B-B14F-4D97-AF65-F5344CB8AC3E}">
        <p14:creationId xmlns:p14="http://schemas.microsoft.com/office/powerpoint/2010/main" val="37865517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1896547"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1896547"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04638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1896547"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1896547"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04638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Remove details of open acreage outside the proposed </a:t>
            </a:r>
          </a:p>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8</a:t>
            </a:fld>
            <a:endParaRPr lang="en-US"/>
          </a:p>
        </p:txBody>
      </p:sp>
    </p:spTree>
    <p:extLst>
      <p:ext uri="{BB962C8B-B14F-4D97-AF65-F5344CB8AC3E}">
        <p14:creationId xmlns:p14="http://schemas.microsoft.com/office/powerpoint/2010/main" val="4601517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99C8EF-69F9-4E49-9074-B529BDCD36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6381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3837BF-C0BF-49F2-9F56-B75EB6D7389B}" type="slidenum">
              <a:rPr lang="en-US" smtClean="0"/>
              <a:t>14</a:t>
            </a:fld>
            <a:endParaRPr lang="en-US"/>
          </a:p>
        </p:txBody>
      </p:sp>
    </p:spTree>
    <p:extLst>
      <p:ext uri="{BB962C8B-B14F-4D97-AF65-F5344CB8AC3E}">
        <p14:creationId xmlns:p14="http://schemas.microsoft.com/office/powerpoint/2010/main" val="19946117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3837BF-C0BF-49F2-9F56-B75EB6D7389B}" type="slidenum">
              <a:rPr lang="en-US" smtClean="0"/>
              <a:t>16</a:t>
            </a:fld>
            <a:endParaRPr lang="en-US"/>
          </a:p>
        </p:txBody>
      </p:sp>
    </p:spTree>
    <p:extLst>
      <p:ext uri="{BB962C8B-B14F-4D97-AF65-F5344CB8AC3E}">
        <p14:creationId xmlns:p14="http://schemas.microsoft.com/office/powerpoint/2010/main" val="3552104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99C8EF-69F9-4E49-9074-B529BDCD36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15322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3837BF-C0BF-49F2-9F56-B75EB6D7389B}" type="slidenum">
              <a:rPr lang="en-US" smtClean="0"/>
              <a:t>26</a:t>
            </a:fld>
            <a:endParaRPr lang="en-US"/>
          </a:p>
        </p:txBody>
      </p:sp>
    </p:spTree>
    <p:extLst>
      <p:ext uri="{BB962C8B-B14F-4D97-AF65-F5344CB8AC3E}">
        <p14:creationId xmlns:p14="http://schemas.microsoft.com/office/powerpoint/2010/main" val="36789544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91" name="Rectangle 19"/>
          <p:cNvSpPr>
            <a:spLocks noChangeArrowheads="1"/>
          </p:cNvSpPr>
          <p:nvPr/>
        </p:nvSpPr>
        <p:spPr bwMode="auto">
          <a:xfrm>
            <a:off x="0" y="1754189"/>
            <a:ext cx="5875867" cy="2668587"/>
          </a:xfrm>
          <a:prstGeom prst="rect">
            <a:avLst/>
          </a:prstGeom>
          <a:solidFill>
            <a:srgbClr val="F2F1E6"/>
          </a:solidFill>
          <a:ln>
            <a:noFill/>
          </a:ln>
          <a:effectLst/>
        </p:spPr>
        <p:txBody>
          <a:bodyPr wrap="none" anchor="ctr"/>
          <a:lstStyle/>
          <a:p>
            <a:endParaRPr lang="en-US"/>
          </a:p>
        </p:txBody>
      </p:sp>
      <p:sp>
        <p:nvSpPr>
          <p:cNvPr id="3084" name="Rectangle 12"/>
          <p:cNvSpPr>
            <a:spLocks noChangeArrowheads="1"/>
          </p:cNvSpPr>
          <p:nvPr/>
        </p:nvSpPr>
        <p:spPr bwMode="auto">
          <a:xfrm>
            <a:off x="5212080" y="1765300"/>
            <a:ext cx="6979921" cy="2655888"/>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4" name="Rectangle 2"/>
          <p:cNvSpPr>
            <a:spLocks noGrp="1" noChangeArrowheads="1"/>
          </p:cNvSpPr>
          <p:nvPr>
            <p:ph type="ctrTitle"/>
          </p:nvPr>
        </p:nvSpPr>
        <p:spPr>
          <a:xfrm>
            <a:off x="5616872" y="2405058"/>
            <a:ext cx="6197176" cy="1260475"/>
          </a:xfrm>
        </p:spPr>
        <p:txBody>
          <a:bodyPr/>
          <a:lstStyle>
            <a:lvl1pPr algn="l" rtl="0" fontAlgn="base">
              <a:spcBef>
                <a:spcPts val="0"/>
              </a:spcBef>
              <a:spcAft>
                <a:spcPts val="0"/>
              </a:spcAft>
              <a:defRPr lang="en-US" sz="3200" b="1" kern="1200" noProof="0" dirty="0" smtClean="0">
                <a:ln w="12700">
                  <a:solidFill>
                    <a:schemeClr val="tx2">
                      <a:satMod val="155000"/>
                    </a:schemeClr>
                  </a:solidFill>
                  <a:prstDash val="solid"/>
                </a:ln>
                <a:solidFill>
                  <a:srgbClr val="FEFCEC"/>
                </a:solidFill>
                <a:effectLst>
                  <a:outerShdw blurRad="41275" dist="20320" dir="1800000" algn="tl" rotWithShape="0">
                    <a:srgbClr val="000000">
                      <a:alpha val="40000"/>
                    </a:srgbClr>
                  </a:outerShdw>
                </a:effectLst>
                <a:latin typeface="+mj-lt"/>
                <a:ea typeface="+mj-ea"/>
                <a:cs typeface="+mj-cs"/>
              </a:defRPr>
            </a:lvl1pPr>
          </a:lstStyle>
          <a:p>
            <a:pPr lvl="0"/>
            <a:r>
              <a:rPr lang="en-US" noProof="0"/>
              <a:t>Click to edit Master title style</a:t>
            </a:r>
          </a:p>
        </p:txBody>
      </p:sp>
      <p:sp>
        <p:nvSpPr>
          <p:cNvPr id="3075" name="Rectangle 3"/>
          <p:cNvSpPr>
            <a:spLocks noGrp="1" noChangeArrowheads="1"/>
          </p:cNvSpPr>
          <p:nvPr>
            <p:ph type="subTitle" idx="1"/>
          </p:nvPr>
        </p:nvSpPr>
        <p:spPr>
          <a:xfrm>
            <a:off x="5710006" y="4662489"/>
            <a:ext cx="6107573" cy="1392237"/>
          </a:xfrm>
        </p:spPr>
        <p:txBody>
          <a:bodyPr/>
          <a:lstStyle>
            <a:lvl1pPr marL="0" indent="0" algn="l" rtl="0" fontAlgn="base">
              <a:lnSpc>
                <a:spcPct val="100000"/>
              </a:lnSpc>
              <a:spcBef>
                <a:spcPts val="0"/>
              </a:spcBef>
              <a:spcAft>
                <a:spcPct val="0"/>
              </a:spcAft>
              <a:buClr>
                <a:schemeClr val="accent1"/>
              </a:buClr>
              <a:buFont typeface="Arial" charset="0"/>
              <a:buNone/>
              <a:defRPr lang="en-US" sz="2800" kern="1200" noProof="0" dirty="0" smtClean="0">
                <a:ln w="1905"/>
                <a:solidFill>
                  <a:srgbClr val="504732"/>
                </a:solidFill>
                <a:effectLst>
                  <a:outerShdw blurRad="50800" dist="38100" dir="2700000" algn="tl" rotWithShape="0">
                    <a:schemeClr val="accent6">
                      <a:lumMod val="75000"/>
                      <a:alpha val="40000"/>
                    </a:schemeClr>
                  </a:outerShdw>
                </a:effectLst>
                <a:latin typeface="+mn-lt"/>
                <a:ea typeface="+mn-ea"/>
                <a:cs typeface="+mn-cs"/>
              </a:defRPr>
            </a:lvl1pPr>
          </a:lstStyle>
          <a:p>
            <a:pPr lvl="0"/>
            <a:r>
              <a:rPr lang="en-US" noProof="0"/>
              <a:t>Click to edit Master subtitle style</a:t>
            </a:r>
          </a:p>
        </p:txBody>
      </p:sp>
      <p:sp>
        <p:nvSpPr>
          <p:cNvPr id="3087" name="Line 15"/>
          <p:cNvSpPr>
            <a:spLocks noChangeShapeType="1"/>
          </p:cNvSpPr>
          <p:nvPr/>
        </p:nvSpPr>
        <p:spPr bwMode="auto">
          <a:xfrm>
            <a:off x="0" y="1763713"/>
            <a:ext cx="12192000"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8" name="Line 16"/>
          <p:cNvSpPr>
            <a:spLocks noChangeShapeType="1"/>
          </p:cNvSpPr>
          <p:nvPr/>
        </p:nvSpPr>
        <p:spPr bwMode="auto">
          <a:xfrm>
            <a:off x="0" y="4424363"/>
            <a:ext cx="12192000"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p:blipFill>
        <p:spPr bwMode="auto">
          <a:xfrm>
            <a:off x="575912" y="2272257"/>
            <a:ext cx="4052149" cy="1695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22350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01C062DF-B065-21D8-D57E-5A8B9CC6BB9C}"/>
              </a:ext>
            </a:extLst>
          </p:cNvPr>
          <p:cNvSpPr txBox="1">
            <a:spLocks noChangeArrowheads="1"/>
          </p:cNvSpPr>
          <p:nvPr userDrawn="1"/>
        </p:nvSpPr>
        <p:spPr bwMode="auto">
          <a:xfrm>
            <a:off x="565149" y="6442912"/>
            <a:ext cx="4073353" cy="398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11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E015D90-405A-4FFF-85FC-471910E4E4DB}" type="slidenum">
              <a:rPr lang="en-US" smtClean="0"/>
              <a:pPr algn="l"/>
              <a:t>‹#›</a:t>
            </a:fld>
            <a:endParaRPr lang="en-US"/>
          </a:p>
        </p:txBody>
      </p:sp>
      <p:sp>
        <p:nvSpPr>
          <p:cNvPr id="6" name="Footer Placeholder 5">
            <a:extLst>
              <a:ext uri="{FF2B5EF4-FFF2-40B4-BE49-F238E27FC236}">
                <a16:creationId xmlns:a16="http://schemas.microsoft.com/office/drawing/2014/main" id="{A8111ED1-BF19-F865-7911-F0D8F31404AF}"/>
              </a:ext>
            </a:extLst>
          </p:cNvPr>
          <p:cNvSpPr>
            <a:spLocks noGrp="1" noChangeArrowheads="1"/>
          </p:cNvSpPr>
          <p:nvPr>
            <p:ph type="ftr" sz="quarter" idx="3"/>
          </p:nvPr>
        </p:nvSpPr>
        <p:spPr bwMode="auto">
          <a:xfrm>
            <a:off x="5308600" y="6439447"/>
            <a:ext cx="6318251" cy="398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100">
                <a:solidFill>
                  <a:schemeClr val="accent2"/>
                </a:solidFill>
              </a:defRPr>
            </a:lvl1pPr>
          </a:lstStyle>
          <a:p>
            <a:r>
              <a:rPr lang="en-US"/>
              <a:t>Confidential - Do Not Distribute   </a:t>
            </a:r>
          </a:p>
        </p:txBody>
      </p:sp>
    </p:spTree>
    <p:extLst>
      <p:ext uri="{BB962C8B-B14F-4D97-AF65-F5344CB8AC3E}">
        <p14:creationId xmlns:p14="http://schemas.microsoft.com/office/powerpoint/2010/main" val="1298785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565150"/>
            <a:ext cx="2743200" cy="57086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565150"/>
            <a:ext cx="8026400" cy="57086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E2A318A8-A1A6-0433-C2DA-9D7E55AC41F1}"/>
              </a:ext>
            </a:extLst>
          </p:cNvPr>
          <p:cNvSpPr txBox="1">
            <a:spLocks noChangeArrowheads="1"/>
          </p:cNvSpPr>
          <p:nvPr userDrawn="1"/>
        </p:nvSpPr>
        <p:spPr bwMode="auto">
          <a:xfrm>
            <a:off x="565149" y="6442912"/>
            <a:ext cx="4073353" cy="398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11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E015D90-405A-4FFF-85FC-471910E4E4DB}" type="slidenum">
              <a:rPr lang="en-US" smtClean="0"/>
              <a:pPr algn="l"/>
              <a:t>‹#›</a:t>
            </a:fld>
            <a:endParaRPr lang="en-US"/>
          </a:p>
        </p:txBody>
      </p:sp>
      <p:sp>
        <p:nvSpPr>
          <p:cNvPr id="6" name="Footer Placeholder 5">
            <a:extLst>
              <a:ext uri="{FF2B5EF4-FFF2-40B4-BE49-F238E27FC236}">
                <a16:creationId xmlns:a16="http://schemas.microsoft.com/office/drawing/2014/main" id="{2245F983-34D1-8DFB-3D49-432080B0C3E0}"/>
              </a:ext>
            </a:extLst>
          </p:cNvPr>
          <p:cNvSpPr>
            <a:spLocks noGrp="1" noChangeArrowheads="1"/>
          </p:cNvSpPr>
          <p:nvPr>
            <p:ph type="ftr" sz="quarter" idx="3"/>
          </p:nvPr>
        </p:nvSpPr>
        <p:spPr bwMode="auto">
          <a:xfrm>
            <a:off x="5308600" y="6439447"/>
            <a:ext cx="6318251" cy="398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100">
                <a:solidFill>
                  <a:schemeClr val="accent2"/>
                </a:solidFill>
              </a:defRPr>
            </a:lvl1pPr>
          </a:lstStyle>
          <a:p>
            <a:r>
              <a:rPr lang="en-US"/>
              <a:t>Confidential - Do Not Distribute   </a:t>
            </a:r>
          </a:p>
        </p:txBody>
      </p:sp>
    </p:spTree>
    <p:extLst>
      <p:ext uri="{BB962C8B-B14F-4D97-AF65-F5344CB8AC3E}">
        <p14:creationId xmlns:p14="http://schemas.microsoft.com/office/powerpoint/2010/main" val="39569593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3"/>
          <p:cNvSpPr>
            <a:spLocks noGrp="1"/>
          </p:cNvSpPr>
          <p:nvPr>
            <p:ph type="body" sz="quarter" idx="12"/>
          </p:nvPr>
        </p:nvSpPr>
        <p:spPr>
          <a:xfrm>
            <a:off x="493841" y="1409700"/>
            <a:ext cx="11242428" cy="5029200"/>
          </a:xfrm>
        </p:spPr>
        <p:txBody>
          <a:bodyPr>
            <a:noAutofit/>
          </a:bodyPr>
          <a:lstStyle>
            <a:lvl1pPr marL="228669" indent="-228669">
              <a:buClr>
                <a:schemeClr val="tx2"/>
              </a:buClr>
              <a:buFont typeface="Arial" panose="020B0604020202020204" pitchFamily="34" charset="0"/>
              <a:buChar char="•"/>
              <a:defRPr/>
            </a:lvl1pPr>
            <a:lvl2pPr marL="462101" indent="-231051">
              <a:buClr>
                <a:schemeClr val="tx2"/>
              </a:buClr>
              <a:buFont typeface="Arial" panose="020B0604020202020204" pitchFamily="34" charset="0"/>
              <a:buChar char="»"/>
              <a:defRPr sz="1801"/>
            </a:lvl2pPr>
            <a:lvl3pPr marL="683624" indent="-221523">
              <a:buClr>
                <a:schemeClr val="tx2"/>
              </a:buClr>
              <a:buFont typeface="Arial"/>
              <a:buChar char="•"/>
              <a:tabLst/>
              <a:defRPr sz="1601"/>
            </a:lvl3pPr>
            <a:lvl4pPr marL="885297" indent="-201673">
              <a:buClr>
                <a:schemeClr val="tx2"/>
              </a:buClr>
              <a:buFont typeface="Courier New"/>
              <a:buChar char="o"/>
              <a:defRPr sz="1401"/>
            </a:lvl4pPr>
            <a:lvl5pPr marL="1116348" indent="-231051">
              <a:buClr>
                <a:schemeClr val="tx2"/>
              </a:buClr>
              <a:buFont typeface="Arial"/>
              <a:buChar char="•"/>
              <a:tabLst/>
              <a:defRPr sz="120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23578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3"/>
          <p:cNvSpPr>
            <a:spLocks noGrp="1"/>
          </p:cNvSpPr>
          <p:nvPr>
            <p:ph type="body" sz="quarter" idx="12"/>
          </p:nvPr>
        </p:nvSpPr>
        <p:spPr>
          <a:xfrm>
            <a:off x="493842" y="1409700"/>
            <a:ext cx="6080121" cy="5029200"/>
          </a:xfrm>
        </p:spPr>
        <p:txBody>
          <a:bodyPr>
            <a:noAutofit/>
          </a:bodyPr>
          <a:lstStyle>
            <a:lvl1pPr marL="228669" indent="-228669">
              <a:buClr>
                <a:schemeClr val="tx2"/>
              </a:buClr>
              <a:buFont typeface="Arial" panose="020B0604020202020204" pitchFamily="34" charset="0"/>
              <a:buChar char="•"/>
              <a:defRPr/>
            </a:lvl1pPr>
            <a:lvl2pPr marL="462101" indent="-231051">
              <a:buClr>
                <a:schemeClr val="tx2"/>
              </a:buClr>
              <a:buFont typeface="Arial" panose="020B0604020202020204" pitchFamily="34" charset="0"/>
              <a:buChar char="»"/>
              <a:defRPr sz="1801"/>
            </a:lvl2pPr>
            <a:lvl3pPr marL="683624" indent="-221523">
              <a:buClr>
                <a:schemeClr val="tx2"/>
              </a:buClr>
              <a:buFont typeface="Arial"/>
              <a:buChar char="•"/>
              <a:tabLst/>
              <a:defRPr sz="1601"/>
            </a:lvl3pPr>
            <a:lvl4pPr marL="885297" indent="-201673">
              <a:buClr>
                <a:schemeClr val="tx2"/>
              </a:buClr>
              <a:buFont typeface="Courier New"/>
              <a:buChar char="o"/>
              <a:defRPr sz="1401"/>
            </a:lvl4pPr>
            <a:lvl5pPr marL="1116348" indent="-231051">
              <a:buClr>
                <a:schemeClr val="tx2"/>
              </a:buClr>
              <a:buFont typeface="Arial"/>
              <a:buChar char="•"/>
              <a:tabLst/>
              <a:defRPr sz="120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p:cNvSpPr>
            <a:spLocks noGrp="1"/>
          </p:cNvSpPr>
          <p:nvPr>
            <p:ph type="pic" sz="quarter" idx="13"/>
          </p:nvPr>
        </p:nvSpPr>
        <p:spPr>
          <a:xfrm>
            <a:off x="7010639" y="1425575"/>
            <a:ext cx="4725631" cy="2527300"/>
          </a:xfrm>
        </p:spPr>
        <p:txBody>
          <a:bodyPr/>
          <a:lstStyle/>
          <a:p>
            <a:r>
              <a:rPr lang="en-US"/>
              <a:t>Click icon to add picture</a:t>
            </a:r>
          </a:p>
        </p:txBody>
      </p:sp>
      <p:sp>
        <p:nvSpPr>
          <p:cNvPr id="6" name="Picture Placeholder 3"/>
          <p:cNvSpPr>
            <a:spLocks noGrp="1"/>
          </p:cNvSpPr>
          <p:nvPr>
            <p:ph type="pic" sz="quarter" idx="14"/>
          </p:nvPr>
        </p:nvSpPr>
        <p:spPr>
          <a:xfrm>
            <a:off x="7010639" y="3911600"/>
            <a:ext cx="4725631" cy="2527300"/>
          </a:xfrm>
        </p:spPr>
        <p:txBody>
          <a:bodyPr/>
          <a:lstStyle/>
          <a:p>
            <a:r>
              <a:rPr lang="en-US"/>
              <a:t>Click icon to add picture</a:t>
            </a:r>
          </a:p>
        </p:txBody>
      </p:sp>
    </p:spTree>
    <p:extLst>
      <p:ext uri="{BB962C8B-B14F-4D97-AF65-F5344CB8AC3E}">
        <p14:creationId xmlns:p14="http://schemas.microsoft.com/office/powerpoint/2010/main" val="593440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hart Placeholder 3"/>
          <p:cNvSpPr>
            <a:spLocks noGrp="1"/>
          </p:cNvSpPr>
          <p:nvPr>
            <p:ph type="chart" sz="quarter" idx="13"/>
          </p:nvPr>
        </p:nvSpPr>
        <p:spPr>
          <a:xfrm>
            <a:off x="7010639" y="1409700"/>
            <a:ext cx="4725631" cy="5029200"/>
          </a:xfrm>
        </p:spPr>
        <p:txBody>
          <a:bodyPr/>
          <a:lstStyle/>
          <a:p>
            <a:r>
              <a:rPr lang="en-US"/>
              <a:t>Click icon to add chart</a:t>
            </a:r>
          </a:p>
        </p:txBody>
      </p:sp>
      <p:sp>
        <p:nvSpPr>
          <p:cNvPr id="6" name="Text Placeholder 3"/>
          <p:cNvSpPr>
            <a:spLocks noGrp="1"/>
          </p:cNvSpPr>
          <p:nvPr>
            <p:ph type="body" sz="quarter" idx="12"/>
          </p:nvPr>
        </p:nvSpPr>
        <p:spPr>
          <a:xfrm>
            <a:off x="493842" y="1409700"/>
            <a:ext cx="6080121" cy="5029200"/>
          </a:xfrm>
        </p:spPr>
        <p:txBody>
          <a:bodyPr>
            <a:noAutofit/>
          </a:bodyPr>
          <a:lstStyle>
            <a:lvl1pPr marL="228669" indent="-228669">
              <a:buClr>
                <a:schemeClr val="tx2"/>
              </a:buClr>
              <a:buFont typeface="Arial" panose="020B0604020202020204" pitchFamily="34" charset="0"/>
              <a:buChar char="•"/>
              <a:defRPr/>
            </a:lvl1pPr>
            <a:lvl2pPr marL="462101" indent="-231051">
              <a:buClr>
                <a:schemeClr val="tx2"/>
              </a:buClr>
              <a:buFont typeface="Arial" panose="020B0604020202020204" pitchFamily="34" charset="0"/>
              <a:buChar char="»"/>
              <a:defRPr sz="1801"/>
            </a:lvl2pPr>
            <a:lvl3pPr marL="683624" indent="-221523">
              <a:buClr>
                <a:schemeClr val="tx2"/>
              </a:buClr>
              <a:buFont typeface="Arial"/>
              <a:buChar char="•"/>
              <a:tabLst/>
              <a:defRPr sz="1601"/>
            </a:lvl3pPr>
            <a:lvl4pPr marL="885297" indent="-201673">
              <a:buClr>
                <a:schemeClr val="tx2"/>
              </a:buClr>
              <a:buFont typeface="Courier New"/>
              <a:buChar char="o"/>
              <a:defRPr sz="1401"/>
            </a:lvl4pPr>
            <a:lvl5pPr marL="1116348" indent="-231051">
              <a:buClr>
                <a:schemeClr val="tx2"/>
              </a:buClr>
              <a:buFont typeface="Arial"/>
              <a:buChar char="•"/>
              <a:tabLst/>
              <a:defRPr sz="120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82736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6" name="Text Placeholder 3"/>
          <p:cNvSpPr>
            <a:spLocks noGrp="1"/>
          </p:cNvSpPr>
          <p:nvPr>
            <p:ph type="body" sz="quarter" idx="12"/>
          </p:nvPr>
        </p:nvSpPr>
        <p:spPr>
          <a:xfrm>
            <a:off x="493842" y="1409700"/>
            <a:ext cx="5451244" cy="5029200"/>
          </a:xfrm>
        </p:spPr>
        <p:txBody>
          <a:bodyPr>
            <a:noAutofit/>
          </a:bodyPr>
          <a:lstStyle>
            <a:lvl1pPr marL="228669" indent="-228669">
              <a:buClr>
                <a:schemeClr val="tx2"/>
              </a:buClr>
              <a:buFont typeface="Arial" panose="020B0604020202020204" pitchFamily="34" charset="0"/>
              <a:buChar char="•"/>
              <a:defRPr/>
            </a:lvl1pPr>
            <a:lvl2pPr marL="462101" indent="-231051">
              <a:buClr>
                <a:schemeClr val="tx2"/>
              </a:buClr>
              <a:buFont typeface="Arial" panose="020B0604020202020204" pitchFamily="34" charset="0"/>
              <a:buChar char="»"/>
              <a:defRPr sz="1801"/>
            </a:lvl2pPr>
            <a:lvl3pPr marL="683624" indent="-221523">
              <a:buClr>
                <a:schemeClr val="tx2"/>
              </a:buClr>
              <a:buFont typeface="Arial"/>
              <a:buChar char="•"/>
              <a:tabLst/>
              <a:defRPr sz="1601"/>
            </a:lvl3pPr>
            <a:lvl4pPr marL="885297" indent="-201673">
              <a:buClr>
                <a:schemeClr val="tx2"/>
              </a:buClr>
              <a:buFont typeface="Courier New"/>
              <a:buChar char="o"/>
              <a:defRPr sz="1401"/>
            </a:lvl4pPr>
            <a:lvl5pPr marL="1116348" indent="-231051">
              <a:buClr>
                <a:schemeClr val="tx2"/>
              </a:buClr>
              <a:buFont typeface="Arial"/>
              <a:buChar char="•"/>
              <a:tabLst/>
              <a:defRPr sz="120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3"/>
          <p:cNvSpPr>
            <a:spLocks noGrp="1"/>
          </p:cNvSpPr>
          <p:nvPr>
            <p:ph type="body" sz="quarter" idx="13"/>
          </p:nvPr>
        </p:nvSpPr>
        <p:spPr>
          <a:xfrm>
            <a:off x="6286550" y="1409700"/>
            <a:ext cx="5449719" cy="5029200"/>
          </a:xfrm>
        </p:spPr>
        <p:txBody>
          <a:bodyPr>
            <a:noAutofit/>
          </a:bodyPr>
          <a:lstStyle>
            <a:lvl1pPr marL="228669" indent="-228669">
              <a:buClr>
                <a:schemeClr val="tx2"/>
              </a:buClr>
              <a:buFont typeface="Arial" panose="020B0604020202020204" pitchFamily="34" charset="0"/>
              <a:buChar char="•"/>
              <a:defRPr/>
            </a:lvl1pPr>
            <a:lvl2pPr marL="462101" indent="-231051">
              <a:buClr>
                <a:schemeClr val="tx2"/>
              </a:buClr>
              <a:buFont typeface="Arial" panose="020B0604020202020204" pitchFamily="34" charset="0"/>
              <a:buChar char="»"/>
              <a:defRPr sz="1801"/>
            </a:lvl2pPr>
            <a:lvl3pPr marL="683624" indent="-221523">
              <a:buClr>
                <a:schemeClr val="tx2"/>
              </a:buClr>
              <a:buFont typeface="Arial"/>
              <a:buChar char="•"/>
              <a:tabLst/>
              <a:defRPr sz="1601"/>
            </a:lvl3pPr>
            <a:lvl4pPr marL="885297" indent="-201673">
              <a:buClr>
                <a:schemeClr val="tx2"/>
              </a:buClr>
              <a:buFont typeface="Courier New"/>
              <a:buChar char="o"/>
              <a:defRPr sz="1401"/>
            </a:lvl4pPr>
            <a:lvl5pPr marL="1116348" indent="-231051">
              <a:buClr>
                <a:schemeClr val="tx2"/>
              </a:buClr>
              <a:buFont typeface="Arial"/>
              <a:buChar char="•"/>
              <a:tabLst/>
              <a:defRPr sz="120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44549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Slide -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094B1D-D708-4160-8DE8-E5297595158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0"/>
            <a:ext cx="12191997" cy="6857998"/>
          </a:xfrm>
          <a:prstGeom prst="rect">
            <a:avLst/>
          </a:prstGeom>
        </p:spPr>
      </p:pic>
      <p:sp>
        <p:nvSpPr>
          <p:cNvPr id="5" name="Title 409">
            <a:extLst>
              <a:ext uri="{FF2B5EF4-FFF2-40B4-BE49-F238E27FC236}">
                <a16:creationId xmlns:a16="http://schemas.microsoft.com/office/drawing/2014/main" id="{EFBC412D-CF97-4841-A3A4-05C3A53B2437}"/>
              </a:ext>
            </a:extLst>
          </p:cNvPr>
          <p:cNvSpPr>
            <a:spLocks noGrp="1"/>
          </p:cNvSpPr>
          <p:nvPr>
            <p:ph type="title" hasCustomPrompt="1"/>
          </p:nvPr>
        </p:nvSpPr>
        <p:spPr>
          <a:xfrm>
            <a:off x="533401" y="1676400"/>
            <a:ext cx="5867400" cy="827093"/>
          </a:xfrm>
        </p:spPr>
        <p:txBody>
          <a:bodyPr/>
          <a:lstStyle>
            <a:lvl1pPr algn="l">
              <a:defRPr sz="4000" cap="none" baseline="0">
                <a:solidFill>
                  <a:schemeClr val="tx2"/>
                </a:solidFill>
              </a:defRPr>
            </a:lvl1pPr>
          </a:lstStyle>
          <a:p>
            <a:r>
              <a:rPr lang="en-US"/>
              <a:t>Edit Master Title</a:t>
            </a:r>
          </a:p>
        </p:txBody>
      </p:sp>
      <p:sp>
        <p:nvSpPr>
          <p:cNvPr id="6" name="Text Placeholder 14">
            <a:extLst>
              <a:ext uri="{FF2B5EF4-FFF2-40B4-BE49-F238E27FC236}">
                <a16:creationId xmlns:a16="http://schemas.microsoft.com/office/drawing/2014/main" id="{29CDD655-88D7-4124-830B-E369A1F89E63}"/>
              </a:ext>
            </a:extLst>
          </p:cNvPr>
          <p:cNvSpPr>
            <a:spLocks noGrp="1"/>
          </p:cNvSpPr>
          <p:nvPr>
            <p:ph type="body" sz="quarter" idx="12" hasCustomPrompt="1"/>
          </p:nvPr>
        </p:nvSpPr>
        <p:spPr>
          <a:xfrm>
            <a:off x="533401" y="2667000"/>
            <a:ext cx="5717283" cy="639748"/>
          </a:xfrm>
        </p:spPr>
        <p:txBody>
          <a:bodyPr>
            <a:normAutofit/>
          </a:bodyPr>
          <a:lstStyle>
            <a:lvl1pPr>
              <a:defRPr sz="2001">
                <a:solidFill>
                  <a:schemeClr val="tx2"/>
                </a:solidFill>
              </a:defRPr>
            </a:lvl1pPr>
          </a:lstStyle>
          <a:p>
            <a:pPr lvl="0"/>
            <a:r>
              <a:rPr lang="en-US"/>
              <a:t>Edit Subtitle</a:t>
            </a:r>
          </a:p>
        </p:txBody>
      </p:sp>
    </p:spTree>
    <p:extLst>
      <p:ext uri="{BB962C8B-B14F-4D97-AF65-F5344CB8AC3E}">
        <p14:creationId xmlns:p14="http://schemas.microsoft.com/office/powerpoint/2010/main" val="21811402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Slide - 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094B1D-D708-4160-8DE8-E52975951580}"/>
              </a:ext>
            </a:extLst>
          </p:cNvPr>
          <p:cNvPicPr>
            <a:picLocks noChangeAspect="1"/>
          </p:cNvPicPr>
          <p:nvPr userDrawn="1"/>
        </p:nvPicPr>
        <p:blipFill>
          <a:blip r:embed="rId2"/>
          <a:srcRect/>
          <a:stretch/>
        </p:blipFill>
        <p:spPr>
          <a:xfrm>
            <a:off x="2" y="0"/>
            <a:ext cx="12191995" cy="6857998"/>
          </a:xfrm>
          <a:prstGeom prst="rect">
            <a:avLst/>
          </a:prstGeom>
        </p:spPr>
      </p:pic>
      <p:sp>
        <p:nvSpPr>
          <p:cNvPr id="6" name="Title 409">
            <a:extLst>
              <a:ext uri="{FF2B5EF4-FFF2-40B4-BE49-F238E27FC236}">
                <a16:creationId xmlns:a16="http://schemas.microsoft.com/office/drawing/2014/main" id="{BEFF49A9-9963-489B-A99E-3B90CBB62DB3}"/>
              </a:ext>
            </a:extLst>
          </p:cNvPr>
          <p:cNvSpPr>
            <a:spLocks noGrp="1"/>
          </p:cNvSpPr>
          <p:nvPr>
            <p:ph type="title" hasCustomPrompt="1"/>
          </p:nvPr>
        </p:nvSpPr>
        <p:spPr>
          <a:xfrm>
            <a:off x="533401" y="1676400"/>
            <a:ext cx="5867400" cy="827093"/>
          </a:xfrm>
        </p:spPr>
        <p:txBody>
          <a:bodyPr/>
          <a:lstStyle>
            <a:lvl1pPr algn="l">
              <a:defRPr sz="4000" cap="none" baseline="0">
                <a:solidFill>
                  <a:schemeClr val="tx2"/>
                </a:solidFill>
              </a:defRPr>
            </a:lvl1pPr>
          </a:lstStyle>
          <a:p>
            <a:r>
              <a:rPr lang="en-US"/>
              <a:t>Edit Master Title</a:t>
            </a:r>
          </a:p>
        </p:txBody>
      </p:sp>
      <p:sp>
        <p:nvSpPr>
          <p:cNvPr id="7" name="Text Placeholder 14">
            <a:extLst>
              <a:ext uri="{FF2B5EF4-FFF2-40B4-BE49-F238E27FC236}">
                <a16:creationId xmlns:a16="http://schemas.microsoft.com/office/drawing/2014/main" id="{01CDF633-4B2E-4627-8AE2-BFC095903FD4}"/>
              </a:ext>
            </a:extLst>
          </p:cNvPr>
          <p:cNvSpPr>
            <a:spLocks noGrp="1"/>
          </p:cNvSpPr>
          <p:nvPr>
            <p:ph type="body" sz="quarter" idx="12" hasCustomPrompt="1"/>
          </p:nvPr>
        </p:nvSpPr>
        <p:spPr>
          <a:xfrm>
            <a:off x="533401" y="2667000"/>
            <a:ext cx="5717283" cy="639748"/>
          </a:xfrm>
        </p:spPr>
        <p:txBody>
          <a:bodyPr>
            <a:normAutofit/>
          </a:bodyPr>
          <a:lstStyle>
            <a:lvl1pPr>
              <a:defRPr sz="2001">
                <a:solidFill>
                  <a:schemeClr val="tx2"/>
                </a:solidFill>
              </a:defRPr>
            </a:lvl1pPr>
          </a:lstStyle>
          <a:p>
            <a:pPr lvl="0"/>
            <a:r>
              <a:rPr lang="en-US"/>
              <a:t>Edit Subtitle</a:t>
            </a:r>
          </a:p>
        </p:txBody>
      </p:sp>
    </p:spTree>
    <p:extLst>
      <p:ext uri="{BB962C8B-B14F-4D97-AF65-F5344CB8AC3E}">
        <p14:creationId xmlns:p14="http://schemas.microsoft.com/office/powerpoint/2010/main" val="9529092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Divider Slide - 6">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094B1D-D708-4160-8DE8-E52975951580}"/>
              </a:ext>
            </a:extLst>
          </p:cNvPr>
          <p:cNvPicPr>
            <a:picLocks noChangeAspect="1"/>
          </p:cNvPicPr>
          <p:nvPr userDrawn="1"/>
        </p:nvPicPr>
        <p:blipFill>
          <a:blip r:embed="rId2"/>
          <a:srcRect/>
          <a:stretch/>
        </p:blipFill>
        <p:spPr>
          <a:xfrm>
            <a:off x="2" y="0"/>
            <a:ext cx="12191994" cy="6857997"/>
          </a:xfrm>
          <a:prstGeom prst="rect">
            <a:avLst/>
          </a:prstGeom>
        </p:spPr>
      </p:pic>
      <p:sp>
        <p:nvSpPr>
          <p:cNvPr id="6" name="Title 409">
            <a:extLst>
              <a:ext uri="{FF2B5EF4-FFF2-40B4-BE49-F238E27FC236}">
                <a16:creationId xmlns:a16="http://schemas.microsoft.com/office/drawing/2014/main" id="{B6235DD9-62CC-430D-8819-6DC5BE44EF5C}"/>
              </a:ext>
            </a:extLst>
          </p:cNvPr>
          <p:cNvSpPr>
            <a:spLocks noGrp="1"/>
          </p:cNvSpPr>
          <p:nvPr>
            <p:ph type="title" hasCustomPrompt="1"/>
          </p:nvPr>
        </p:nvSpPr>
        <p:spPr>
          <a:xfrm>
            <a:off x="533401" y="1676400"/>
            <a:ext cx="5867400" cy="827093"/>
          </a:xfrm>
        </p:spPr>
        <p:txBody>
          <a:bodyPr/>
          <a:lstStyle>
            <a:lvl1pPr algn="l">
              <a:defRPr sz="4000" cap="none" baseline="0">
                <a:solidFill>
                  <a:schemeClr val="tx2"/>
                </a:solidFill>
              </a:defRPr>
            </a:lvl1pPr>
          </a:lstStyle>
          <a:p>
            <a:r>
              <a:rPr lang="en-US"/>
              <a:t>Edit Master Title</a:t>
            </a:r>
          </a:p>
        </p:txBody>
      </p:sp>
      <p:sp>
        <p:nvSpPr>
          <p:cNvPr id="7" name="Text Placeholder 14">
            <a:extLst>
              <a:ext uri="{FF2B5EF4-FFF2-40B4-BE49-F238E27FC236}">
                <a16:creationId xmlns:a16="http://schemas.microsoft.com/office/drawing/2014/main" id="{8747E68A-9DFC-4D93-8B44-8371C565CCAC}"/>
              </a:ext>
            </a:extLst>
          </p:cNvPr>
          <p:cNvSpPr>
            <a:spLocks noGrp="1"/>
          </p:cNvSpPr>
          <p:nvPr>
            <p:ph type="body" sz="quarter" idx="12" hasCustomPrompt="1"/>
          </p:nvPr>
        </p:nvSpPr>
        <p:spPr>
          <a:xfrm>
            <a:off x="533401" y="2667000"/>
            <a:ext cx="5717283" cy="639748"/>
          </a:xfrm>
        </p:spPr>
        <p:txBody>
          <a:bodyPr>
            <a:normAutofit/>
          </a:bodyPr>
          <a:lstStyle>
            <a:lvl1pPr>
              <a:defRPr sz="2001">
                <a:solidFill>
                  <a:schemeClr val="tx2"/>
                </a:solidFill>
              </a:defRPr>
            </a:lvl1pPr>
          </a:lstStyle>
          <a:p>
            <a:pPr lvl="0"/>
            <a:r>
              <a:rPr lang="en-US"/>
              <a:t>Edit Subtitle</a:t>
            </a:r>
          </a:p>
        </p:txBody>
      </p:sp>
    </p:spTree>
    <p:extLst>
      <p:ext uri="{BB962C8B-B14F-4D97-AF65-F5344CB8AC3E}">
        <p14:creationId xmlns:p14="http://schemas.microsoft.com/office/powerpoint/2010/main" val="21931107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Slide - 6">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094B1D-D708-4160-8DE8-E52975951580}"/>
              </a:ext>
            </a:extLst>
          </p:cNvPr>
          <p:cNvPicPr>
            <a:picLocks noChangeAspect="1"/>
          </p:cNvPicPr>
          <p:nvPr userDrawn="1"/>
        </p:nvPicPr>
        <p:blipFill>
          <a:blip r:embed="rId2"/>
          <a:srcRect/>
          <a:stretch/>
        </p:blipFill>
        <p:spPr>
          <a:xfrm>
            <a:off x="2" y="0"/>
            <a:ext cx="12191995" cy="6857998"/>
          </a:xfrm>
          <a:prstGeom prst="rect">
            <a:avLst/>
          </a:prstGeom>
        </p:spPr>
      </p:pic>
      <p:sp>
        <p:nvSpPr>
          <p:cNvPr id="6" name="Title 409">
            <a:extLst>
              <a:ext uri="{FF2B5EF4-FFF2-40B4-BE49-F238E27FC236}">
                <a16:creationId xmlns:a16="http://schemas.microsoft.com/office/drawing/2014/main" id="{B6235DD9-62CC-430D-8819-6DC5BE44EF5C}"/>
              </a:ext>
            </a:extLst>
          </p:cNvPr>
          <p:cNvSpPr>
            <a:spLocks noGrp="1"/>
          </p:cNvSpPr>
          <p:nvPr>
            <p:ph type="title" hasCustomPrompt="1"/>
          </p:nvPr>
        </p:nvSpPr>
        <p:spPr>
          <a:xfrm>
            <a:off x="533401" y="1676400"/>
            <a:ext cx="5867400" cy="827093"/>
          </a:xfrm>
        </p:spPr>
        <p:txBody>
          <a:bodyPr/>
          <a:lstStyle>
            <a:lvl1pPr algn="l">
              <a:defRPr sz="4000" cap="none" baseline="0">
                <a:solidFill>
                  <a:schemeClr val="tx2"/>
                </a:solidFill>
              </a:defRPr>
            </a:lvl1pPr>
          </a:lstStyle>
          <a:p>
            <a:r>
              <a:rPr lang="en-US"/>
              <a:t>Edit Master Title</a:t>
            </a:r>
          </a:p>
        </p:txBody>
      </p:sp>
      <p:sp>
        <p:nvSpPr>
          <p:cNvPr id="7" name="Text Placeholder 14">
            <a:extLst>
              <a:ext uri="{FF2B5EF4-FFF2-40B4-BE49-F238E27FC236}">
                <a16:creationId xmlns:a16="http://schemas.microsoft.com/office/drawing/2014/main" id="{8747E68A-9DFC-4D93-8B44-8371C565CCAC}"/>
              </a:ext>
            </a:extLst>
          </p:cNvPr>
          <p:cNvSpPr>
            <a:spLocks noGrp="1"/>
          </p:cNvSpPr>
          <p:nvPr>
            <p:ph type="body" sz="quarter" idx="12" hasCustomPrompt="1"/>
          </p:nvPr>
        </p:nvSpPr>
        <p:spPr>
          <a:xfrm>
            <a:off x="533401" y="2667000"/>
            <a:ext cx="5717283" cy="639748"/>
          </a:xfrm>
        </p:spPr>
        <p:txBody>
          <a:bodyPr>
            <a:normAutofit/>
          </a:bodyPr>
          <a:lstStyle>
            <a:lvl1pPr>
              <a:defRPr sz="2001">
                <a:solidFill>
                  <a:schemeClr val="tx2"/>
                </a:solidFill>
              </a:defRPr>
            </a:lvl1pPr>
          </a:lstStyle>
          <a:p>
            <a:pPr lvl="0"/>
            <a:r>
              <a:rPr lang="en-US"/>
              <a:t>Edit Subtitle</a:t>
            </a:r>
          </a:p>
        </p:txBody>
      </p:sp>
    </p:spTree>
    <p:extLst>
      <p:ext uri="{BB962C8B-B14F-4D97-AF65-F5344CB8AC3E}">
        <p14:creationId xmlns:p14="http://schemas.microsoft.com/office/powerpoint/2010/main" val="3230062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8E53DD96-8FFD-B47E-2A85-E8CF98E8DF0E}"/>
              </a:ext>
            </a:extLst>
          </p:cNvPr>
          <p:cNvSpPr txBox="1">
            <a:spLocks noChangeArrowheads="1"/>
          </p:cNvSpPr>
          <p:nvPr userDrawn="1"/>
        </p:nvSpPr>
        <p:spPr bwMode="auto">
          <a:xfrm>
            <a:off x="565149" y="6442912"/>
            <a:ext cx="4073353" cy="398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11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E015D90-405A-4FFF-85FC-471910E4E4DB}" type="slidenum">
              <a:rPr lang="en-US" smtClean="0"/>
              <a:pPr algn="l"/>
              <a:t>‹#›</a:t>
            </a:fld>
            <a:endParaRPr lang="en-US"/>
          </a:p>
        </p:txBody>
      </p:sp>
      <p:sp>
        <p:nvSpPr>
          <p:cNvPr id="7" name="Rectangle 5">
            <a:extLst>
              <a:ext uri="{FF2B5EF4-FFF2-40B4-BE49-F238E27FC236}">
                <a16:creationId xmlns:a16="http://schemas.microsoft.com/office/drawing/2014/main" id="{EE8441A4-1CB6-9C9A-B77F-59212C52FA5F}"/>
              </a:ext>
            </a:extLst>
          </p:cNvPr>
          <p:cNvSpPr>
            <a:spLocks noGrp="1" noChangeArrowheads="1"/>
          </p:cNvSpPr>
          <p:nvPr>
            <p:ph type="ftr" sz="quarter" idx="3"/>
          </p:nvPr>
        </p:nvSpPr>
        <p:spPr bwMode="auto">
          <a:xfrm>
            <a:off x="5308600" y="6439447"/>
            <a:ext cx="6318251" cy="398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100">
                <a:solidFill>
                  <a:schemeClr val="accent2"/>
                </a:solidFill>
              </a:defRPr>
            </a:lvl1pPr>
          </a:lstStyle>
          <a:p>
            <a:r>
              <a:rPr lang="en-US"/>
              <a:t>Confidential - Do Not Distribute   </a:t>
            </a:r>
          </a:p>
        </p:txBody>
      </p:sp>
    </p:spTree>
    <p:extLst>
      <p:ext uri="{BB962C8B-B14F-4D97-AF65-F5344CB8AC3E}">
        <p14:creationId xmlns:p14="http://schemas.microsoft.com/office/powerpoint/2010/main" val="13225208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Slide -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094B1D-D708-4160-8DE8-E5297595158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0"/>
            <a:ext cx="12191997" cy="6857998"/>
          </a:xfrm>
          <a:prstGeom prst="rect">
            <a:avLst/>
          </a:prstGeom>
        </p:spPr>
      </p:pic>
      <p:sp>
        <p:nvSpPr>
          <p:cNvPr id="6" name="Title 409">
            <a:extLst>
              <a:ext uri="{FF2B5EF4-FFF2-40B4-BE49-F238E27FC236}">
                <a16:creationId xmlns:a16="http://schemas.microsoft.com/office/drawing/2014/main" id="{E6AA3B4E-31C2-45BF-9D13-7AB7D2F8E2CB}"/>
              </a:ext>
            </a:extLst>
          </p:cNvPr>
          <p:cNvSpPr>
            <a:spLocks noGrp="1"/>
          </p:cNvSpPr>
          <p:nvPr>
            <p:ph type="title" hasCustomPrompt="1"/>
          </p:nvPr>
        </p:nvSpPr>
        <p:spPr>
          <a:xfrm>
            <a:off x="533401" y="1676400"/>
            <a:ext cx="5867400" cy="827093"/>
          </a:xfrm>
        </p:spPr>
        <p:txBody>
          <a:bodyPr/>
          <a:lstStyle>
            <a:lvl1pPr algn="l">
              <a:defRPr sz="4000" cap="none" baseline="0">
                <a:solidFill>
                  <a:schemeClr val="tx2"/>
                </a:solidFill>
              </a:defRPr>
            </a:lvl1pPr>
          </a:lstStyle>
          <a:p>
            <a:r>
              <a:rPr lang="en-US"/>
              <a:t>Edit Master Title</a:t>
            </a:r>
          </a:p>
        </p:txBody>
      </p:sp>
      <p:sp>
        <p:nvSpPr>
          <p:cNvPr id="7" name="Text Placeholder 14">
            <a:extLst>
              <a:ext uri="{FF2B5EF4-FFF2-40B4-BE49-F238E27FC236}">
                <a16:creationId xmlns:a16="http://schemas.microsoft.com/office/drawing/2014/main" id="{FE9C19B2-F84D-4B8A-8C94-0C0877DBFC80}"/>
              </a:ext>
            </a:extLst>
          </p:cNvPr>
          <p:cNvSpPr>
            <a:spLocks noGrp="1"/>
          </p:cNvSpPr>
          <p:nvPr>
            <p:ph type="body" sz="quarter" idx="12" hasCustomPrompt="1"/>
          </p:nvPr>
        </p:nvSpPr>
        <p:spPr>
          <a:xfrm>
            <a:off x="533401" y="2667000"/>
            <a:ext cx="5717283" cy="639748"/>
          </a:xfrm>
        </p:spPr>
        <p:txBody>
          <a:bodyPr>
            <a:normAutofit/>
          </a:bodyPr>
          <a:lstStyle>
            <a:lvl1pPr>
              <a:defRPr sz="2001">
                <a:solidFill>
                  <a:schemeClr val="tx2"/>
                </a:solidFill>
              </a:defRPr>
            </a:lvl1pPr>
          </a:lstStyle>
          <a:p>
            <a:pPr lvl="0"/>
            <a:r>
              <a:rPr lang="en-US"/>
              <a:t>Edit Subtitle</a:t>
            </a:r>
          </a:p>
        </p:txBody>
      </p:sp>
    </p:spTree>
    <p:extLst>
      <p:ext uri="{BB962C8B-B14F-4D97-AF65-F5344CB8AC3E}">
        <p14:creationId xmlns:p14="http://schemas.microsoft.com/office/powerpoint/2010/main" val="21344324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Divider Slide -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094B1D-D708-4160-8DE8-E52975951580}"/>
              </a:ext>
            </a:extLst>
          </p:cNvPr>
          <p:cNvPicPr>
            <a:picLocks noChangeAspect="1"/>
          </p:cNvPicPr>
          <p:nvPr userDrawn="1"/>
        </p:nvPicPr>
        <p:blipFill>
          <a:blip r:embed="rId2"/>
          <a:srcRect/>
          <a:stretch/>
        </p:blipFill>
        <p:spPr>
          <a:xfrm>
            <a:off x="2" y="0"/>
            <a:ext cx="12191995" cy="6857998"/>
          </a:xfrm>
          <a:prstGeom prst="rect">
            <a:avLst/>
          </a:prstGeom>
        </p:spPr>
      </p:pic>
      <p:sp>
        <p:nvSpPr>
          <p:cNvPr id="6" name="Title 409">
            <a:extLst>
              <a:ext uri="{FF2B5EF4-FFF2-40B4-BE49-F238E27FC236}">
                <a16:creationId xmlns:a16="http://schemas.microsoft.com/office/drawing/2014/main" id="{E6AA3B4E-31C2-45BF-9D13-7AB7D2F8E2CB}"/>
              </a:ext>
            </a:extLst>
          </p:cNvPr>
          <p:cNvSpPr>
            <a:spLocks noGrp="1"/>
          </p:cNvSpPr>
          <p:nvPr>
            <p:ph type="title" hasCustomPrompt="1"/>
          </p:nvPr>
        </p:nvSpPr>
        <p:spPr>
          <a:xfrm>
            <a:off x="533401" y="1676400"/>
            <a:ext cx="5867400" cy="827093"/>
          </a:xfrm>
        </p:spPr>
        <p:txBody>
          <a:bodyPr/>
          <a:lstStyle>
            <a:lvl1pPr algn="l">
              <a:defRPr sz="4000" cap="none" baseline="0">
                <a:solidFill>
                  <a:schemeClr val="tx2"/>
                </a:solidFill>
              </a:defRPr>
            </a:lvl1pPr>
          </a:lstStyle>
          <a:p>
            <a:r>
              <a:rPr lang="en-US"/>
              <a:t>Edit Master Title</a:t>
            </a:r>
          </a:p>
        </p:txBody>
      </p:sp>
      <p:sp>
        <p:nvSpPr>
          <p:cNvPr id="7" name="Text Placeholder 14">
            <a:extLst>
              <a:ext uri="{FF2B5EF4-FFF2-40B4-BE49-F238E27FC236}">
                <a16:creationId xmlns:a16="http://schemas.microsoft.com/office/drawing/2014/main" id="{FE9C19B2-F84D-4B8A-8C94-0C0877DBFC80}"/>
              </a:ext>
            </a:extLst>
          </p:cNvPr>
          <p:cNvSpPr>
            <a:spLocks noGrp="1"/>
          </p:cNvSpPr>
          <p:nvPr>
            <p:ph type="body" sz="quarter" idx="12" hasCustomPrompt="1"/>
          </p:nvPr>
        </p:nvSpPr>
        <p:spPr>
          <a:xfrm>
            <a:off x="533401" y="2667000"/>
            <a:ext cx="5717283" cy="639748"/>
          </a:xfrm>
        </p:spPr>
        <p:txBody>
          <a:bodyPr>
            <a:normAutofit/>
          </a:bodyPr>
          <a:lstStyle>
            <a:lvl1pPr>
              <a:defRPr sz="2001">
                <a:solidFill>
                  <a:schemeClr val="tx2"/>
                </a:solidFill>
              </a:defRPr>
            </a:lvl1pPr>
          </a:lstStyle>
          <a:p>
            <a:pPr lvl="0"/>
            <a:r>
              <a:rPr lang="en-US"/>
              <a:t>Edit Subtitle</a:t>
            </a:r>
          </a:p>
        </p:txBody>
      </p:sp>
    </p:spTree>
    <p:extLst>
      <p:ext uri="{BB962C8B-B14F-4D97-AF65-F5344CB8AC3E}">
        <p14:creationId xmlns:p14="http://schemas.microsoft.com/office/powerpoint/2010/main" val="867326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Divider Slide -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094B1D-D708-4160-8DE8-E52975951580}"/>
              </a:ext>
            </a:extLst>
          </p:cNvPr>
          <p:cNvPicPr>
            <a:picLocks noChangeAspect="1"/>
          </p:cNvPicPr>
          <p:nvPr userDrawn="1"/>
        </p:nvPicPr>
        <p:blipFill>
          <a:blip r:embed="rId2"/>
          <a:srcRect/>
          <a:stretch/>
        </p:blipFill>
        <p:spPr>
          <a:xfrm>
            <a:off x="2" y="0"/>
            <a:ext cx="12191995" cy="6857997"/>
          </a:xfrm>
          <a:prstGeom prst="rect">
            <a:avLst/>
          </a:prstGeom>
        </p:spPr>
      </p:pic>
      <p:sp>
        <p:nvSpPr>
          <p:cNvPr id="6" name="Title 409">
            <a:extLst>
              <a:ext uri="{FF2B5EF4-FFF2-40B4-BE49-F238E27FC236}">
                <a16:creationId xmlns:a16="http://schemas.microsoft.com/office/drawing/2014/main" id="{E6AA3B4E-31C2-45BF-9D13-7AB7D2F8E2CB}"/>
              </a:ext>
            </a:extLst>
          </p:cNvPr>
          <p:cNvSpPr>
            <a:spLocks noGrp="1"/>
          </p:cNvSpPr>
          <p:nvPr>
            <p:ph type="title" hasCustomPrompt="1"/>
          </p:nvPr>
        </p:nvSpPr>
        <p:spPr>
          <a:xfrm>
            <a:off x="533401" y="1676400"/>
            <a:ext cx="5867400" cy="827093"/>
          </a:xfrm>
        </p:spPr>
        <p:txBody>
          <a:bodyPr/>
          <a:lstStyle>
            <a:lvl1pPr algn="l">
              <a:defRPr sz="4000" cap="none" baseline="0">
                <a:solidFill>
                  <a:schemeClr val="tx2"/>
                </a:solidFill>
              </a:defRPr>
            </a:lvl1pPr>
          </a:lstStyle>
          <a:p>
            <a:r>
              <a:rPr lang="en-US"/>
              <a:t>Edit Master Title</a:t>
            </a:r>
          </a:p>
        </p:txBody>
      </p:sp>
      <p:sp>
        <p:nvSpPr>
          <p:cNvPr id="7" name="Text Placeholder 14">
            <a:extLst>
              <a:ext uri="{FF2B5EF4-FFF2-40B4-BE49-F238E27FC236}">
                <a16:creationId xmlns:a16="http://schemas.microsoft.com/office/drawing/2014/main" id="{FE9C19B2-F84D-4B8A-8C94-0C0877DBFC80}"/>
              </a:ext>
            </a:extLst>
          </p:cNvPr>
          <p:cNvSpPr>
            <a:spLocks noGrp="1"/>
          </p:cNvSpPr>
          <p:nvPr>
            <p:ph type="body" sz="quarter" idx="12" hasCustomPrompt="1"/>
          </p:nvPr>
        </p:nvSpPr>
        <p:spPr>
          <a:xfrm>
            <a:off x="533401" y="2667000"/>
            <a:ext cx="5717283" cy="639748"/>
          </a:xfrm>
        </p:spPr>
        <p:txBody>
          <a:bodyPr>
            <a:normAutofit/>
          </a:bodyPr>
          <a:lstStyle>
            <a:lvl1pPr>
              <a:defRPr sz="2001">
                <a:solidFill>
                  <a:schemeClr val="tx2"/>
                </a:solidFill>
              </a:defRPr>
            </a:lvl1pPr>
          </a:lstStyle>
          <a:p>
            <a:pPr lvl="0"/>
            <a:r>
              <a:rPr lang="en-US"/>
              <a:t>Edit Subtitle</a:t>
            </a:r>
          </a:p>
        </p:txBody>
      </p:sp>
    </p:spTree>
    <p:extLst>
      <p:ext uri="{BB962C8B-B14F-4D97-AF65-F5344CB8AC3E}">
        <p14:creationId xmlns:p14="http://schemas.microsoft.com/office/powerpoint/2010/main" val="14040993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Corporate Title Slide - Option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C91E71-D756-4DCA-A12A-5F0DA955C9FB}"/>
              </a:ext>
            </a:extLst>
          </p:cNvPr>
          <p:cNvPicPr>
            <a:picLocks noChangeAspect="1"/>
          </p:cNvPicPr>
          <p:nvPr userDrawn="1"/>
        </p:nvPicPr>
        <p:blipFill>
          <a:blip r:embed="rId2"/>
          <a:srcRect/>
          <a:stretch/>
        </p:blipFill>
        <p:spPr>
          <a:xfrm>
            <a:off x="765" y="428"/>
            <a:ext cx="12190470" cy="6857139"/>
          </a:xfrm>
          <a:prstGeom prst="rect">
            <a:avLst/>
          </a:prstGeom>
        </p:spPr>
      </p:pic>
      <p:pic>
        <p:nvPicPr>
          <p:cNvPr id="6" name="Picture 5">
            <a:extLst>
              <a:ext uri="{FF2B5EF4-FFF2-40B4-BE49-F238E27FC236}">
                <a16:creationId xmlns:a16="http://schemas.microsoft.com/office/drawing/2014/main" id="{99050E49-0D68-4C38-B8F5-FBAD548AAEC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427964" y="1219200"/>
            <a:ext cx="1829277" cy="2057400"/>
          </a:xfrm>
          <a:prstGeom prst="rect">
            <a:avLst/>
          </a:prstGeom>
        </p:spPr>
      </p:pic>
      <p:sp>
        <p:nvSpPr>
          <p:cNvPr id="7" name="Title 409">
            <a:extLst>
              <a:ext uri="{FF2B5EF4-FFF2-40B4-BE49-F238E27FC236}">
                <a16:creationId xmlns:a16="http://schemas.microsoft.com/office/drawing/2014/main" id="{EB2DE5CF-68F3-4A77-913E-DE96744C3E97}"/>
              </a:ext>
            </a:extLst>
          </p:cNvPr>
          <p:cNvSpPr>
            <a:spLocks noGrp="1"/>
          </p:cNvSpPr>
          <p:nvPr>
            <p:ph type="title" hasCustomPrompt="1"/>
          </p:nvPr>
        </p:nvSpPr>
        <p:spPr>
          <a:xfrm>
            <a:off x="6483897" y="3890302"/>
            <a:ext cx="5717413" cy="827093"/>
          </a:xfrm>
        </p:spPr>
        <p:txBody>
          <a:bodyPr/>
          <a:lstStyle>
            <a:lvl1pPr algn="l">
              <a:defRPr cap="none" baseline="0">
                <a:solidFill>
                  <a:schemeClr val="tx2"/>
                </a:solidFill>
              </a:defRPr>
            </a:lvl1pPr>
          </a:lstStyle>
          <a:p>
            <a:r>
              <a:rPr lang="en-US"/>
              <a:t>Edit Master Title</a:t>
            </a:r>
          </a:p>
        </p:txBody>
      </p:sp>
      <p:sp>
        <p:nvSpPr>
          <p:cNvPr id="8" name="Text Placeholder 14">
            <a:extLst>
              <a:ext uri="{FF2B5EF4-FFF2-40B4-BE49-F238E27FC236}">
                <a16:creationId xmlns:a16="http://schemas.microsoft.com/office/drawing/2014/main" id="{BC4D2BA3-5070-468E-9C1A-C4B9D25EEEFB}"/>
              </a:ext>
            </a:extLst>
          </p:cNvPr>
          <p:cNvSpPr>
            <a:spLocks noGrp="1"/>
          </p:cNvSpPr>
          <p:nvPr>
            <p:ph type="body" sz="quarter" idx="12" hasCustomPrompt="1"/>
          </p:nvPr>
        </p:nvSpPr>
        <p:spPr>
          <a:xfrm>
            <a:off x="6484027" y="4810125"/>
            <a:ext cx="5717283" cy="639748"/>
          </a:xfrm>
        </p:spPr>
        <p:txBody>
          <a:bodyPr>
            <a:normAutofit/>
          </a:bodyPr>
          <a:lstStyle>
            <a:lvl1pPr>
              <a:defRPr sz="2001">
                <a:solidFill>
                  <a:schemeClr val="tx2"/>
                </a:solidFill>
              </a:defRPr>
            </a:lvl1pPr>
          </a:lstStyle>
          <a:p>
            <a:pPr lvl="0"/>
            <a:r>
              <a:rPr lang="en-US"/>
              <a:t>Edit Subtitle</a:t>
            </a:r>
          </a:p>
        </p:txBody>
      </p:sp>
    </p:spTree>
    <p:extLst>
      <p:ext uri="{BB962C8B-B14F-4D97-AF65-F5344CB8AC3E}">
        <p14:creationId xmlns:p14="http://schemas.microsoft.com/office/powerpoint/2010/main" val="3709077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4406901"/>
            <a:ext cx="10363200" cy="1362075"/>
          </a:xfrm>
        </p:spPr>
        <p:txBody>
          <a:bodyPr anchor="t"/>
          <a:lstStyle>
            <a:lvl1pPr algn="l">
              <a:defRPr lang="en-US" sz="3200" b="1" cap="all" dirty="0" smtClean="0">
                <a:solidFill>
                  <a:srgbClr val="BCAC7E"/>
                </a:solidFill>
                <a:latin typeface="+mj-lt"/>
                <a:ea typeface="+mj-ea"/>
                <a:cs typeface="+mj-cs"/>
              </a:defRPr>
            </a:lvl1pPr>
          </a:lstStyle>
          <a:p>
            <a:r>
              <a:rPr lang="en-US"/>
              <a:t>Click to edit Master </a:t>
            </a:r>
            <a:r>
              <a:rPr lang="en-US" err="1"/>
              <a:t>SUBtitle</a:t>
            </a:r>
            <a:r>
              <a:rPr lang="en-US"/>
              <a:t> style</a:t>
            </a:r>
          </a:p>
        </p:txBody>
      </p:sp>
      <p:sp>
        <p:nvSpPr>
          <p:cNvPr id="3" name="Text Placeholder 2"/>
          <p:cNvSpPr>
            <a:spLocks noGrp="1"/>
          </p:cNvSpPr>
          <p:nvPr>
            <p:ph type="body" idx="1" hasCustomPrompt="1"/>
          </p:nvPr>
        </p:nvSpPr>
        <p:spPr>
          <a:xfrm>
            <a:off x="963084" y="2906713"/>
            <a:ext cx="10363200" cy="1500187"/>
          </a:xfrm>
        </p:spPr>
        <p:txBody>
          <a:bodyPr anchor="b"/>
          <a:lstStyle>
            <a:lvl1pPr marL="0" indent="0" algn="l" rtl="0" fontAlgn="base">
              <a:lnSpc>
                <a:spcPct val="95000"/>
              </a:lnSpc>
              <a:spcBef>
                <a:spcPts val="600"/>
              </a:spcBef>
              <a:spcAft>
                <a:spcPct val="0"/>
              </a:spcAft>
              <a:buClr>
                <a:schemeClr val="accent1"/>
              </a:buClr>
              <a:buFont typeface="Arial" charset="0"/>
              <a:buNone/>
              <a:defRPr lang="en-US" sz="4000" b="1" dirty="0" smtClean="0">
                <a:solidFill>
                  <a:schemeClr val="accent1"/>
                </a:solidFill>
                <a:latin typeface="+mn-lt"/>
                <a:ea typeface="+mn-ea"/>
                <a:cs typeface="+mn-cs"/>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title style</a:t>
            </a:r>
          </a:p>
        </p:txBody>
      </p:sp>
      <p:cxnSp>
        <p:nvCxnSpPr>
          <p:cNvPr id="5" name="Straight Connector 4"/>
          <p:cNvCxnSpPr/>
          <p:nvPr/>
        </p:nvCxnSpPr>
        <p:spPr>
          <a:xfrm>
            <a:off x="1100256" y="4348975"/>
            <a:ext cx="11091745" cy="0"/>
          </a:xfrm>
          <a:prstGeom prst="line">
            <a:avLst/>
          </a:prstGeom>
          <a:ln w="38100">
            <a:solidFill>
              <a:schemeClr val="accent1">
                <a:lumMod val="75000"/>
              </a:schemeClr>
            </a:solidFill>
            <a:headEnd type="diamond"/>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1100256" y="4348975"/>
            <a:ext cx="11091745" cy="0"/>
          </a:xfrm>
          <a:prstGeom prst="line">
            <a:avLst/>
          </a:prstGeom>
          <a:ln w="38100">
            <a:solidFill>
              <a:schemeClr val="accent1">
                <a:lumMod val="75000"/>
              </a:schemeClr>
            </a:solidFill>
            <a:headEnd type="diamond"/>
          </a:ln>
        </p:spPr>
        <p:style>
          <a:lnRef idx="1">
            <a:schemeClr val="accent1"/>
          </a:lnRef>
          <a:fillRef idx="0">
            <a:schemeClr val="accent1"/>
          </a:fillRef>
          <a:effectRef idx="0">
            <a:schemeClr val="accent1"/>
          </a:effectRef>
          <a:fontRef idx="minor">
            <a:schemeClr val="tx1"/>
          </a:fontRef>
        </p:style>
      </p:cxnSp>
      <p:sp>
        <p:nvSpPr>
          <p:cNvPr id="7" name="Rectangle 5">
            <a:extLst>
              <a:ext uri="{FF2B5EF4-FFF2-40B4-BE49-F238E27FC236}">
                <a16:creationId xmlns:a16="http://schemas.microsoft.com/office/drawing/2014/main" id="{6D2D8BA8-B761-DCDE-A666-F287ED25A6D1}"/>
              </a:ext>
            </a:extLst>
          </p:cNvPr>
          <p:cNvSpPr txBox="1">
            <a:spLocks noChangeArrowheads="1"/>
          </p:cNvSpPr>
          <p:nvPr userDrawn="1"/>
        </p:nvSpPr>
        <p:spPr bwMode="auto">
          <a:xfrm>
            <a:off x="565149" y="6442912"/>
            <a:ext cx="4073353" cy="398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11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E015D90-405A-4FFF-85FC-471910E4E4DB}" type="slidenum">
              <a:rPr lang="en-US" smtClean="0"/>
              <a:pPr algn="l"/>
              <a:t>‹#›</a:t>
            </a:fld>
            <a:endParaRPr lang="en-US"/>
          </a:p>
        </p:txBody>
      </p:sp>
      <p:sp>
        <p:nvSpPr>
          <p:cNvPr id="8" name="Rectangle 5">
            <a:extLst>
              <a:ext uri="{FF2B5EF4-FFF2-40B4-BE49-F238E27FC236}">
                <a16:creationId xmlns:a16="http://schemas.microsoft.com/office/drawing/2014/main" id="{F999ADA9-0767-5878-0087-EAF287629B6F}"/>
              </a:ext>
            </a:extLst>
          </p:cNvPr>
          <p:cNvSpPr>
            <a:spLocks noGrp="1" noChangeArrowheads="1"/>
          </p:cNvSpPr>
          <p:nvPr>
            <p:ph type="ftr" sz="quarter" idx="3"/>
          </p:nvPr>
        </p:nvSpPr>
        <p:spPr bwMode="auto">
          <a:xfrm>
            <a:off x="5308600" y="6439447"/>
            <a:ext cx="6318251" cy="398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100">
                <a:solidFill>
                  <a:schemeClr val="accent2"/>
                </a:solidFill>
              </a:defRPr>
            </a:lvl1pPr>
          </a:lstStyle>
          <a:p>
            <a:r>
              <a:rPr lang="en-US"/>
              <a:t>Confidential - Do Not Distribute   </a:t>
            </a:r>
          </a:p>
        </p:txBody>
      </p:sp>
    </p:spTree>
    <p:extLst>
      <p:ext uri="{BB962C8B-B14F-4D97-AF65-F5344CB8AC3E}">
        <p14:creationId xmlns:p14="http://schemas.microsoft.com/office/powerpoint/2010/main" val="1608791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457326"/>
            <a:ext cx="5384800" cy="48164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57326"/>
            <a:ext cx="5384800" cy="48164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5B47D7A0-1025-DE6B-6F04-E89509A1E471}"/>
              </a:ext>
            </a:extLst>
          </p:cNvPr>
          <p:cNvSpPr txBox="1">
            <a:spLocks noChangeArrowheads="1"/>
          </p:cNvSpPr>
          <p:nvPr userDrawn="1"/>
        </p:nvSpPr>
        <p:spPr bwMode="auto">
          <a:xfrm>
            <a:off x="565149" y="6442912"/>
            <a:ext cx="4073353" cy="398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11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E015D90-405A-4FFF-85FC-471910E4E4DB}" type="slidenum">
              <a:rPr lang="en-US" smtClean="0"/>
              <a:pPr algn="l"/>
              <a:t>‹#›</a:t>
            </a:fld>
            <a:endParaRPr lang="en-US"/>
          </a:p>
        </p:txBody>
      </p:sp>
      <p:sp>
        <p:nvSpPr>
          <p:cNvPr id="7" name="Rectangle 5">
            <a:extLst>
              <a:ext uri="{FF2B5EF4-FFF2-40B4-BE49-F238E27FC236}">
                <a16:creationId xmlns:a16="http://schemas.microsoft.com/office/drawing/2014/main" id="{13E872F7-122E-BB1E-DD15-D39362C96649}"/>
              </a:ext>
            </a:extLst>
          </p:cNvPr>
          <p:cNvSpPr>
            <a:spLocks noGrp="1" noChangeArrowheads="1"/>
          </p:cNvSpPr>
          <p:nvPr>
            <p:ph type="ftr" sz="quarter" idx="3"/>
          </p:nvPr>
        </p:nvSpPr>
        <p:spPr bwMode="auto">
          <a:xfrm>
            <a:off x="5308600" y="6439447"/>
            <a:ext cx="6318251" cy="398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100">
                <a:solidFill>
                  <a:schemeClr val="accent2"/>
                </a:solidFill>
              </a:defRPr>
            </a:lvl1pPr>
          </a:lstStyle>
          <a:p>
            <a:r>
              <a:rPr lang="en-US"/>
              <a:t>Confidential - Do Not Distribute   </a:t>
            </a:r>
          </a:p>
        </p:txBody>
      </p:sp>
    </p:spTree>
    <p:extLst>
      <p:ext uri="{BB962C8B-B14F-4D97-AF65-F5344CB8AC3E}">
        <p14:creationId xmlns:p14="http://schemas.microsoft.com/office/powerpoint/2010/main" val="3271573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5">
            <a:extLst>
              <a:ext uri="{FF2B5EF4-FFF2-40B4-BE49-F238E27FC236}">
                <a16:creationId xmlns:a16="http://schemas.microsoft.com/office/drawing/2014/main" id="{D114058B-5B86-A46A-5AC9-B1C8690675F9}"/>
              </a:ext>
            </a:extLst>
          </p:cNvPr>
          <p:cNvSpPr txBox="1">
            <a:spLocks noChangeArrowheads="1"/>
          </p:cNvSpPr>
          <p:nvPr userDrawn="1"/>
        </p:nvSpPr>
        <p:spPr bwMode="auto">
          <a:xfrm>
            <a:off x="565149" y="6442912"/>
            <a:ext cx="4073353" cy="398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11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E015D90-405A-4FFF-85FC-471910E4E4DB}" type="slidenum">
              <a:rPr lang="en-US" smtClean="0"/>
              <a:pPr algn="l"/>
              <a:t>‹#›</a:t>
            </a:fld>
            <a:endParaRPr lang="en-US"/>
          </a:p>
        </p:txBody>
      </p:sp>
      <p:sp>
        <p:nvSpPr>
          <p:cNvPr id="9" name="Rectangle 5">
            <a:extLst>
              <a:ext uri="{FF2B5EF4-FFF2-40B4-BE49-F238E27FC236}">
                <a16:creationId xmlns:a16="http://schemas.microsoft.com/office/drawing/2014/main" id="{42979259-5BCB-F2C9-343F-75FCCA1E62AF}"/>
              </a:ext>
            </a:extLst>
          </p:cNvPr>
          <p:cNvSpPr>
            <a:spLocks noGrp="1" noChangeArrowheads="1"/>
          </p:cNvSpPr>
          <p:nvPr>
            <p:ph type="ftr" sz="quarter" idx="10"/>
          </p:nvPr>
        </p:nvSpPr>
        <p:spPr bwMode="auto">
          <a:xfrm>
            <a:off x="5308600" y="6439447"/>
            <a:ext cx="6318251" cy="398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100">
                <a:solidFill>
                  <a:schemeClr val="accent2"/>
                </a:solidFill>
              </a:defRPr>
            </a:lvl1pPr>
          </a:lstStyle>
          <a:p>
            <a:r>
              <a:rPr lang="en-US"/>
              <a:t>Confidential - Do Not Distribute   </a:t>
            </a:r>
          </a:p>
        </p:txBody>
      </p:sp>
    </p:spTree>
    <p:extLst>
      <p:ext uri="{BB962C8B-B14F-4D97-AF65-F5344CB8AC3E}">
        <p14:creationId xmlns:p14="http://schemas.microsoft.com/office/powerpoint/2010/main" val="28814331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Rectangle 5">
            <a:extLst>
              <a:ext uri="{FF2B5EF4-FFF2-40B4-BE49-F238E27FC236}">
                <a16:creationId xmlns:a16="http://schemas.microsoft.com/office/drawing/2014/main" id="{0A063D0D-B30A-FC40-BC80-7D2982E71C7E}"/>
              </a:ext>
            </a:extLst>
          </p:cNvPr>
          <p:cNvSpPr txBox="1">
            <a:spLocks noChangeArrowheads="1"/>
          </p:cNvSpPr>
          <p:nvPr userDrawn="1"/>
        </p:nvSpPr>
        <p:spPr bwMode="auto">
          <a:xfrm>
            <a:off x="565149" y="6442912"/>
            <a:ext cx="4073353" cy="398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11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E015D90-405A-4FFF-85FC-471910E4E4DB}" type="slidenum">
              <a:rPr lang="en-US" smtClean="0"/>
              <a:pPr algn="l"/>
              <a:t>‹#›</a:t>
            </a:fld>
            <a:endParaRPr lang="en-US"/>
          </a:p>
        </p:txBody>
      </p:sp>
      <p:sp>
        <p:nvSpPr>
          <p:cNvPr id="5" name="Rectangle 5">
            <a:extLst>
              <a:ext uri="{FF2B5EF4-FFF2-40B4-BE49-F238E27FC236}">
                <a16:creationId xmlns:a16="http://schemas.microsoft.com/office/drawing/2014/main" id="{8E7E4E22-F4D8-D46A-7498-6723D207968E}"/>
              </a:ext>
            </a:extLst>
          </p:cNvPr>
          <p:cNvSpPr>
            <a:spLocks noGrp="1" noChangeArrowheads="1"/>
          </p:cNvSpPr>
          <p:nvPr>
            <p:ph type="ftr" sz="quarter" idx="3"/>
          </p:nvPr>
        </p:nvSpPr>
        <p:spPr bwMode="auto">
          <a:xfrm>
            <a:off x="5308600" y="6439447"/>
            <a:ext cx="6318251" cy="398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100">
                <a:solidFill>
                  <a:schemeClr val="accent2"/>
                </a:solidFill>
              </a:defRPr>
            </a:lvl1pPr>
          </a:lstStyle>
          <a:p>
            <a:r>
              <a:rPr lang="en-US"/>
              <a:t>Confidential - Do Not Distribute   </a:t>
            </a:r>
          </a:p>
        </p:txBody>
      </p:sp>
    </p:spTree>
    <p:extLst>
      <p:ext uri="{BB962C8B-B14F-4D97-AF65-F5344CB8AC3E}">
        <p14:creationId xmlns:p14="http://schemas.microsoft.com/office/powerpoint/2010/main" val="2775569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5">
            <a:extLst>
              <a:ext uri="{FF2B5EF4-FFF2-40B4-BE49-F238E27FC236}">
                <a16:creationId xmlns:a16="http://schemas.microsoft.com/office/drawing/2014/main" id="{BF127235-DA3F-6FDC-946E-80EAF650B5AE}"/>
              </a:ext>
            </a:extLst>
          </p:cNvPr>
          <p:cNvSpPr txBox="1">
            <a:spLocks noChangeArrowheads="1"/>
          </p:cNvSpPr>
          <p:nvPr userDrawn="1"/>
        </p:nvSpPr>
        <p:spPr bwMode="auto">
          <a:xfrm>
            <a:off x="565149" y="6442912"/>
            <a:ext cx="4073353" cy="398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11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E015D90-405A-4FFF-85FC-471910E4E4DB}" type="slidenum">
              <a:rPr lang="en-US" smtClean="0"/>
              <a:pPr algn="l"/>
              <a:t>‹#›</a:t>
            </a:fld>
            <a:endParaRPr lang="en-US"/>
          </a:p>
        </p:txBody>
      </p:sp>
      <p:sp>
        <p:nvSpPr>
          <p:cNvPr id="4" name="Rectangle 5">
            <a:extLst>
              <a:ext uri="{FF2B5EF4-FFF2-40B4-BE49-F238E27FC236}">
                <a16:creationId xmlns:a16="http://schemas.microsoft.com/office/drawing/2014/main" id="{622B84A3-9F4C-F26C-E20D-28ED025D7800}"/>
              </a:ext>
            </a:extLst>
          </p:cNvPr>
          <p:cNvSpPr>
            <a:spLocks noGrp="1" noChangeArrowheads="1"/>
          </p:cNvSpPr>
          <p:nvPr>
            <p:ph type="ftr" sz="quarter" idx="3"/>
          </p:nvPr>
        </p:nvSpPr>
        <p:spPr bwMode="auto">
          <a:xfrm>
            <a:off x="5308600" y="6439447"/>
            <a:ext cx="6318251" cy="398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100">
                <a:solidFill>
                  <a:schemeClr val="accent2"/>
                </a:solidFill>
              </a:defRPr>
            </a:lvl1pPr>
          </a:lstStyle>
          <a:p>
            <a:r>
              <a:rPr lang="en-US"/>
              <a:t>Confidential - Do Not Distribute   </a:t>
            </a:r>
          </a:p>
        </p:txBody>
      </p:sp>
    </p:spTree>
    <p:extLst>
      <p:ext uri="{BB962C8B-B14F-4D97-AF65-F5344CB8AC3E}">
        <p14:creationId xmlns:p14="http://schemas.microsoft.com/office/powerpoint/2010/main" val="3932860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Rectangle 5">
            <a:extLst>
              <a:ext uri="{FF2B5EF4-FFF2-40B4-BE49-F238E27FC236}">
                <a16:creationId xmlns:a16="http://schemas.microsoft.com/office/drawing/2014/main" id="{D72A7280-EFFD-2073-E990-A2AC92455D2E}"/>
              </a:ext>
            </a:extLst>
          </p:cNvPr>
          <p:cNvSpPr txBox="1">
            <a:spLocks noChangeArrowheads="1"/>
          </p:cNvSpPr>
          <p:nvPr userDrawn="1"/>
        </p:nvSpPr>
        <p:spPr bwMode="auto">
          <a:xfrm>
            <a:off x="565149" y="6442912"/>
            <a:ext cx="4073353" cy="398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11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E015D90-405A-4FFF-85FC-471910E4E4DB}" type="slidenum">
              <a:rPr lang="en-US" smtClean="0"/>
              <a:pPr algn="l"/>
              <a:t>‹#›</a:t>
            </a:fld>
            <a:endParaRPr lang="en-US"/>
          </a:p>
        </p:txBody>
      </p:sp>
      <p:sp>
        <p:nvSpPr>
          <p:cNvPr id="7" name="Rectangle 5">
            <a:extLst>
              <a:ext uri="{FF2B5EF4-FFF2-40B4-BE49-F238E27FC236}">
                <a16:creationId xmlns:a16="http://schemas.microsoft.com/office/drawing/2014/main" id="{10E445D5-F01F-DFCF-952F-E84196D9DD8D}"/>
              </a:ext>
            </a:extLst>
          </p:cNvPr>
          <p:cNvSpPr>
            <a:spLocks noGrp="1" noChangeArrowheads="1"/>
          </p:cNvSpPr>
          <p:nvPr>
            <p:ph type="ftr" sz="quarter" idx="3"/>
          </p:nvPr>
        </p:nvSpPr>
        <p:spPr bwMode="auto">
          <a:xfrm>
            <a:off x="5308600" y="6439447"/>
            <a:ext cx="6318251" cy="398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100">
                <a:solidFill>
                  <a:schemeClr val="accent2"/>
                </a:solidFill>
              </a:defRPr>
            </a:lvl1pPr>
          </a:lstStyle>
          <a:p>
            <a:r>
              <a:rPr lang="en-US"/>
              <a:t>Confidential - Do Not Distribute   </a:t>
            </a:r>
          </a:p>
        </p:txBody>
      </p:sp>
    </p:spTree>
    <p:extLst>
      <p:ext uri="{BB962C8B-B14F-4D97-AF65-F5344CB8AC3E}">
        <p14:creationId xmlns:p14="http://schemas.microsoft.com/office/powerpoint/2010/main" val="2019429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Rectangle 5">
            <a:extLst>
              <a:ext uri="{FF2B5EF4-FFF2-40B4-BE49-F238E27FC236}">
                <a16:creationId xmlns:a16="http://schemas.microsoft.com/office/drawing/2014/main" id="{1310E0E2-0B9B-A441-1DD2-FB109725926F}"/>
              </a:ext>
            </a:extLst>
          </p:cNvPr>
          <p:cNvSpPr txBox="1">
            <a:spLocks noChangeArrowheads="1"/>
          </p:cNvSpPr>
          <p:nvPr userDrawn="1"/>
        </p:nvSpPr>
        <p:spPr bwMode="auto">
          <a:xfrm>
            <a:off x="565149" y="6442912"/>
            <a:ext cx="4073353" cy="398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11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E015D90-405A-4FFF-85FC-471910E4E4DB}" type="slidenum">
              <a:rPr lang="en-US" smtClean="0"/>
              <a:pPr algn="l"/>
              <a:t>‹#›</a:t>
            </a:fld>
            <a:endParaRPr lang="en-US"/>
          </a:p>
        </p:txBody>
      </p:sp>
      <p:sp>
        <p:nvSpPr>
          <p:cNvPr id="7" name="Rectangle 5">
            <a:extLst>
              <a:ext uri="{FF2B5EF4-FFF2-40B4-BE49-F238E27FC236}">
                <a16:creationId xmlns:a16="http://schemas.microsoft.com/office/drawing/2014/main" id="{2BB80ABC-4410-F48A-78A9-C54DC03957DE}"/>
              </a:ext>
            </a:extLst>
          </p:cNvPr>
          <p:cNvSpPr>
            <a:spLocks noGrp="1" noChangeArrowheads="1"/>
          </p:cNvSpPr>
          <p:nvPr>
            <p:ph type="ftr" sz="quarter" idx="3"/>
          </p:nvPr>
        </p:nvSpPr>
        <p:spPr bwMode="auto">
          <a:xfrm>
            <a:off x="5308600" y="6439447"/>
            <a:ext cx="6318251" cy="398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100">
                <a:solidFill>
                  <a:schemeClr val="accent2"/>
                </a:solidFill>
              </a:defRPr>
            </a:lvl1pPr>
          </a:lstStyle>
          <a:p>
            <a:r>
              <a:rPr lang="en-US"/>
              <a:t>Confidential - Do Not Distribute   </a:t>
            </a:r>
          </a:p>
        </p:txBody>
      </p:sp>
    </p:spTree>
    <p:extLst>
      <p:ext uri="{BB962C8B-B14F-4D97-AF65-F5344CB8AC3E}">
        <p14:creationId xmlns:p14="http://schemas.microsoft.com/office/powerpoint/2010/main" val="26608878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4.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32" name="Rectangle 8"/>
          <p:cNvSpPr>
            <a:spLocks noChangeArrowheads="1"/>
          </p:cNvSpPr>
          <p:nvPr/>
        </p:nvSpPr>
        <p:spPr bwMode="auto">
          <a:xfrm>
            <a:off x="0" y="579439"/>
            <a:ext cx="12192000" cy="72548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 name="Rectangle 2"/>
          <p:cNvSpPr>
            <a:spLocks noGrp="1" noChangeArrowheads="1"/>
          </p:cNvSpPr>
          <p:nvPr>
            <p:ph type="title"/>
          </p:nvPr>
        </p:nvSpPr>
        <p:spPr bwMode="auto">
          <a:xfrm>
            <a:off x="609600" y="565150"/>
            <a:ext cx="10972800" cy="73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457326"/>
            <a:ext cx="10972800" cy="481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1" name="Line 7"/>
          <p:cNvSpPr>
            <a:spLocks noChangeShapeType="1"/>
          </p:cNvSpPr>
          <p:nvPr/>
        </p:nvSpPr>
        <p:spPr bwMode="auto">
          <a:xfrm>
            <a:off x="0" y="6426200"/>
            <a:ext cx="12192000"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 name="Line 10"/>
          <p:cNvSpPr>
            <a:spLocks noChangeShapeType="1"/>
          </p:cNvSpPr>
          <p:nvPr/>
        </p:nvSpPr>
        <p:spPr bwMode="auto">
          <a:xfrm>
            <a:off x="0" y="1301750"/>
            <a:ext cx="12192000"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5" name="Line 11"/>
          <p:cNvSpPr>
            <a:spLocks noChangeShapeType="1"/>
          </p:cNvSpPr>
          <p:nvPr/>
        </p:nvSpPr>
        <p:spPr bwMode="auto">
          <a:xfrm>
            <a:off x="0" y="576263"/>
            <a:ext cx="12192000"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051" name="Picture 3"/>
          <p:cNvPicPr>
            <a:picLocks noChangeAspect="1" noChangeArrowheads="1"/>
          </p:cNvPicPr>
          <p:nvPr/>
        </p:nvPicPr>
        <p:blipFill>
          <a:blip r:embed="rId13">
            <a:extLst>
              <a:ext uri="{28A0092B-C50C-407E-A947-70E740481C1C}">
                <a14:useLocalDpi xmlns:a14="http://schemas.microsoft.com/office/drawing/2010/main" val="0"/>
              </a:ext>
            </a:extLst>
          </a:blip>
          <a:srcRect l="2429" r="2429"/>
          <a:stretch/>
        </p:blipFill>
        <p:spPr bwMode="auto">
          <a:xfrm>
            <a:off x="241069" y="95174"/>
            <a:ext cx="1230284" cy="422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87271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rtl="0" eaLnBrk="1" fontAlgn="base" hangingPunct="1">
        <a:spcBef>
          <a:spcPct val="0"/>
        </a:spcBef>
        <a:spcAft>
          <a:spcPct val="0"/>
        </a:spcAft>
        <a:defRPr sz="2600" b="1">
          <a:solidFill>
            <a:schemeClr val="bg1"/>
          </a:solidFill>
          <a:latin typeface="+mj-lt"/>
          <a:ea typeface="+mj-ea"/>
          <a:cs typeface="+mj-cs"/>
        </a:defRPr>
      </a:lvl1pPr>
      <a:lvl2pPr algn="l" rtl="0" eaLnBrk="1" fontAlgn="base" hangingPunct="1">
        <a:spcBef>
          <a:spcPct val="0"/>
        </a:spcBef>
        <a:spcAft>
          <a:spcPct val="0"/>
        </a:spcAft>
        <a:defRPr sz="2600" b="1">
          <a:solidFill>
            <a:schemeClr val="bg1"/>
          </a:solidFill>
          <a:latin typeface="Arial Narrow" pitchFamily="34" charset="0"/>
        </a:defRPr>
      </a:lvl2pPr>
      <a:lvl3pPr algn="l" rtl="0" eaLnBrk="1" fontAlgn="base" hangingPunct="1">
        <a:spcBef>
          <a:spcPct val="0"/>
        </a:spcBef>
        <a:spcAft>
          <a:spcPct val="0"/>
        </a:spcAft>
        <a:defRPr sz="2600" b="1">
          <a:solidFill>
            <a:schemeClr val="bg1"/>
          </a:solidFill>
          <a:latin typeface="Arial Narrow" pitchFamily="34" charset="0"/>
        </a:defRPr>
      </a:lvl3pPr>
      <a:lvl4pPr algn="l" rtl="0" eaLnBrk="1" fontAlgn="base" hangingPunct="1">
        <a:spcBef>
          <a:spcPct val="0"/>
        </a:spcBef>
        <a:spcAft>
          <a:spcPct val="0"/>
        </a:spcAft>
        <a:defRPr sz="2600" b="1">
          <a:solidFill>
            <a:schemeClr val="bg1"/>
          </a:solidFill>
          <a:latin typeface="Arial Narrow" pitchFamily="34" charset="0"/>
        </a:defRPr>
      </a:lvl4pPr>
      <a:lvl5pPr algn="l" rtl="0" eaLnBrk="1" fontAlgn="base" hangingPunct="1">
        <a:spcBef>
          <a:spcPct val="0"/>
        </a:spcBef>
        <a:spcAft>
          <a:spcPct val="0"/>
        </a:spcAft>
        <a:defRPr sz="2600" b="1">
          <a:solidFill>
            <a:schemeClr val="bg1"/>
          </a:solidFill>
          <a:latin typeface="Arial Narrow" pitchFamily="34" charset="0"/>
        </a:defRPr>
      </a:lvl5pPr>
      <a:lvl6pPr marL="457200" algn="l" rtl="0" eaLnBrk="1" fontAlgn="base" hangingPunct="1">
        <a:spcBef>
          <a:spcPct val="0"/>
        </a:spcBef>
        <a:spcAft>
          <a:spcPct val="0"/>
        </a:spcAft>
        <a:defRPr sz="2600" b="1">
          <a:solidFill>
            <a:schemeClr val="bg1"/>
          </a:solidFill>
          <a:latin typeface="Arial Narrow" pitchFamily="34" charset="0"/>
        </a:defRPr>
      </a:lvl6pPr>
      <a:lvl7pPr marL="914400" algn="l" rtl="0" eaLnBrk="1" fontAlgn="base" hangingPunct="1">
        <a:spcBef>
          <a:spcPct val="0"/>
        </a:spcBef>
        <a:spcAft>
          <a:spcPct val="0"/>
        </a:spcAft>
        <a:defRPr sz="2600" b="1">
          <a:solidFill>
            <a:schemeClr val="bg1"/>
          </a:solidFill>
          <a:latin typeface="Arial Narrow" pitchFamily="34" charset="0"/>
        </a:defRPr>
      </a:lvl7pPr>
      <a:lvl8pPr marL="1371600" algn="l" rtl="0" eaLnBrk="1" fontAlgn="base" hangingPunct="1">
        <a:spcBef>
          <a:spcPct val="0"/>
        </a:spcBef>
        <a:spcAft>
          <a:spcPct val="0"/>
        </a:spcAft>
        <a:defRPr sz="2600" b="1">
          <a:solidFill>
            <a:schemeClr val="bg1"/>
          </a:solidFill>
          <a:latin typeface="Arial Narrow" pitchFamily="34" charset="0"/>
        </a:defRPr>
      </a:lvl8pPr>
      <a:lvl9pPr marL="1828800" algn="l" rtl="0" eaLnBrk="1" fontAlgn="base" hangingPunct="1">
        <a:spcBef>
          <a:spcPct val="0"/>
        </a:spcBef>
        <a:spcAft>
          <a:spcPct val="0"/>
        </a:spcAft>
        <a:defRPr sz="2600" b="1">
          <a:solidFill>
            <a:schemeClr val="bg1"/>
          </a:solidFill>
          <a:latin typeface="Arial Narrow" pitchFamily="34" charset="0"/>
        </a:defRPr>
      </a:lvl9pPr>
    </p:titleStyle>
    <p:bodyStyle>
      <a:lvl1pPr marL="225425" indent="-225425" algn="l" rtl="0" eaLnBrk="1" fontAlgn="base" hangingPunct="1">
        <a:lnSpc>
          <a:spcPct val="95000"/>
        </a:lnSpc>
        <a:spcBef>
          <a:spcPct val="65000"/>
        </a:spcBef>
        <a:spcAft>
          <a:spcPct val="0"/>
        </a:spcAft>
        <a:buClr>
          <a:schemeClr val="accent1"/>
        </a:buClr>
        <a:buFont typeface="Arial" charset="0"/>
        <a:buChar char="▪"/>
        <a:defRPr sz="2200">
          <a:solidFill>
            <a:schemeClr val="tx2"/>
          </a:solidFill>
          <a:latin typeface="+mn-lt"/>
          <a:ea typeface="+mn-ea"/>
          <a:cs typeface="+mn-cs"/>
        </a:defRPr>
      </a:lvl1pPr>
      <a:lvl2pPr marL="795338" indent="-336550" algn="l" rtl="0" eaLnBrk="1" fontAlgn="base" hangingPunct="1">
        <a:lnSpc>
          <a:spcPct val="95000"/>
        </a:lnSpc>
        <a:spcBef>
          <a:spcPct val="20000"/>
        </a:spcBef>
        <a:spcAft>
          <a:spcPct val="0"/>
        </a:spcAft>
        <a:buClr>
          <a:schemeClr val="accent1"/>
        </a:buClr>
        <a:buFont typeface="Arial" charset="0"/>
        <a:buChar char="–"/>
        <a:defRPr sz="2000">
          <a:solidFill>
            <a:schemeClr val="tx2"/>
          </a:solidFill>
          <a:latin typeface="+mn-lt"/>
        </a:defRPr>
      </a:lvl2pPr>
      <a:lvl3pPr marL="1260475" indent="-231775" algn="l" rtl="0" eaLnBrk="1" fontAlgn="base" hangingPunct="1">
        <a:lnSpc>
          <a:spcPct val="95000"/>
        </a:lnSpc>
        <a:spcBef>
          <a:spcPct val="20000"/>
        </a:spcBef>
        <a:spcAft>
          <a:spcPct val="0"/>
        </a:spcAft>
        <a:buClr>
          <a:schemeClr val="accent1"/>
        </a:buClr>
        <a:buSzPct val="90000"/>
        <a:buFont typeface="Wingdings" pitchFamily="2" charset="2"/>
        <a:buChar char="§"/>
        <a:defRPr>
          <a:solidFill>
            <a:schemeClr val="tx2"/>
          </a:solidFill>
          <a:latin typeface="+mn-lt"/>
        </a:defRPr>
      </a:lvl3pPr>
      <a:lvl4pPr marL="1663700" indent="-228600" algn="l" rtl="0" eaLnBrk="1" fontAlgn="base" hangingPunct="1">
        <a:lnSpc>
          <a:spcPct val="95000"/>
        </a:lnSpc>
        <a:spcBef>
          <a:spcPct val="20000"/>
        </a:spcBef>
        <a:spcAft>
          <a:spcPct val="0"/>
        </a:spcAft>
        <a:buClr>
          <a:schemeClr val="accent1"/>
        </a:buClr>
        <a:buFont typeface="Arial" charset="0"/>
        <a:buChar char="–"/>
        <a:defRPr sz="1600">
          <a:solidFill>
            <a:schemeClr val="tx2"/>
          </a:solidFill>
          <a:latin typeface="+mn-lt"/>
        </a:defRPr>
      </a:lvl4pPr>
      <a:lvl5pPr marL="2006600" indent="-228600" algn="l" rtl="0" eaLnBrk="1" fontAlgn="base" hangingPunct="1">
        <a:lnSpc>
          <a:spcPct val="95000"/>
        </a:lnSpc>
        <a:spcBef>
          <a:spcPct val="20000"/>
        </a:spcBef>
        <a:spcAft>
          <a:spcPct val="0"/>
        </a:spcAft>
        <a:buChar char="»"/>
        <a:defRPr sz="1600">
          <a:solidFill>
            <a:schemeClr val="tx2"/>
          </a:solidFill>
          <a:latin typeface="+mn-lt"/>
        </a:defRPr>
      </a:lvl5pPr>
      <a:lvl6pPr marL="2463800" indent="-228600" algn="l" rtl="0" eaLnBrk="1" fontAlgn="base" hangingPunct="1">
        <a:lnSpc>
          <a:spcPct val="95000"/>
        </a:lnSpc>
        <a:spcBef>
          <a:spcPct val="20000"/>
        </a:spcBef>
        <a:spcAft>
          <a:spcPct val="0"/>
        </a:spcAft>
        <a:buChar char="»"/>
        <a:defRPr sz="1600">
          <a:solidFill>
            <a:schemeClr val="tx2"/>
          </a:solidFill>
          <a:latin typeface="+mn-lt"/>
        </a:defRPr>
      </a:lvl6pPr>
      <a:lvl7pPr marL="2921000" indent="-228600" algn="l" rtl="0" eaLnBrk="1" fontAlgn="base" hangingPunct="1">
        <a:lnSpc>
          <a:spcPct val="95000"/>
        </a:lnSpc>
        <a:spcBef>
          <a:spcPct val="20000"/>
        </a:spcBef>
        <a:spcAft>
          <a:spcPct val="0"/>
        </a:spcAft>
        <a:buChar char="»"/>
        <a:defRPr sz="1600">
          <a:solidFill>
            <a:schemeClr val="tx2"/>
          </a:solidFill>
          <a:latin typeface="+mn-lt"/>
        </a:defRPr>
      </a:lvl7pPr>
      <a:lvl8pPr marL="3378200" indent="-228600" algn="l" rtl="0" eaLnBrk="1" fontAlgn="base" hangingPunct="1">
        <a:lnSpc>
          <a:spcPct val="95000"/>
        </a:lnSpc>
        <a:spcBef>
          <a:spcPct val="20000"/>
        </a:spcBef>
        <a:spcAft>
          <a:spcPct val="0"/>
        </a:spcAft>
        <a:buChar char="»"/>
        <a:defRPr sz="1600">
          <a:solidFill>
            <a:schemeClr val="tx2"/>
          </a:solidFill>
          <a:latin typeface="+mn-lt"/>
        </a:defRPr>
      </a:lvl8pPr>
      <a:lvl9pPr marL="3835400" indent="-228600" algn="l" rtl="0" eaLnBrk="1" fontAlgn="base" hangingPunct="1">
        <a:lnSpc>
          <a:spcPct val="95000"/>
        </a:lnSpc>
        <a:spcBef>
          <a:spcPct val="20000"/>
        </a:spcBef>
        <a:spcAft>
          <a:spcPct val="0"/>
        </a:spcAft>
        <a:buChar char="»"/>
        <a:defRPr sz="16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9" name="Picture 8" descr="BLUE-BOX.png"/>
          <p:cNvPicPr>
            <a:picLocks noChangeAspect="1"/>
          </p:cNvPicPr>
          <p:nvPr/>
        </p:nvPicPr>
        <p:blipFill>
          <a:blip r:embed="rId14" cstate="email">
            <a:extLst>
              <a:ext uri="{28A0092B-C50C-407E-A947-70E740481C1C}">
                <a14:useLocalDpi xmlns:a14="http://schemas.microsoft.com/office/drawing/2010/main"/>
              </a:ext>
            </a:extLst>
          </a:blip>
          <a:srcRect/>
          <a:stretch>
            <a:fillRect/>
          </a:stretch>
        </p:blipFill>
        <p:spPr>
          <a:xfrm>
            <a:off x="0" y="0"/>
            <a:ext cx="12192000" cy="1143000"/>
          </a:xfrm>
          <a:prstGeom prst="rect">
            <a:avLst/>
          </a:prstGeom>
        </p:spPr>
      </p:pic>
      <p:sp>
        <p:nvSpPr>
          <p:cNvPr id="2" name="Title Placeholder 1"/>
          <p:cNvSpPr>
            <a:spLocks noGrp="1"/>
          </p:cNvSpPr>
          <p:nvPr>
            <p:ph type="title"/>
          </p:nvPr>
        </p:nvSpPr>
        <p:spPr>
          <a:xfrm>
            <a:off x="493842" y="137161"/>
            <a:ext cx="10258295" cy="827093"/>
          </a:xfrm>
          <a:prstGeom prst="rect">
            <a:avLst/>
          </a:prstGeom>
        </p:spPr>
        <p:txBody>
          <a:bodyPr vert="horz" lIns="182843" tIns="91422" rIns="182843" bIns="91422" rtlCol="0" anchor="ctr">
            <a:noAutofit/>
          </a:bodyPr>
          <a:lstStyle/>
          <a:p>
            <a:r>
              <a:rPr lang="en-US"/>
              <a:t>CLICK TO EDIT MASTER TITLE</a:t>
            </a:r>
          </a:p>
        </p:txBody>
      </p:sp>
      <p:sp>
        <p:nvSpPr>
          <p:cNvPr id="3" name="Text Placeholder 2"/>
          <p:cNvSpPr>
            <a:spLocks noGrp="1"/>
          </p:cNvSpPr>
          <p:nvPr>
            <p:ph type="body" idx="1"/>
          </p:nvPr>
        </p:nvSpPr>
        <p:spPr>
          <a:xfrm>
            <a:off x="493841" y="1409700"/>
            <a:ext cx="11242428" cy="4953000"/>
          </a:xfrm>
          <a:prstGeom prst="rect">
            <a:avLst/>
          </a:prstGeom>
        </p:spPr>
        <p:txBody>
          <a:bodyPr vert="horz" lIns="182843" tIns="91422" rIns="182843" bIns="9142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p:cNvSpPr txBox="1"/>
          <p:nvPr userDrawn="1"/>
        </p:nvSpPr>
        <p:spPr>
          <a:xfrm>
            <a:off x="11509238" y="6512886"/>
            <a:ext cx="389863" cy="230967"/>
          </a:xfrm>
          <a:prstGeom prst="rect">
            <a:avLst/>
          </a:prstGeom>
          <a:noFill/>
        </p:spPr>
        <p:txBody>
          <a:bodyPr wrap="none" lIns="91446" tIns="45723" rIns="91446" bIns="45723" rtlCol="0">
            <a:spAutoFit/>
          </a:bodyPr>
          <a:lstStyle/>
          <a:p>
            <a:pPr algn="ctr"/>
            <a:fld id="{260E2A6B-A809-4840-BF14-8648BC0BDF87}" type="slidenum">
              <a:rPr lang="id-ID" sz="901" b="0" i="0" smtClean="0">
                <a:solidFill>
                  <a:schemeClr val="bg2">
                    <a:lumMod val="50000"/>
                  </a:schemeClr>
                </a:solidFill>
                <a:latin typeface="Arial" charset="0"/>
                <a:ea typeface="Arial" charset="0"/>
                <a:cs typeface="Arial" charset="0"/>
              </a:rPr>
              <a:pPr algn="ctr"/>
              <a:t>‹#›</a:t>
            </a:fld>
            <a:r>
              <a:rPr lang="id-ID" sz="901" b="0" i="0">
                <a:solidFill>
                  <a:schemeClr val="bg2">
                    <a:lumMod val="50000"/>
                  </a:schemeClr>
                </a:solidFill>
                <a:latin typeface="Arial" charset="0"/>
                <a:ea typeface="Arial" charset="0"/>
                <a:cs typeface="Arial" charset="0"/>
              </a:rPr>
              <a:t>  </a:t>
            </a:r>
          </a:p>
        </p:txBody>
      </p:sp>
      <p:sp>
        <p:nvSpPr>
          <p:cNvPr id="11" name="Right Triangle 10">
            <a:extLst>
              <a:ext uri="{FF2B5EF4-FFF2-40B4-BE49-F238E27FC236}">
                <a16:creationId xmlns:a16="http://schemas.microsoft.com/office/drawing/2014/main" id="{1BD6ED48-26D2-4F26-8E9D-7534D7FA138C}"/>
              </a:ext>
            </a:extLst>
          </p:cNvPr>
          <p:cNvSpPr/>
          <p:nvPr userDrawn="1"/>
        </p:nvSpPr>
        <p:spPr>
          <a:xfrm rot="10800000">
            <a:off x="10059433" y="1"/>
            <a:ext cx="2132568" cy="213201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pic>
        <p:nvPicPr>
          <p:cNvPr id="12" name="Picture 11">
            <a:extLst>
              <a:ext uri="{FF2B5EF4-FFF2-40B4-BE49-F238E27FC236}">
                <a16:creationId xmlns:a16="http://schemas.microsoft.com/office/drawing/2014/main" id="{D529ACFB-051A-4DCD-BE5D-5BC0D1A255C7}"/>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11169063" y="208932"/>
            <a:ext cx="567174" cy="667369"/>
          </a:xfrm>
          <a:prstGeom prst="rect">
            <a:avLst/>
          </a:prstGeom>
        </p:spPr>
      </p:pic>
      <p:sp>
        <p:nvSpPr>
          <p:cNvPr id="13" name="TextBox 12">
            <a:extLst>
              <a:ext uri="{FF2B5EF4-FFF2-40B4-BE49-F238E27FC236}">
                <a16:creationId xmlns:a16="http://schemas.microsoft.com/office/drawing/2014/main" id="{5D1DB34F-13F0-4B8F-98F6-EC10E9F935C8}"/>
              </a:ext>
            </a:extLst>
          </p:cNvPr>
          <p:cNvSpPr txBox="1"/>
          <p:nvPr userDrawn="1"/>
        </p:nvSpPr>
        <p:spPr>
          <a:xfrm>
            <a:off x="493842" y="6512892"/>
            <a:ext cx="1787669" cy="230961"/>
          </a:xfrm>
          <a:prstGeom prst="rect">
            <a:avLst/>
          </a:prstGeom>
          <a:noFill/>
        </p:spPr>
        <p:txBody>
          <a:bodyPr wrap="none" rtlCol="0">
            <a:spAutoFit/>
          </a:bodyPr>
          <a:lstStyle/>
          <a:p>
            <a:r>
              <a:rPr lang="en-US" sz="901">
                <a:solidFill>
                  <a:schemeClr val="bg2">
                    <a:lumMod val="50000"/>
                  </a:schemeClr>
                </a:solidFill>
              </a:rPr>
              <a:t>Strictly</a:t>
            </a:r>
            <a:r>
              <a:rPr lang="en-US" sz="901" baseline="0">
                <a:solidFill>
                  <a:schemeClr val="bg2">
                    <a:lumMod val="50000"/>
                  </a:schemeClr>
                </a:solidFill>
              </a:rPr>
              <a:t> Private and Confidential</a:t>
            </a:r>
            <a:endParaRPr lang="en-US" sz="901">
              <a:solidFill>
                <a:schemeClr val="bg2">
                  <a:lumMod val="50000"/>
                </a:schemeClr>
              </a:solidFill>
            </a:endParaRPr>
          </a:p>
        </p:txBody>
      </p:sp>
    </p:spTree>
    <p:extLst>
      <p:ext uri="{BB962C8B-B14F-4D97-AF65-F5344CB8AC3E}">
        <p14:creationId xmlns:p14="http://schemas.microsoft.com/office/powerpoint/2010/main" val="86361828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sldNum="0" hdr="0" ftr="0" dt="0"/>
  <p:txStyles>
    <p:titleStyle>
      <a:lvl1pPr algn="l" defTabSz="914492" rtl="0" eaLnBrk="1" latinLnBrk="0" hangingPunct="1">
        <a:lnSpc>
          <a:spcPct val="90000"/>
        </a:lnSpc>
        <a:spcBef>
          <a:spcPct val="0"/>
        </a:spcBef>
        <a:buNone/>
        <a:defRPr lang="en-US" sz="3001" b="1" i="0" kern="1200">
          <a:solidFill>
            <a:schemeClr val="bg1"/>
          </a:solidFill>
          <a:latin typeface="Arial" charset="0"/>
          <a:ea typeface="Arial" charset="0"/>
          <a:cs typeface="Arial" charset="0"/>
        </a:defRPr>
      </a:lvl1pPr>
    </p:titleStyle>
    <p:bodyStyle>
      <a:lvl1pPr marL="0" indent="0" algn="l" defTabSz="914492" rtl="0" eaLnBrk="1" latinLnBrk="0" hangingPunct="1">
        <a:lnSpc>
          <a:spcPct val="90000"/>
        </a:lnSpc>
        <a:spcBef>
          <a:spcPts val="1001"/>
        </a:spcBef>
        <a:buFont typeface="Arial" panose="020B0604020202020204" pitchFamily="34" charset="0"/>
        <a:buNone/>
        <a:defRPr lang="en-US" sz="2201" b="0" i="0" kern="1200" dirty="0" smtClean="0">
          <a:solidFill>
            <a:schemeClr val="tx1">
              <a:lumMod val="50000"/>
            </a:schemeClr>
          </a:solidFill>
          <a:effectLst/>
          <a:latin typeface="Arial" charset="0"/>
          <a:ea typeface="Arial" charset="0"/>
          <a:cs typeface="Arial" charset="0"/>
        </a:defRPr>
      </a:lvl1pPr>
      <a:lvl2pPr marL="457246" indent="0" algn="l" defTabSz="914492" rtl="0" eaLnBrk="1" latinLnBrk="0" hangingPunct="1">
        <a:lnSpc>
          <a:spcPct val="90000"/>
        </a:lnSpc>
        <a:spcBef>
          <a:spcPts val="500"/>
        </a:spcBef>
        <a:buFont typeface="Arial" panose="020B0604020202020204" pitchFamily="34" charset="0"/>
        <a:buNone/>
        <a:defRPr lang="en-US" sz="2001" b="0" i="0" kern="1200" dirty="0" smtClean="0">
          <a:solidFill>
            <a:schemeClr val="tx1">
              <a:lumMod val="50000"/>
            </a:schemeClr>
          </a:solidFill>
          <a:effectLst/>
          <a:latin typeface="Arial" charset="0"/>
          <a:ea typeface="Arial" charset="0"/>
          <a:cs typeface="Arial" charset="0"/>
        </a:defRPr>
      </a:lvl2pPr>
      <a:lvl3pPr marL="914492" indent="0" algn="l" defTabSz="914492" rtl="0" eaLnBrk="1" latinLnBrk="0" hangingPunct="1">
        <a:lnSpc>
          <a:spcPct val="90000"/>
        </a:lnSpc>
        <a:spcBef>
          <a:spcPts val="500"/>
        </a:spcBef>
        <a:buFont typeface="Arial" panose="020B0604020202020204" pitchFamily="34" charset="0"/>
        <a:buNone/>
        <a:defRPr lang="en-US" sz="1801" b="0" i="0" kern="1200" dirty="0" smtClean="0">
          <a:solidFill>
            <a:schemeClr val="tx1">
              <a:lumMod val="50000"/>
            </a:schemeClr>
          </a:solidFill>
          <a:effectLst/>
          <a:latin typeface="Arial" charset="0"/>
          <a:ea typeface="Arial" charset="0"/>
          <a:cs typeface="Arial" charset="0"/>
        </a:defRPr>
      </a:lvl3pPr>
      <a:lvl4pPr marL="1371737" indent="0" algn="l" defTabSz="914492" rtl="0" eaLnBrk="1" latinLnBrk="0" hangingPunct="1">
        <a:lnSpc>
          <a:spcPct val="90000"/>
        </a:lnSpc>
        <a:spcBef>
          <a:spcPts val="500"/>
        </a:spcBef>
        <a:buFont typeface="Arial" panose="020B0604020202020204" pitchFamily="34" charset="0"/>
        <a:buNone/>
        <a:defRPr lang="en-US" sz="1601" b="0" i="0" kern="1200" dirty="0" smtClean="0">
          <a:solidFill>
            <a:schemeClr val="tx1">
              <a:lumMod val="50000"/>
            </a:schemeClr>
          </a:solidFill>
          <a:effectLst/>
          <a:latin typeface="Arial" charset="0"/>
          <a:ea typeface="Arial" charset="0"/>
          <a:cs typeface="Arial" charset="0"/>
        </a:defRPr>
      </a:lvl4pPr>
      <a:lvl5pPr marL="1828983" indent="0" algn="l" defTabSz="914492" rtl="0" eaLnBrk="1" latinLnBrk="0" hangingPunct="1">
        <a:lnSpc>
          <a:spcPct val="90000"/>
        </a:lnSpc>
        <a:spcBef>
          <a:spcPts val="500"/>
        </a:spcBef>
        <a:buFont typeface="Arial" panose="020B0604020202020204" pitchFamily="34" charset="0"/>
        <a:buNone/>
        <a:defRPr lang="en-US" sz="1601" b="0" i="0" kern="1200" dirty="0">
          <a:solidFill>
            <a:schemeClr val="tx1">
              <a:lumMod val="50000"/>
            </a:schemeClr>
          </a:solidFill>
          <a:effectLst/>
          <a:latin typeface="Arial" charset="0"/>
          <a:ea typeface="Arial" charset="0"/>
          <a:cs typeface="Arial" charset="0"/>
        </a:defRPr>
      </a:lvl5pPr>
      <a:lvl6pPr marL="2514851" indent="-228623" algn="l" defTabSz="91449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2097" indent="-228623" algn="l" defTabSz="91449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343" indent="-228623" algn="l" defTabSz="91449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589" indent="-228623" algn="l" defTabSz="91449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492" rtl="0" eaLnBrk="1" latinLnBrk="0" hangingPunct="1">
        <a:defRPr sz="1801" kern="1200">
          <a:solidFill>
            <a:schemeClr val="tx1"/>
          </a:solidFill>
          <a:latin typeface="+mn-lt"/>
          <a:ea typeface="+mn-ea"/>
          <a:cs typeface="+mn-cs"/>
        </a:defRPr>
      </a:lvl1pPr>
      <a:lvl2pPr marL="457246" algn="l" defTabSz="914492" rtl="0" eaLnBrk="1" latinLnBrk="0" hangingPunct="1">
        <a:defRPr sz="1801" kern="1200">
          <a:solidFill>
            <a:schemeClr val="tx1"/>
          </a:solidFill>
          <a:latin typeface="+mn-lt"/>
          <a:ea typeface="+mn-ea"/>
          <a:cs typeface="+mn-cs"/>
        </a:defRPr>
      </a:lvl2pPr>
      <a:lvl3pPr marL="914492" algn="l" defTabSz="914492" rtl="0" eaLnBrk="1" latinLnBrk="0" hangingPunct="1">
        <a:defRPr sz="1801" kern="1200">
          <a:solidFill>
            <a:schemeClr val="tx1"/>
          </a:solidFill>
          <a:latin typeface="+mn-lt"/>
          <a:ea typeface="+mn-ea"/>
          <a:cs typeface="+mn-cs"/>
        </a:defRPr>
      </a:lvl3pPr>
      <a:lvl4pPr marL="1371737" algn="l" defTabSz="914492" rtl="0" eaLnBrk="1" latinLnBrk="0" hangingPunct="1">
        <a:defRPr sz="1801" kern="1200">
          <a:solidFill>
            <a:schemeClr val="tx1"/>
          </a:solidFill>
          <a:latin typeface="+mn-lt"/>
          <a:ea typeface="+mn-ea"/>
          <a:cs typeface="+mn-cs"/>
        </a:defRPr>
      </a:lvl4pPr>
      <a:lvl5pPr marL="1828983" algn="l" defTabSz="914492" rtl="0" eaLnBrk="1" latinLnBrk="0" hangingPunct="1">
        <a:defRPr sz="1801" kern="1200">
          <a:solidFill>
            <a:schemeClr val="tx1"/>
          </a:solidFill>
          <a:latin typeface="+mn-lt"/>
          <a:ea typeface="+mn-ea"/>
          <a:cs typeface="+mn-cs"/>
        </a:defRPr>
      </a:lvl5pPr>
      <a:lvl6pPr marL="2286229" algn="l" defTabSz="914492" rtl="0" eaLnBrk="1" latinLnBrk="0" hangingPunct="1">
        <a:defRPr sz="1801" kern="1200">
          <a:solidFill>
            <a:schemeClr val="tx1"/>
          </a:solidFill>
          <a:latin typeface="+mn-lt"/>
          <a:ea typeface="+mn-ea"/>
          <a:cs typeface="+mn-cs"/>
        </a:defRPr>
      </a:lvl6pPr>
      <a:lvl7pPr marL="2743475" algn="l" defTabSz="914492" rtl="0" eaLnBrk="1" latinLnBrk="0" hangingPunct="1">
        <a:defRPr sz="1801" kern="1200">
          <a:solidFill>
            <a:schemeClr val="tx1"/>
          </a:solidFill>
          <a:latin typeface="+mn-lt"/>
          <a:ea typeface="+mn-ea"/>
          <a:cs typeface="+mn-cs"/>
        </a:defRPr>
      </a:lvl7pPr>
      <a:lvl8pPr marL="3200720" algn="l" defTabSz="914492" rtl="0" eaLnBrk="1" latinLnBrk="0" hangingPunct="1">
        <a:defRPr sz="1801" kern="1200">
          <a:solidFill>
            <a:schemeClr val="tx1"/>
          </a:solidFill>
          <a:latin typeface="+mn-lt"/>
          <a:ea typeface="+mn-ea"/>
          <a:cs typeface="+mn-cs"/>
        </a:defRPr>
      </a:lvl8pPr>
      <a:lvl9pPr marL="3657966" algn="l" defTabSz="914492" rtl="0" eaLnBrk="1" latinLnBrk="0" hangingPunct="1">
        <a:defRPr sz="180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11">
          <p15:clr>
            <a:srgbClr val="F26B43"/>
          </p15:clr>
        </p15:guide>
        <p15:guide id="4" pos="7393">
          <p15:clr>
            <a:srgbClr val="F26B43"/>
          </p15:clr>
        </p15:guide>
        <p15:guide id="5" orient="horz" pos="88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diagramLayout" Target="../diagrams/layout1.xml"/><Relationship Id="rId7" Type="http://schemas.openxmlformats.org/officeDocument/2006/relationships/image" Target="../media/image43.jpeg"/><Relationship Id="rId12" Type="http://schemas.openxmlformats.org/officeDocument/2006/relationships/image" Target="../media/image48.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image" Target="../media/image47.jpeg"/><Relationship Id="rId5" Type="http://schemas.openxmlformats.org/officeDocument/2006/relationships/diagramColors" Target="../diagrams/colors1.xml"/><Relationship Id="rId10" Type="http://schemas.openxmlformats.org/officeDocument/2006/relationships/image" Target="../media/image46.png"/><Relationship Id="rId4" Type="http://schemas.openxmlformats.org/officeDocument/2006/relationships/diagramQuickStyle" Target="../diagrams/quickStyle1.xml"/><Relationship Id="rId9"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2.png"/><Relationship Id="rId4" Type="http://schemas.openxmlformats.org/officeDocument/2006/relationships/image" Target="../media/image66.png"/></Relationships>
</file>

<file path=ppt/slides/_rels/slide5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7C8E0C1D-2FCC-4133-9435-E20AEE6BE368}"/>
              </a:ext>
            </a:extLst>
          </p:cNvPr>
          <p:cNvSpPr>
            <a:spLocks noGrp="1"/>
          </p:cNvSpPr>
          <p:nvPr>
            <p:ph type="title"/>
          </p:nvPr>
        </p:nvSpPr>
        <p:spPr>
          <a:xfrm>
            <a:off x="7145254" y="3809029"/>
            <a:ext cx="4775197" cy="2090255"/>
          </a:xfrm>
        </p:spPr>
        <p:txBody>
          <a:bodyPr/>
          <a:lstStyle/>
          <a:p>
            <a:pPr algn="ctr"/>
            <a:r>
              <a:rPr lang="en-US" sz="2800">
                <a:effectLst/>
                <a:latin typeface="+mj-lt"/>
                <a:ea typeface="Calibri" panose="020F0502020204030204" pitchFamily="34" charset="0"/>
              </a:rPr>
              <a:t>AOGC Brine </a:t>
            </a:r>
            <a:r>
              <a:rPr lang="en-US" sz="2800">
                <a:latin typeface="+mj-lt"/>
                <a:ea typeface="Calibri" panose="020F0502020204030204" pitchFamily="34" charset="0"/>
              </a:rPr>
              <a:t>Unit Hearing</a:t>
            </a:r>
            <a:br>
              <a:rPr lang="en-US" sz="2800">
                <a:latin typeface="+mj-lt"/>
                <a:ea typeface="Calibri" panose="020F0502020204030204" pitchFamily="34" charset="0"/>
              </a:rPr>
            </a:br>
            <a:r>
              <a:rPr lang="en-US" sz="2800">
                <a:latin typeface="+mj-lt"/>
                <a:ea typeface="Calibri" panose="020F0502020204030204" pitchFamily="34" charset="0"/>
              </a:rPr>
              <a:t>El Dorado Arkansas</a:t>
            </a:r>
            <a:br>
              <a:rPr lang="en-US" sz="2800">
                <a:effectLst/>
                <a:latin typeface="+mj-lt"/>
                <a:ea typeface="Calibri" panose="020F0502020204030204" pitchFamily="34" charset="0"/>
              </a:rPr>
            </a:br>
            <a:r>
              <a:rPr lang="en-US" sz="1800" b="0" i="1">
                <a:solidFill>
                  <a:srgbClr val="FF0000"/>
                </a:solidFill>
                <a:effectLst/>
                <a:latin typeface="+mj-lt"/>
                <a:ea typeface="Calibri" panose="020F0502020204030204" pitchFamily="34" charset="0"/>
              </a:rPr>
              <a:t> </a:t>
            </a:r>
            <a:br>
              <a:rPr lang="en-US" sz="1800" b="0" i="1">
                <a:solidFill>
                  <a:srgbClr val="FF0000"/>
                </a:solidFill>
                <a:latin typeface="+mj-lt"/>
                <a:ea typeface="Calibri" panose="020F0502020204030204" pitchFamily="34" charset="0"/>
              </a:rPr>
            </a:br>
            <a:r>
              <a:rPr lang="en-US" sz="1800" b="0">
                <a:latin typeface="+mj-lt"/>
                <a:ea typeface="Calibri" panose="020F0502020204030204" pitchFamily="34" charset="0"/>
              </a:rPr>
              <a:t> July 25, 2023</a:t>
            </a:r>
            <a:endParaRPr lang="en-US" sz="3200" b="0" i="1">
              <a:latin typeface="+mj-lt"/>
            </a:endParaRPr>
          </a:p>
        </p:txBody>
      </p:sp>
    </p:spTree>
    <p:extLst>
      <p:ext uri="{BB962C8B-B14F-4D97-AF65-F5344CB8AC3E}">
        <p14:creationId xmlns:p14="http://schemas.microsoft.com/office/powerpoint/2010/main" val="18206150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B9C25-3A04-CDE4-1E1E-11A9065AEA8F}"/>
              </a:ext>
            </a:extLst>
          </p:cNvPr>
          <p:cNvSpPr>
            <a:spLocks noGrp="1"/>
          </p:cNvSpPr>
          <p:nvPr>
            <p:ph type="title"/>
          </p:nvPr>
        </p:nvSpPr>
        <p:spPr/>
        <p:txBody>
          <a:bodyPr/>
          <a:lstStyle/>
          <a:p>
            <a:r>
              <a:rPr lang="en-US"/>
              <a:t>Why the TETRA / </a:t>
            </a:r>
            <a:r>
              <a:rPr lang="en-US" err="1"/>
              <a:t>Saltwerx</a:t>
            </a:r>
            <a:r>
              <a:rPr lang="en-US"/>
              <a:t> Unit Approval Is Important</a:t>
            </a:r>
          </a:p>
        </p:txBody>
      </p:sp>
      <p:sp>
        <p:nvSpPr>
          <p:cNvPr id="3" name="Text Placeholder 2">
            <a:extLst>
              <a:ext uri="{FF2B5EF4-FFF2-40B4-BE49-F238E27FC236}">
                <a16:creationId xmlns:a16="http://schemas.microsoft.com/office/drawing/2014/main" id="{9DB3961A-3D06-EC2D-F56C-2FAD03906E0A}"/>
              </a:ext>
            </a:extLst>
          </p:cNvPr>
          <p:cNvSpPr>
            <a:spLocks noGrp="1"/>
          </p:cNvSpPr>
          <p:nvPr>
            <p:ph type="body" sz="quarter" idx="12"/>
          </p:nvPr>
        </p:nvSpPr>
        <p:spPr>
          <a:xfrm>
            <a:off x="340169" y="1159546"/>
            <a:ext cx="11511662" cy="5029200"/>
          </a:xfrm>
        </p:spPr>
        <p:txBody>
          <a:bodyPr/>
          <a:lstStyle/>
          <a:p>
            <a:pPr marL="285750" indent="-285750" defTabSz="914492">
              <a:buClr>
                <a:srgbClr val="0079C1"/>
              </a:buClr>
              <a:buFont typeface="Arial" panose="020B0604020202020204" pitchFamily="34" charset="0"/>
              <a:buChar char="•"/>
              <a:defRPr/>
            </a:pPr>
            <a:r>
              <a:rPr lang="en-US" sz="1800">
                <a:solidFill>
                  <a:srgbClr val="7F7F7F">
                    <a:lumMod val="50000"/>
                  </a:srgbClr>
                </a:solidFill>
                <a:latin typeface="Arial" charset="0"/>
                <a:cs typeface="Arial" charset="0"/>
              </a:rPr>
              <a:t>Through excellent collaboration between TETRA and </a:t>
            </a:r>
            <a:r>
              <a:rPr lang="en-US" sz="1800" err="1">
                <a:solidFill>
                  <a:srgbClr val="7F7F7F">
                    <a:lumMod val="50000"/>
                  </a:srgbClr>
                </a:solidFill>
                <a:latin typeface="Arial" charset="0"/>
                <a:cs typeface="Arial" charset="0"/>
              </a:rPr>
              <a:t>Saltwerx</a:t>
            </a:r>
            <a:r>
              <a:rPr lang="en-US" sz="1800">
                <a:solidFill>
                  <a:srgbClr val="7F7F7F">
                    <a:lumMod val="50000"/>
                  </a:srgbClr>
                </a:solidFill>
                <a:latin typeface="Arial" charset="0"/>
                <a:cs typeface="Arial" charset="0"/>
              </a:rPr>
              <a:t>, this unit represents the most efficient way to produce the leases within the Unit while facilitating more efficient future Unit formations bordering the Unit</a:t>
            </a:r>
            <a:br>
              <a:rPr lang="en-US" sz="1800">
                <a:solidFill>
                  <a:srgbClr val="7F7F7F">
                    <a:lumMod val="50000"/>
                  </a:srgbClr>
                </a:solidFill>
                <a:latin typeface="Arial" charset="0"/>
                <a:cs typeface="Arial" charset="0"/>
              </a:rPr>
            </a:br>
            <a:endParaRPr lang="en-US" sz="1800">
              <a:solidFill>
                <a:srgbClr val="7F7F7F">
                  <a:lumMod val="50000"/>
                </a:srgbClr>
              </a:solidFill>
              <a:latin typeface="Arial" charset="0"/>
              <a:cs typeface="Arial" charset="0"/>
            </a:endParaRPr>
          </a:p>
          <a:p>
            <a:pPr marL="285750" indent="-285750" defTabSz="914492">
              <a:buClr>
                <a:srgbClr val="0079C1"/>
              </a:buClr>
              <a:buFont typeface="Arial" panose="020B0604020202020204" pitchFamily="34" charset="0"/>
              <a:buChar char="•"/>
              <a:defRPr/>
            </a:pPr>
            <a:r>
              <a:rPr lang="en-US" sz="1800">
                <a:solidFill>
                  <a:srgbClr val="7F7F7F">
                    <a:lumMod val="50000"/>
                  </a:srgbClr>
                </a:solidFill>
                <a:latin typeface="Arial" charset="0"/>
                <a:cs typeface="Arial" charset="0"/>
              </a:rPr>
              <a:t>If the Brine Unit is approved, both parties will execute on the MOU that was signed June 19</a:t>
            </a:r>
            <a:r>
              <a:rPr lang="en-US" sz="1800" baseline="30000">
                <a:solidFill>
                  <a:srgbClr val="7F7F7F">
                    <a:lumMod val="50000"/>
                  </a:srgbClr>
                </a:solidFill>
                <a:latin typeface="Arial" charset="0"/>
                <a:cs typeface="Arial" charset="0"/>
              </a:rPr>
              <a:t>th</a:t>
            </a:r>
            <a:r>
              <a:rPr lang="en-US" sz="1800">
                <a:solidFill>
                  <a:srgbClr val="7F7F7F">
                    <a:lumMod val="50000"/>
                  </a:srgbClr>
                </a:solidFill>
                <a:latin typeface="Arial" charset="0"/>
                <a:cs typeface="Arial" charset="0"/>
              </a:rPr>
              <a:t>, 2023 that sets out an accelerated path towards a Final Investment Decision (FID) targeted for late 2023 / early 2024</a:t>
            </a:r>
            <a:r>
              <a:rPr lang="en-US" sz="1800">
                <a:solidFill>
                  <a:srgbClr val="7F7F7F">
                    <a:lumMod val="50000"/>
                  </a:srgbClr>
                </a:solidFill>
                <a:highlight>
                  <a:srgbClr val="FFFFFF"/>
                </a:highlight>
                <a:latin typeface="Arial" charset="0"/>
                <a:cs typeface="Arial" charset="0"/>
              </a:rPr>
              <a:t>. </a:t>
            </a:r>
            <a:r>
              <a:rPr lang="en-US" sz="1800" i="1">
                <a:solidFill>
                  <a:srgbClr val="7F7F7F">
                    <a:lumMod val="50000"/>
                  </a:srgbClr>
                </a:solidFill>
                <a:highlight>
                  <a:srgbClr val="FFFFFF"/>
                </a:highlight>
                <a:latin typeface="Arial" charset="0"/>
                <a:cs typeface="Arial" charset="0"/>
              </a:rPr>
              <a:t> </a:t>
            </a:r>
          </a:p>
          <a:p>
            <a:pPr marL="285750" indent="-285750" defTabSz="914492">
              <a:buClr>
                <a:srgbClr val="0079C1"/>
              </a:buClr>
              <a:buFont typeface="Arial" panose="020B0604020202020204" pitchFamily="34" charset="0"/>
              <a:buChar char="•"/>
              <a:defRPr/>
            </a:pPr>
            <a:endParaRPr lang="en-US" sz="1800">
              <a:solidFill>
                <a:srgbClr val="7F7F7F">
                  <a:lumMod val="50000"/>
                </a:srgbClr>
              </a:solidFill>
              <a:highlight>
                <a:srgbClr val="FFFFFF"/>
              </a:highlight>
              <a:latin typeface="Arial" charset="0"/>
              <a:cs typeface="Arial" charset="0"/>
            </a:endParaRPr>
          </a:p>
          <a:p>
            <a:pPr marL="285750" indent="-285750" defTabSz="914492">
              <a:buClr>
                <a:srgbClr val="0079C1"/>
              </a:buClr>
              <a:buFont typeface="Arial" panose="020B0604020202020204" pitchFamily="34" charset="0"/>
              <a:buChar char="•"/>
              <a:defRPr/>
            </a:pPr>
            <a:r>
              <a:rPr lang="en-US" sz="1800" err="1">
                <a:solidFill>
                  <a:srgbClr val="7F7F7F">
                    <a:lumMod val="50000"/>
                  </a:srgbClr>
                </a:solidFill>
                <a:latin typeface="Arial" charset="0"/>
                <a:cs typeface="Arial" charset="0"/>
              </a:rPr>
              <a:t>Saltwerx</a:t>
            </a:r>
            <a:r>
              <a:rPr lang="en-US" sz="1800">
                <a:solidFill>
                  <a:srgbClr val="7F7F7F">
                    <a:lumMod val="50000"/>
                  </a:srgbClr>
                </a:solidFill>
                <a:latin typeface="Arial" charset="0"/>
                <a:cs typeface="Arial" charset="0"/>
              </a:rPr>
              <a:t> and TETRA </a:t>
            </a:r>
            <a:r>
              <a:rPr lang="en-US" sz="1800">
                <a:solidFill>
                  <a:srgbClr val="7F7F7F">
                    <a:lumMod val="50000"/>
                  </a:srgbClr>
                </a:solidFill>
              </a:rPr>
              <a:t>are </a:t>
            </a:r>
            <a:r>
              <a:rPr lang="en-US" sz="1800">
                <a:solidFill>
                  <a:srgbClr val="7F7F7F">
                    <a:lumMod val="50000"/>
                  </a:srgbClr>
                </a:solidFill>
                <a:latin typeface="Arial" charset="0"/>
                <a:cs typeface="Arial" charset="0"/>
              </a:rPr>
              <a:t>collaborating on th</a:t>
            </a:r>
            <a:r>
              <a:rPr lang="en-US" sz="1800">
                <a:solidFill>
                  <a:srgbClr val="7F7F7F">
                    <a:lumMod val="50000"/>
                  </a:srgbClr>
                </a:solidFill>
              </a:rPr>
              <a:t>e evaluation of </a:t>
            </a:r>
            <a:r>
              <a:rPr lang="en-US" sz="1800">
                <a:solidFill>
                  <a:srgbClr val="7F7F7F">
                    <a:lumMod val="50000"/>
                  </a:srgbClr>
                </a:solidFill>
                <a:latin typeface="Arial" charset="0"/>
                <a:cs typeface="Arial" charset="0"/>
              </a:rPr>
              <a:t>Direct Lithium Extraction (DLE) technologies and are in late stages of due diligence to select the DLE provider. TETRA completed a Bromine FEED study at the end of last year and initiated a Lithium FEED study that is due for completion in November</a:t>
            </a:r>
            <a:br>
              <a:rPr lang="en-US" sz="1800">
                <a:solidFill>
                  <a:srgbClr val="7F7F7F">
                    <a:lumMod val="50000"/>
                  </a:srgbClr>
                </a:solidFill>
                <a:latin typeface="Arial" charset="0"/>
                <a:cs typeface="Arial" charset="0"/>
              </a:rPr>
            </a:br>
            <a:endParaRPr lang="en-US" sz="1800">
              <a:solidFill>
                <a:srgbClr val="7F7F7F">
                  <a:lumMod val="50000"/>
                </a:srgbClr>
              </a:solidFill>
              <a:latin typeface="Arial" charset="0"/>
              <a:cs typeface="Arial" charset="0"/>
            </a:endParaRPr>
          </a:p>
          <a:p>
            <a:pPr marL="285750" indent="-285750" defTabSz="914492">
              <a:buClr>
                <a:srgbClr val="0079C1"/>
              </a:buClr>
              <a:buFont typeface="Arial" panose="020B0604020202020204" pitchFamily="34" charset="0"/>
              <a:buChar char="•"/>
              <a:defRPr/>
            </a:pPr>
            <a:r>
              <a:rPr lang="en-US" sz="1800">
                <a:solidFill>
                  <a:srgbClr val="7F7F7F">
                    <a:lumMod val="50000"/>
                  </a:srgbClr>
                </a:solidFill>
                <a:latin typeface="Arial" charset="0"/>
                <a:cs typeface="Arial" charset="0"/>
              </a:rPr>
              <a:t>We believe this unit size is optimized ;</a:t>
            </a:r>
          </a:p>
          <a:p>
            <a:pPr marL="569913" lvl="2" indent="-285750" defTabSz="914492">
              <a:buClr>
                <a:srgbClr val="0079C1"/>
              </a:buClr>
              <a:buFont typeface="Arial" panose="020B0604020202020204" pitchFamily="34" charset="0"/>
              <a:buChar char="•"/>
              <a:defRPr/>
            </a:pPr>
            <a:r>
              <a:rPr lang="en-US" sz="1800">
                <a:solidFill>
                  <a:srgbClr val="7F7F7F">
                    <a:lumMod val="50000"/>
                  </a:srgbClr>
                </a:solidFill>
                <a:latin typeface="Arial" charset="0"/>
                <a:cs typeface="Arial" charset="0"/>
              </a:rPr>
              <a:t>Large enough to meet TETRA’s 20-year Bromine demand requirements </a:t>
            </a:r>
          </a:p>
          <a:p>
            <a:pPr marL="569913" lvl="2" indent="-285750" defTabSz="914492">
              <a:buClr>
                <a:srgbClr val="0079C1"/>
              </a:buClr>
              <a:buFont typeface="Arial" panose="020B0604020202020204" pitchFamily="34" charset="0"/>
              <a:buChar char="•"/>
              <a:defRPr/>
            </a:pPr>
            <a:r>
              <a:rPr lang="en-US" sz="1800">
                <a:solidFill>
                  <a:srgbClr val="7F7F7F">
                    <a:lumMod val="50000"/>
                  </a:srgbClr>
                </a:solidFill>
                <a:latin typeface="Arial" charset="0"/>
                <a:cs typeface="Arial" charset="0"/>
              </a:rPr>
              <a:t>Small enough to reduce the technology risk for an early commercial U.S. Direct Lithium Extraction plant</a:t>
            </a:r>
            <a:br>
              <a:rPr lang="en-US" sz="1800">
                <a:solidFill>
                  <a:srgbClr val="7F7F7F">
                    <a:lumMod val="50000"/>
                  </a:srgbClr>
                </a:solidFill>
                <a:latin typeface="Arial" charset="0"/>
                <a:cs typeface="Arial" charset="0"/>
              </a:rPr>
            </a:br>
            <a:r>
              <a:rPr lang="en-US" sz="1800">
                <a:solidFill>
                  <a:srgbClr val="7F7F7F">
                    <a:lumMod val="50000"/>
                  </a:srgbClr>
                </a:solidFill>
                <a:latin typeface="Arial" charset="0"/>
                <a:cs typeface="Arial" charset="0"/>
              </a:rPr>
              <a:t> </a:t>
            </a:r>
          </a:p>
          <a:p>
            <a:pPr marL="285750" indent="-285750" defTabSz="914492">
              <a:buClr>
                <a:srgbClr val="0079C1"/>
              </a:buClr>
              <a:buFont typeface="Arial" panose="020B0604020202020204" pitchFamily="34" charset="0"/>
              <a:buChar char="•"/>
              <a:defRPr/>
            </a:pPr>
            <a:r>
              <a:rPr lang="en-US" sz="1800">
                <a:solidFill>
                  <a:srgbClr val="7F7F7F">
                    <a:lumMod val="50000"/>
                  </a:srgbClr>
                </a:solidFill>
                <a:latin typeface="Arial" charset="0"/>
                <a:cs typeface="Arial" charset="0"/>
              </a:rPr>
              <a:t>We estimate the combined investment for the wells, pipelines, and both plants to be over $500 million, providing exceptionally good employment opportunities and benefits to lease holders and the State of Arkansas</a:t>
            </a:r>
            <a:endParaRPr lang="en-US" sz="2400"/>
          </a:p>
        </p:txBody>
      </p:sp>
    </p:spTree>
    <p:extLst>
      <p:ext uri="{BB962C8B-B14F-4D97-AF65-F5344CB8AC3E}">
        <p14:creationId xmlns:p14="http://schemas.microsoft.com/office/powerpoint/2010/main" val="20894360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15B38-7490-4464-B7FB-24CD95635EE4}"/>
              </a:ext>
            </a:extLst>
          </p:cNvPr>
          <p:cNvSpPr>
            <a:spLocks noGrp="1"/>
          </p:cNvSpPr>
          <p:nvPr>
            <p:ph type="ctrTitle"/>
          </p:nvPr>
        </p:nvSpPr>
        <p:spPr>
          <a:xfrm>
            <a:off x="5532408" y="2195511"/>
            <a:ext cx="6455460" cy="1994263"/>
          </a:xfrm>
        </p:spPr>
        <p:txBody>
          <a:bodyPr/>
          <a:lstStyle/>
          <a:p>
            <a:r>
              <a:rPr lang="en-US" sz="3800"/>
              <a:t>Evergreen Brine Unit</a:t>
            </a:r>
            <a:br>
              <a:rPr lang="en-US" sz="800"/>
            </a:br>
            <a:br>
              <a:rPr lang="en-US" sz="1400"/>
            </a:br>
            <a:r>
              <a:rPr lang="en-US"/>
              <a:t>TETRA Technologies, Inc.</a:t>
            </a:r>
          </a:p>
        </p:txBody>
      </p:sp>
      <p:sp>
        <p:nvSpPr>
          <p:cNvPr id="3" name="Subtitle 2">
            <a:extLst>
              <a:ext uri="{FF2B5EF4-FFF2-40B4-BE49-F238E27FC236}">
                <a16:creationId xmlns:a16="http://schemas.microsoft.com/office/drawing/2014/main" id="{0A4B6CF5-72B9-4FE1-B89A-A3B57F18DE36}"/>
              </a:ext>
            </a:extLst>
          </p:cNvPr>
          <p:cNvSpPr>
            <a:spLocks noGrp="1"/>
          </p:cNvSpPr>
          <p:nvPr>
            <p:ph type="subTitle" idx="1"/>
          </p:nvPr>
        </p:nvSpPr>
        <p:spPr>
          <a:xfrm>
            <a:off x="5532408" y="4662489"/>
            <a:ext cx="6107573" cy="1392237"/>
          </a:xfrm>
        </p:spPr>
        <p:txBody>
          <a:bodyPr/>
          <a:lstStyle/>
          <a:p>
            <a:r>
              <a:rPr lang="en-US"/>
              <a:t>July 25, 2023</a:t>
            </a:r>
          </a:p>
        </p:txBody>
      </p:sp>
    </p:spTree>
    <p:extLst>
      <p:ext uri="{BB962C8B-B14F-4D97-AF65-F5344CB8AC3E}">
        <p14:creationId xmlns:p14="http://schemas.microsoft.com/office/powerpoint/2010/main" val="3768763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2B3F6-D67A-1D98-2DB0-F37A264A492B}"/>
              </a:ext>
            </a:extLst>
          </p:cNvPr>
          <p:cNvSpPr>
            <a:spLocks noGrp="1"/>
          </p:cNvSpPr>
          <p:nvPr>
            <p:ph type="title"/>
          </p:nvPr>
        </p:nvSpPr>
        <p:spPr/>
        <p:txBody>
          <a:bodyPr/>
          <a:lstStyle/>
          <a:p>
            <a:r>
              <a:rPr lang="en-US"/>
              <a:t>TEAM LIST</a:t>
            </a:r>
          </a:p>
        </p:txBody>
      </p:sp>
      <p:sp>
        <p:nvSpPr>
          <p:cNvPr id="3" name="Content Placeholder 2">
            <a:extLst>
              <a:ext uri="{FF2B5EF4-FFF2-40B4-BE49-F238E27FC236}">
                <a16:creationId xmlns:a16="http://schemas.microsoft.com/office/drawing/2014/main" id="{48579E92-74E9-F916-32A4-DCAE4E7E8F38}"/>
              </a:ext>
            </a:extLst>
          </p:cNvPr>
          <p:cNvSpPr>
            <a:spLocks noGrp="1"/>
          </p:cNvSpPr>
          <p:nvPr>
            <p:ph idx="1"/>
          </p:nvPr>
        </p:nvSpPr>
        <p:spPr>
          <a:xfrm>
            <a:off x="609600" y="1457326"/>
            <a:ext cx="11118980" cy="4542258"/>
          </a:xfrm>
        </p:spPr>
        <p:txBody>
          <a:bodyPr numCol="2"/>
          <a:lstStyle/>
          <a:p>
            <a:r>
              <a:rPr lang="en-US" sz="2400"/>
              <a:t>Emily Olson, P.G. – Geologist</a:t>
            </a:r>
          </a:p>
          <a:p>
            <a:r>
              <a:rPr lang="en-US" sz="2400"/>
              <a:t>Dick Lonquist, P.E. – Engineer</a:t>
            </a:r>
          </a:p>
          <a:p>
            <a:r>
              <a:rPr lang="en-US" sz="2400"/>
              <a:t>Nate Byars, P.E. – Engineer</a:t>
            </a:r>
          </a:p>
          <a:p>
            <a:r>
              <a:rPr lang="en-US" sz="2400"/>
              <a:t>Lesly Carter – Geologist</a:t>
            </a:r>
          </a:p>
          <a:p>
            <a:r>
              <a:rPr lang="en-US" sz="2400"/>
              <a:t>Patricia Pistoun – Geophysicist</a:t>
            </a:r>
          </a:p>
          <a:p>
            <a:r>
              <a:rPr lang="en-US" sz="2400"/>
              <a:t>Walt Denny – Geophysicist</a:t>
            </a:r>
          </a:p>
          <a:p>
            <a:r>
              <a:rPr lang="en-US" sz="2400"/>
              <a:t>Brian Davis – Petrophysicist</a:t>
            </a:r>
          </a:p>
          <a:p>
            <a:endParaRPr lang="en-US" sz="2400"/>
          </a:p>
          <a:p>
            <a:r>
              <a:rPr lang="en-US" sz="2400"/>
              <a:t>Jared Coker – Engineer</a:t>
            </a:r>
          </a:p>
          <a:p>
            <a:r>
              <a:rPr lang="en-US" sz="2400"/>
              <a:t>Jeff Corwith - Engineer</a:t>
            </a:r>
          </a:p>
          <a:p>
            <a:r>
              <a:rPr lang="en-US" sz="2400"/>
              <a:t>Braxton Reese – Engineer</a:t>
            </a:r>
          </a:p>
          <a:p>
            <a:r>
              <a:rPr lang="en-US" sz="2400"/>
              <a:t>Connor Lovingfoss – Engineer</a:t>
            </a:r>
          </a:p>
          <a:p>
            <a:r>
              <a:rPr lang="en-US" sz="2400"/>
              <a:t>John Moltz – Engineer </a:t>
            </a:r>
          </a:p>
          <a:p>
            <a:r>
              <a:rPr lang="en-US" sz="2400"/>
              <a:t>James Hoff – Engineer</a:t>
            </a:r>
          </a:p>
          <a:p>
            <a:endParaRPr lang="en-US" sz="2200"/>
          </a:p>
          <a:p>
            <a:pPr lvl="1"/>
            <a:endParaRPr lang="en-US" sz="2200"/>
          </a:p>
        </p:txBody>
      </p:sp>
      <p:sp>
        <p:nvSpPr>
          <p:cNvPr id="4" name="Footer Placeholder 1">
            <a:extLst>
              <a:ext uri="{FF2B5EF4-FFF2-40B4-BE49-F238E27FC236}">
                <a16:creationId xmlns:a16="http://schemas.microsoft.com/office/drawing/2014/main" id="{4D562E28-72F8-4736-12AD-41A5AC780CA9}"/>
              </a:ext>
            </a:extLst>
          </p:cNvPr>
          <p:cNvSpPr>
            <a:spLocks noGrp="1"/>
          </p:cNvSpPr>
          <p:nvPr>
            <p:ph type="ftr" sz="quarter" idx="3"/>
          </p:nvPr>
        </p:nvSpPr>
        <p:spPr>
          <a:xfrm>
            <a:off x="5308600" y="6439447"/>
            <a:ext cx="6318251" cy="398462"/>
          </a:xfrm>
        </p:spPr>
        <p:txBody>
          <a:bodyPr/>
          <a:lstStyle/>
          <a:p>
            <a:r>
              <a:rPr lang="en-US"/>
              <a:t>Confidential - Do Not Distribute   </a:t>
            </a:r>
          </a:p>
        </p:txBody>
      </p:sp>
    </p:spTree>
    <p:extLst>
      <p:ext uri="{BB962C8B-B14F-4D97-AF65-F5344CB8AC3E}">
        <p14:creationId xmlns:p14="http://schemas.microsoft.com/office/powerpoint/2010/main" val="2186239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63083" y="2906713"/>
            <a:ext cx="10865393" cy="1500187"/>
          </a:xfrm>
        </p:spPr>
        <p:txBody>
          <a:bodyPr/>
          <a:lstStyle/>
          <a:p>
            <a:r>
              <a:rPr lang="en-US"/>
              <a:t>Geology Overview</a:t>
            </a:r>
          </a:p>
        </p:txBody>
      </p:sp>
      <p:sp>
        <p:nvSpPr>
          <p:cNvPr id="5" name="Title 4"/>
          <p:cNvSpPr>
            <a:spLocks noGrp="1"/>
          </p:cNvSpPr>
          <p:nvPr>
            <p:ph type="title"/>
          </p:nvPr>
        </p:nvSpPr>
        <p:spPr/>
        <p:txBody>
          <a:bodyPr/>
          <a:lstStyle/>
          <a:p>
            <a:r>
              <a:rPr lang="fr-FR" cap="none"/>
              <a:t>Emily Olson, P.G.</a:t>
            </a:r>
          </a:p>
        </p:txBody>
      </p:sp>
      <p:sp>
        <p:nvSpPr>
          <p:cNvPr id="2" name="Footer Placeholder 1">
            <a:extLst>
              <a:ext uri="{FF2B5EF4-FFF2-40B4-BE49-F238E27FC236}">
                <a16:creationId xmlns:a16="http://schemas.microsoft.com/office/drawing/2014/main" id="{72AE1838-1679-6E7F-EF59-1C3E36BA93D3}"/>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A29061"/>
                </a:solidFill>
                <a:effectLst/>
                <a:uLnTx/>
                <a:uFillTx/>
                <a:latin typeface="Arial"/>
                <a:ea typeface="+mn-ea"/>
                <a:cs typeface="+mn-cs"/>
              </a:rPr>
              <a:t>Confidential - Do Not Distribute   </a:t>
            </a:r>
          </a:p>
        </p:txBody>
      </p:sp>
    </p:spTree>
    <p:extLst>
      <p:ext uri="{BB962C8B-B14F-4D97-AF65-F5344CB8AC3E}">
        <p14:creationId xmlns:p14="http://schemas.microsoft.com/office/powerpoint/2010/main" val="24765880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A5C5B1C-6717-50D8-3074-2C2E0F6450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4609" y="1389180"/>
            <a:ext cx="8339733" cy="4940994"/>
          </a:xfrm>
          <a:prstGeom prst="rect">
            <a:avLst/>
          </a:prstGeom>
        </p:spPr>
      </p:pic>
      <p:sp>
        <p:nvSpPr>
          <p:cNvPr id="2" name="Title 1">
            <a:extLst>
              <a:ext uri="{FF2B5EF4-FFF2-40B4-BE49-F238E27FC236}">
                <a16:creationId xmlns:a16="http://schemas.microsoft.com/office/drawing/2014/main" id="{DA12B3F6-D67A-1D98-2DB0-F37A264A492B}"/>
              </a:ext>
            </a:extLst>
          </p:cNvPr>
          <p:cNvSpPr>
            <a:spLocks noGrp="1"/>
          </p:cNvSpPr>
          <p:nvPr>
            <p:ph type="title"/>
          </p:nvPr>
        </p:nvSpPr>
        <p:spPr/>
        <p:txBody>
          <a:bodyPr/>
          <a:lstStyle/>
          <a:p>
            <a:r>
              <a:rPr lang="en-US"/>
              <a:t>Project Location</a:t>
            </a:r>
          </a:p>
        </p:txBody>
      </p:sp>
      <p:sp>
        <p:nvSpPr>
          <p:cNvPr id="4" name="Footer Placeholder 1">
            <a:extLst>
              <a:ext uri="{FF2B5EF4-FFF2-40B4-BE49-F238E27FC236}">
                <a16:creationId xmlns:a16="http://schemas.microsoft.com/office/drawing/2014/main" id="{4D562E28-72F8-4736-12AD-41A5AC780CA9}"/>
              </a:ext>
            </a:extLst>
          </p:cNvPr>
          <p:cNvSpPr>
            <a:spLocks noGrp="1"/>
          </p:cNvSpPr>
          <p:nvPr>
            <p:ph type="ftr" sz="quarter" idx="3"/>
          </p:nvPr>
        </p:nvSpPr>
        <p:spPr>
          <a:xfrm>
            <a:off x="5308600" y="6439447"/>
            <a:ext cx="6318251" cy="398462"/>
          </a:xfrm>
        </p:spPr>
        <p:txBody>
          <a:bodyPr/>
          <a:lstStyle/>
          <a:p>
            <a:r>
              <a:rPr lang="en-US"/>
              <a:t>Confidential - Do Not Distribute   </a:t>
            </a:r>
          </a:p>
        </p:txBody>
      </p:sp>
      <p:cxnSp>
        <p:nvCxnSpPr>
          <p:cNvPr id="5" name="Straight Connector 4">
            <a:extLst>
              <a:ext uri="{FF2B5EF4-FFF2-40B4-BE49-F238E27FC236}">
                <a16:creationId xmlns:a16="http://schemas.microsoft.com/office/drawing/2014/main" id="{C38B4304-0B0F-EAE4-BF0C-CCC10F5E2D5F}"/>
              </a:ext>
            </a:extLst>
          </p:cNvPr>
          <p:cNvCxnSpPr/>
          <p:nvPr/>
        </p:nvCxnSpPr>
        <p:spPr>
          <a:xfrm flipV="1">
            <a:off x="6730243" y="3691725"/>
            <a:ext cx="205274" cy="16795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75E6A6C-24EE-FBFF-9F46-FAF6A068A2AF}"/>
              </a:ext>
            </a:extLst>
          </p:cNvPr>
          <p:cNvSpPr txBox="1"/>
          <p:nvPr/>
        </p:nvSpPr>
        <p:spPr>
          <a:xfrm>
            <a:off x="6888203" y="3368559"/>
            <a:ext cx="1312505" cy="646331"/>
          </a:xfrm>
          <a:prstGeom prst="rect">
            <a:avLst/>
          </a:prstGeom>
          <a:noFill/>
        </p:spPr>
        <p:txBody>
          <a:bodyPr wrap="square" rtlCol="0">
            <a:spAutoFit/>
          </a:bodyPr>
          <a:lstStyle>
            <a:defPPr>
              <a:defRPr lang="en-US"/>
            </a:defPPr>
            <a:lvl1pPr algn="r">
              <a:defRPr>
                <a:solidFill>
                  <a:schemeClr val="accent1"/>
                </a:solidFill>
              </a:defRPr>
            </a:lvl1pPr>
          </a:lstStyle>
          <a:p>
            <a:pPr algn="l"/>
            <a:r>
              <a:rPr lang="en-US">
                <a:solidFill>
                  <a:schemeClr val="tx1"/>
                </a:solidFill>
                <a:effectLst>
                  <a:glow rad="228600">
                    <a:srgbClr val="ECE9D6"/>
                  </a:glow>
                </a:effectLst>
              </a:rPr>
              <a:t>Evergreen Unit</a:t>
            </a:r>
          </a:p>
        </p:txBody>
      </p:sp>
    </p:spTree>
    <p:extLst>
      <p:ext uri="{BB962C8B-B14F-4D97-AF65-F5344CB8AC3E}">
        <p14:creationId xmlns:p14="http://schemas.microsoft.com/office/powerpoint/2010/main" val="17571967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A5C5B1C-6717-50D8-3074-2C2E0F6450C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14609" y="1389180"/>
            <a:ext cx="8339733" cy="4940993"/>
          </a:xfrm>
          <a:prstGeom prst="rect">
            <a:avLst/>
          </a:prstGeom>
        </p:spPr>
      </p:pic>
      <p:sp>
        <p:nvSpPr>
          <p:cNvPr id="2" name="Title 1">
            <a:extLst>
              <a:ext uri="{FF2B5EF4-FFF2-40B4-BE49-F238E27FC236}">
                <a16:creationId xmlns:a16="http://schemas.microsoft.com/office/drawing/2014/main" id="{DA12B3F6-D67A-1D98-2DB0-F37A264A492B}"/>
              </a:ext>
            </a:extLst>
          </p:cNvPr>
          <p:cNvSpPr>
            <a:spLocks noGrp="1"/>
          </p:cNvSpPr>
          <p:nvPr>
            <p:ph type="title"/>
          </p:nvPr>
        </p:nvSpPr>
        <p:spPr/>
        <p:txBody>
          <a:bodyPr/>
          <a:lstStyle/>
          <a:p>
            <a:r>
              <a:rPr lang="en-US"/>
              <a:t>Oil Fields Map</a:t>
            </a:r>
          </a:p>
        </p:txBody>
      </p:sp>
      <p:sp>
        <p:nvSpPr>
          <p:cNvPr id="4" name="Footer Placeholder 1">
            <a:extLst>
              <a:ext uri="{FF2B5EF4-FFF2-40B4-BE49-F238E27FC236}">
                <a16:creationId xmlns:a16="http://schemas.microsoft.com/office/drawing/2014/main" id="{4D562E28-72F8-4736-12AD-41A5AC780CA9}"/>
              </a:ext>
            </a:extLst>
          </p:cNvPr>
          <p:cNvSpPr>
            <a:spLocks noGrp="1"/>
          </p:cNvSpPr>
          <p:nvPr>
            <p:ph type="ftr" sz="quarter" idx="3"/>
          </p:nvPr>
        </p:nvSpPr>
        <p:spPr>
          <a:xfrm>
            <a:off x="5308600" y="6439447"/>
            <a:ext cx="6318251" cy="398462"/>
          </a:xfrm>
        </p:spPr>
        <p:txBody>
          <a:bodyPr/>
          <a:lstStyle/>
          <a:p>
            <a:r>
              <a:rPr lang="en-US"/>
              <a:t>Confidential - Do Not Distribute   </a:t>
            </a:r>
          </a:p>
        </p:txBody>
      </p:sp>
      <p:sp>
        <p:nvSpPr>
          <p:cNvPr id="12" name="TextBox 11">
            <a:extLst>
              <a:ext uri="{FF2B5EF4-FFF2-40B4-BE49-F238E27FC236}">
                <a16:creationId xmlns:a16="http://schemas.microsoft.com/office/drawing/2014/main" id="{4E004100-AEFF-C118-2A42-DB5ABA2CF535}"/>
              </a:ext>
            </a:extLst>
          </p:cNvPr>
          <p:cNvSpPr txBox="1"/>
          <p:nvPr/>
        </p:nvSpPr>
        <p:spPr>
          <a:xfrm>
            <a:off x="6888203" y="3368559"/>
            <a:ext cx="1312505" cy="646331"/>
          </a:xfrm>
          <a:prstGeom prst="rect">
            <a:avLst/>
          </a:prstGeom>
          <a:noFill/>
        </p:spPr>
        <p:txBody>
          <a:bodyPr wrap="square" rtlCol="0">
            <a:spAutoFit/>
          </a:bodyPr>
          <a:lstStyle>
            <a:defPPr>
              <a:defRPr lang="en-US"/>
            </a:defPPr>
            <a:lvl1pPr algn="r">
              <a:defRPr>
                <a:solidFill>
                  <a:schemeClr val="accent1"/>
                </a:solidFill>
              </a:defRPr>
            </a:lvl1pPr>
          </a:lstStyle>
          <a:p>
            <a:pPr algn="l"/>
            <a:r>
              <a:rPr lang="en-US">
                <a:solidFill>
                  <a:schemeClr val="tx1"/>
                </a:solidFill>
                <a:effectLst>
                  <a:glow rad="228600">
                    <a:srgbClr val="FFFFFF"/>
                  </a:glow>
                </a:effectLst>
              </a:rPr>
              <a:t>Evergreen Unit</a:t>
            </a:r>
          </a:p>
        </p:txBody>
      </p:sp>
      <p:cxnSp>
        <p:nvCxnSpPr>
          <p:cNvPr id="15" name="Straight Connector 14">
            <a:extLst>
              <a:ext uri="{FF2B5EF4-FFF2-40B4-BE49-F238E27FC236}">
                <a16:creationId xmlns:a16="http://schemas.microsoft.com/office/drawing/2014/main" id="{EA408E2F-B785-8EE9-F910-4073A39F5436}"/>
              </a:ext>
            </a:extLst>
          </p:cNvPr>
          <p:cNvCxnSpPr/>
          <p:nvPr/>
        </p:nvCxnSpPr>
        <p:spPr>
          <a:xfrm flipV="1">
            <a:off x="6730243" y="3691725"/>
            <a:ext cx="205274" cy="16795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4FCBB6C-8D86-51BA-629F-55462620AF1B}"/>
              </a:ext>
            </a:extLst>
          </p:cNvPr>
          <p:cNvSpPr txBox="1"/>
          <p:nvPr/>
        </p:nvSpPr>
        <p:spPr>
          <a:xfrm>
            <a:off x="10285158" y="5937851"/>
            <a:ext cx="1887792" cy="400110"/>
          </a:xfrm>
          <a:prstGeom prst="rect">
            <a:avLst/>
          </a:prstGeom>
          <a:noFill/>
        </p:spPr>
        <p:txBody>
          <a:bodyPr wrap="square" rtlCol="0">
            <a:spAutoFit/>
          </a:bodyPr>
          <a:lstStyle/>
          <a:p>
            <a:r>
              <a:rPr lang="en-US" sz="1000">
                <a:solidFill>
                  <a:schemeClr val="bg1">
                    <a:lumMod val="65000"/>
                  </a:schemeClr>
                </a:solidFill>
              </a:rPr>
              <a:t>Source: Arkansas Geological Survey, Li and Mills, 2019</a:t>
            </a:r>
          </a:p>
        </p:txBody>
      </p:sp>
    </p:spTree>
    <p:extLst>
      <p:ext uri="{BB962C8B-B14F-4D97-AF65-F5344CB8AC3E}">
        <p14:creationId xmlns:p14="http://schemas.microsoft.com/office/powerpoint/2010/main" val="1690546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FA55D21-CBC2-0A26-4063-DC12A4A12617}"/>
              </a:ext>
            </a:extLst>
          </p:cNvPr>
          <p:cNvPicPr>
            <a:picLocks noChangeAspect="1"/>
          </p:cNvPicPr>
          <p:nvPr/>
        </p:nvPicPr>
        <p:blipFill>
          <a:blip r:embed="rId3"/>
          <a:stretch>
            <a:fillRect/>
          </a:stretch>
        </p:blipFill>
        <p:spPr>
          <a:xfrm>
            <a:off x="3669264" y="192560"/>
            <a:ext cx="5119629" cy="6100290"/>
          </a:xfrm>
          <a:prstGeom prst="rect">
            <a:avLst/>
          </a:prstGeom>
        </p:spPr>
      </p:pic>
      <p:sp>
        <p:nvSpPr>
          <p:cNvPr id="2" name="Title 1">
            <a:extLst>
              <a:ext uri="{FF2B5EF4-FFF2-40B4-BE49-F238E27FC236}">
                <a16:creationId xmlns:a16="http://schemas.microsoft.com/office/drawing/2014/main" id="{DA12B3F6-D67A-1D98-2DB0-F37A264A492B}"/>
              </a:ext>
            </a:extLst>
          </p:cNvPr>
          <p:cNvSpPr>
            <a:spLocks noGrp="1"/>
          </p:cNvSpPr>
          <p:nvPr>
            <p:ph type="title"/>
          </p:nvPr>
        </p:nvSpPr>
        <p:spPr/>
        <p:txBody>
          <a:bodyPr/>
          <a:lstStyle/>
          <a:p>
            <a:r>
              <a:rPr lang="en-US"/>
              <a:t>Smackover Extent</a:t>
            </a:r>
          </a:p>
        </p:txBody>
      </p:sp>
      <p:sp>
        <p:nvSpPr>
          <p:cNvPr id="4" name="Footer Placeholder 1">
            <a:extLst>
              <a:ext uri="{FF2B5EF4-FFF2-40B4-BE49-F238E27FC236}">
                <a16:creationId xmlns:a16="http://schemas.microsoft.com/office/drawing/2014/main" id="{4D562E28-72F8-4736-12AD-41A5AC780CA9}"/>
              </a:ext>
            </a:extLst>
          </p:cNvPr>
          <p:cNvSpPr>
            <a:spLocks noGrp="1"/>
          </p:cNvSpPr>
          <p:nvPr>
            <p:ph type="ftr" sz="quarter" idx="3"/>
          </p:nvPr>
        </p:nvSpPr>
        <p:spPr>
          <a:xfrm>
            <a:off x="5308600" y="6439447"/>
            <a:ext cx="6318251" cy="398462"/>
          </a:xfrm>
        </p:spPr>
        <p:txBody>
          <a:bodyPr/>
          <a:lstStyle/>
          <a:p>
            <a:r>
              <a:rPr lang="en-US"/>
              <a:t>Confidential - Do Not Distribute   </a:t>
            </a:r>
          </a:p>
        </p:txBody>
      </p:sp>
      <p:cxnSp>
        <p:nvCxnSpPr>
          <p:cNvPr id="5" name="Straight Connector 4">
            <a:extLst>
              <a:ext uri="{FF2B5EF4-FFF2-40B4-BE49-F238E27FC236}">
                <a16:creationId xmlns:a16="http://schemas.microsoft.com/office/drawing/2014/main" id="{C38B4304-0B0F-EAE4-BF0C-CCC10F5E2D5F}"/>
              </a:ext>
            </a:extLst>
          </p:cNvPr>
          <p:cNvCxnSpPr>
            <a:cxnSpLocks/>
          </p:cNvCxnSpPr>
          <p:nvPr/>
        </p:nvCxnSpPr>
        <p:spPr>
          <a:xfrm flipV="1">
            <a:off x="6229078" y="1020199"/>
            <a:ext cx="501165" cy="36597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75E6A6C-24EE-FBFF-9F46-FAF6A068A2AF}"/>
              </a:ext>
            </a:extLst>
          </p:cNvPr>
          <p:cNvSpPr txBox="1"/>
          <p:nvPr/>
        </p:nvSpPr>
        <p:spPr>
          <a:xfrm>
            <a:off x="6730243" y="466201"/>
            <a:ext cx="1312505" cy="553998"/>
          </a:xfrm>
          <a:prstGeom prst="rect">
            <a:avLst/>
          </a:prstGeom>
          <a:solidFill>
            <a:schemeClr val="bg1"/>
          </a:solidFill>
          <a:ln>
            <a:solidFill>
              <a:schemeClr val="tx1"/>
            </a:solidFill>
          </a:ln>
        </p:spPr>
        <p:txBody>
          <a:bodyPr wrap="square" lIns="0" tIns="0" rIns="0" bIns="0" rtlCol="0">
            <a:spAutoFit/>
          </a:bodyPr>
          <a:lstStyle>
            <a:defPPr>
              <a:defRPr lang="en-US"/>
            </a:defPPr>
            <a:lvl1pPr algn="r">
              <a:defRPr>
                <a:solidFill>
                  <a:schemeClr val="accent1"/>
                </a:solidFill>
              </a:defRPr>
            </a:lvl1pPr>
          </a:lstStyle>
          <a:p>
            <a:pPr algn="ctr"/>
            <a:r>
              <a:rPr lang="en-US">
                <a:solidFill>
                  <a:schemeClr val="tx1"/>
                </a:solidFill>
                <a:effectLst>
                  <a:glow rad="228600">
                    <a:schemeClr val="bg1"/>
                  </a:glow>
                </a:effectLst>
              </a:rPr>
              <a:t>Evergreen Unit</a:t>
            </a:r>
          </a:p>
        </p:txBody>
      </p:sp>
      <p:sp>
        <p:nvSpPr>
          <p:cNvPr id="11" name="TextBox 10">
            <a:extLst>
              <a:ext uri="{FF2B5EF4-FFF2-40B4-BE49-F238E27FC236}">
                <a16:creationId xmlns:a16="http://schemas.microsoft.com/office/drawing/2014/main" id="{3B26E97C-6C38-83B5-DED7-ACAD97085C43}"/>
              </a:ext>
            </a:extLst>
          </p:cNvPr>
          <p:cNvSpPr txBox="1"/>
          <p:nvPr/>
        </p:nvSpPr>
        <p:spPr>
          <a:xfrm>
            <a:off x="8780937" y="5911790"/>
            <a:ext cx="2139575" cy="400110"/>
          </a:xfrm>
          <a:prstGeom prst="rect">
            <a:avLst/>
          </a:prstGeom>
          <a:noFill/>
        </p:spPr>
        <p:txBody>
          <a:bodyPr wrap="square" rtlCol="0">
            <a:spAutoFit/>
          </a:bodyPr>
          <a:lstStyle/>
          <a:p>
            <a:r>
              <a:rPr lang="en-US" sz="1000">
                <a:solidFill>
                  <a:schemeClr val="bg1">
                    <a:lumMod val="65000"/>
                  </a:schemeClr>
                </a:solidFill>
              </a:rPr>
              <a:t>Source: APEX Geoscience,           S-K 1300 Technical Report, 2022</a:t>
            </a:r>
          </a:p>
        </p:txBody>
      </p:sp>
    </p:spTree>
    <p:extLst>
      <p:ext uri="{BB962C8B-B14F-4D97-AF65-F5344CB8AC3E}">
        <p14:creationId xmlns:p14="http://schemas.microsoft.com/office/powerpoint/2010/main" val="4152968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2B3F6-D67A-1D98-2DB0-F37A264A492B}"/>
              </a:ext>
            </a:extLst>
          </p:cNvPr>
          <p:cNvSpPr>
            <a:spLocks noGrp="1"/>
          </p:cNvSpPr>
          <p:nvPr>
            <p:ph type="title"/>
          </p:nvPr>
        </p:nvSpPr>
        <p:spPr/>
        <p:txBody>
          <a:bodyPr/>
          <a:lstStyle/>
          <a:p>
            <a:r>
              <a:rPr lang="en-US"/>
              <a:t>Regional Stratigraphic Column</a:t>
            </a:r>
          </a:p>
        </p:txBody>
      </p:sp>
      <p:sp>
        <p:nvSpPr>
          <p:cNvPr id="4" name="Footer Placeholder 1">
            <a:extLst>
              <a:ext uri="{FF2B5EF4-FFF2-40B4-BE49-F238E27FC236}">
                <a16:creationId xmlns:a16="http://schemas.microsoft.com/office/drawing/2014/main" id="{4D562E28-72F8-4736-12AD-41A5AC780CA9}"/>
              </a:ext>
            </a:extLst>
          </p:cNvPr>
          <p:cNvSpPr>
            <a:spLocks noGrp="1"/>
          </p:cNvSpPr>
          <p:nvPr>
            <p:ph type="ftr" sz="quarter" idx="3"/>
          </p:nvPr>
        </p:nvSpPr>
        <p:spPr>
          <a:xfrm>
            <a:off x="5308600" y="6439447"/>
            <a:ext cx="6318251" cy="398462"/>
          </a:xfrm>
        </p:spPr>
        <p:txBody>
          <a:bodyPr/>
          <a:lstStyle/>
          <a:p>
            <a:r>
              <a:rPr lang="en-US"/>
              <a:t>Confidential - Do Not Distribute   </a:t>
            </a:r>
          </a:p>
        </p:txBody>
      </p:sp>
      <p:pic>
        <p:nvPicPr>
          <p:cNvPr id="8" name="Picture 7">
            <a:extLst>
              <a:ext uri="{FF2B5EF4-FFF2-40B4-BE49-F238E27FC236}">
                <a16:creationId xmlns:a16="http://schemas.microsoft.com/office/drawing/2014/main" id="{38EDCF11-66C2-0C68-6249-CB9AD0A9FFA2}"/>
              </a:ext>
            </a:extLst>
          </p:cNvPr>
          <p:cNvPicPr>
            <a:picLocks noChangeAspect="1"/>
          </p:cNvPicPr>
          <p:nvPr/>
        </p:nvPicPr>
        <p:blipFill>
          <a:blip r:embed="rId2"/>
          <a:stretch>
            <a:fillRect/>
          </a:stretch>
        </p:blipFill>
        <p:spPr>
          <a:xfrm>
            <a:off x="3890084" y="1417640"/>
            <a:ext cx="3960137" cy="4905916"/>
          </a:xfrm>
          <a:prstGeom prst="rect">
            <a:avLst/>
          </a:prstGeom>
        </p:spPr>
      </p:pic>
      <p:sp>
        <p:nvSpPr>
          <p:cNvPr id="3" name="TextBox 2">
            <a:extLst>
              <a:ext uri="{FF2B5EF4-FFF2-40B4-BE49-F238E27FC236}">
                <a16:creationId xmlns:a16="http://schemas.microsoft.com/office/drawing/2014/main" id="{86674325-9C6E-8609-BD03-BD5CC113833C}"/>
              </a:ext>
            </a:extLst>
          </p:cNvPr>
          <p:cNvSpPr txBox="1"/>
          <p:nvPr/>
        </p:nvSpPr>
        <p:spPr>
          <a:xfrm>
            <a:off x="7726395" y="6046629"/>
            <a:ext cx="2208179" cy="246221"/>
          </a:xfrm>
          <a:prstGeom prst="rect">
            <a:avLst/>
          </a:prstGeom>
          <a:noFill/>
        </p:spPr>
        <p:txBody>
          <a:bodyPr wrap="square" rtlCol="0">
            <a:spAutoFit/>
          </a:bodyPr>
          <a:lstStyle/>
          <a:p>
            <a:pPr algn="ctr"/>
            <a:r>
              <a:rPr lang="en-US" sz="1000">
                <a:solidFill>
                  <a:schemeClr val="bg1">
                    <a:lumMod val="65000"/>
                  </a:schemeClr>
                </a:solidFill>
              </a:rPr>
              <a:t>Source: </a:t>
            </a:r>
            <a:r>
              <a:rPr lang="en-US" sz="1000" err="1">
                <a:solidFill>
                  <a:schemeClr val="bg1">
                    <a:lumMod val="65000"/>
                  </a:schemeClr>
                </a:solidFill>
              </a:rPr>
              <a:t>Heydari</a:t>
            </a:r>
            <a:r>
              <a:rPr lang="en-US" sz="1000">
                <a:solidFill>
                  <a:schemeClr val="bg1">
                    <a:lumMod val="65000"/>
                  </a:schemeClr>
                </a:solidFill>
              </a:rPr>
              <a:t> and </a:t>
            </a:r>
            <a:r>
              <a:rPr lang="en-US" sz="1000" err="1">
                <a:solidFill>
                  <a:schemeClr val="bg1">
                    <a:lumMod val="65000"/>
                  </a:schemeClr>
                </a:solidFill>
              </a:rPr>
              <a:t>Baria</a:t>
            </a:r>
            <a:r>
              <a:rPr lang="en-US" sz="1000">
                <a:solidFill>
                  <a:schemeClr val="bg1">
                    <a:lumMod val="65000"/>
                  </a:schemeClr>
                </a:solidFill>
              </a:rPr>
              <a:t> (2005)</a:t>
            </a:r>
          </a:p>
        </p:txBody>
      </p:sp>
    </p:spTree>
    <p:extLst>
      <p:ext uri="{BB962C8B-B14F-4D97-AF65-F5344CB8AC3E}">
        <p14:creationId xmlns:p14="http://schemas.microsoft.com/office/powerpoint/2010/main" val="34143616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2B3F6-D67A-1D98-2DB0-F37A264A492B}"/>
              </a:ext>
            </a:extLst>
          </p:cNvPr>
          <p:cNvSpPr>
            <a:spLocks noGrp="1"/>
          </p:cNvSpPr>
          <p:nvPr>
            <p:ph type="title"/>
          </p:nvPr>
        </p:nvSpPr>
        <p:spPr/>
        <p:txBody>
          <a:bodyPr/>
          <a:lstStyle/>
          <a:p>
            <a:r>
              <a:rPr lang="en-US"/>
              <a:t>Detailed Stratigraphic Column</a:t>
            </a:r>
          </a:p>
        </p:txBody>
      </p:sp>
      <p:sp>
        <p:nvSpPr>
          <p:cNvPr id="4" name="Footer Placeholder 1">
            <a:extLst>
              <a:ext uri="{FF2B5EF4-FFF2-40B4-BE49-F238E27FC236}">
                <a16:creationId xmlns:a16="http://schemas.microsoft.com/office/drawing/2014/main" id="{4D562E28-72F8-4736-12AD-41A5AC780CA9}"/>
              </a:ext>
            </a:extLst>
          </p:cNvPr>
          <p:cNvSpPr>
            <a:spLocks noGrp="1"/>
          </p:cNvSpPr>
          <p:nvPr>
            <p:ph type="ftr" sz="quarter" idx="3"/>
          </p:nvPr>
        </p:nvSpPr>
        <p:spPr>
          <a:xfrm>
            <a:off x="5308600" y="6439447"/>
            <a:ext cx="6318251" cy="398462"/>
          </a:xfrm>
        </p:spPr>
        <p:txBody>
          <a:bodyPr/>
          <a:lstStyle/>
          <a:p>
            <a:r>
              <a:rPr lang="en-US"/>
              <a:t>Confidential - Do Not Distribute   </a:t>
            </a:r>
          </a:p>
        </p:txBody>
      </p:sp>
      <p:pic>
        <p:nvPicPr>
          <p:cNvPr id="9" name="Picture 8">
            <a:extLst>
              <a:ext uri="{FF2B5EF4-FFF2-40B4-BE49-F238E27FC236}">
                <a16:creationId xmlns:a16="http://schemas.microsoft.com/office/drawing/2014/main" id="{66750645-EB8E-799D-BC45-48E92B929B81}"/>
              </a:ext>
            </a:extLst>
          </p:cNvPr>
          <p:cNvPicPr>
            <a:picLocks noChangeAspect="1"/>
          </p:cNvPicPr>
          <p:nvPr/>
        </p:nvPicPr>
        <p:blipFill>
          <a:blip r:embed="rId2"/>
          <a:stretch>
            <a:fillRect/>
          </a:stretch>
        </p:blipFill>
        <p:spPr>
          <a:xfrm>
            <a:off x="609600" y="1417640"/>
            <a:ext cx="7979162" cy="4905916"/>
          </a:xfrm>
          <a:prstGeom prst="rect">
            <a:avLst/>
          </a:prstGeom>
        </p:spPr>
      </p:pic>
      <p:pic>
        <p:nvPicPr>
          <p:cNvPr id="10" name="Picture 2">
            <a:extLst>
              <a:ext uri="{FF2B5EF4-FFF2-40B4-BE49-F238E27FC236}">
                <a16:creationId xmlns:a16="http://schemas.microsoft.com/office/drawing/2014/main" id="{8691EAAB-A70A-01F3-59DD-A316308592D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70000"/>
                    </a14:imgEffect>
                  </a14:imgLayer>
                </a14:imgProps>
              </a:ext>
              <a:ext uri="{28A0092B-C50C-407E-A947-70E740481C1C}">
                <a14:useLocalDpi xmlns:a14="http://schemas.microsoft.com/office/drawing/2010/main" val="0"/>
              </a:ext>
            </a:extLst>
          </a:blip>
          <a:srcRect l="26503" t="32531" r="33312" b="29794"/>
          <a:stretch/>
        </p:blipFill>
        <p:spPr bwMode="auto">
          <a:xfrm>
            <a:off x="8895425" y="2684489"/>
            <a:ext cx="3007270" cy="2114523"/>
          </a:xfrm>
          <a:prstGeom prst="rect">
            <a:avLst/>
          </a:prstGeom>
          <a:noFill/>
          <a:ln w="12700">
            <a:solidFill>
              <a:schemeClr val="tx1">
                <a:lumMod val="75000"/>
                <a:lumOff val="25000"/>
              </a:schemeClr>
            </a:solidFill>
          </a:ln>
        </p:spPr>
      </p:pic>
      <p:sp>
        <p:nvSpPr>
          <p:cNvPr id="11" name="TextBox 10">
            <a:extLst>
              <a:ext uri="{FF2B5EF4-FFF2-40B4-BE49-F238E27FC236}">
                <a16:creationId xmlns:a16="http://schemas.microsoft.com/office/drawing/2014/main" id="{2D8E36BF-8CA2-8B79-742A-25206EE45946}"/>
              </a:ext>
            </a:extLst>
          </p:cNvPr>
          <p:cNvSpPr txBox="1"/>
          <p:nvPr/>
        </p:nvSpPr>
        <p:spPr>
          <a:xfrm>
            <a:off x="9171992" y="4788232"/>
            <a:ext cx="2545600" cy="400110"/>
          </a:xfrm>
          <a:prstGeom prst="rect">
            <a:avLst/>
          </a:prstGeom>
          <a:noFill/>
        </p:spPr>
        <p:txBody>
          <a:bodyPr wrap="square" rtlCol="0">
            <a:spAutoFit/>
          </a:bodyPr>
          <a:lstStyle/>
          <a:p>
            <a:pPr algn="ctr"/>
            <a:r>
              <a:rPr lang="en-US" sz="1000">
                <a:solidFill>
                  <a:schemeClr val="bg1">
                    <a:lumMod val="65000"/>
                  </a:schemeClr>
                </a:solidFill>
              </a:rPr>
              <a:t>Source: https://www.virtualmicroscope.</a:t>
            </a:r>
          </a:p>
          <a:p>
            <a:pPr algn="ctr"/>
            <a:r>
              <a:rPr lang="en-US" sz="1000">
                <a:solidFill>
                  <a:schemeClr val="bg1">
                    <a:lumMod val="65000"/>
                  </a:schemeClr>
                </a:solidFill>
              </a:rPr>
              <a:t>org/content/oolitic-limestone-weldon</a:t>
            </a:r>
          </a:p>
        </p:txBody>
      </p:sp>
      <p:sp>
        <p:nvSpPr>
          <p:cNvPr id="12" name="TextBox 11">
            <a:extLst>
              <a:ext uri="{FF2B5EF4-FFF2-40B4-BE49-F238E27FC236}">
                <a16:creationId xmlns:a16="http://schemas.microsoft.com/office/drawing/2014/main" id="{AA332412-5B17-43B9-73DD-2CFABB0F2E81}"/>
              </a:ext>
            </a:extLst>
          </p:cNvPr>
          <p:cNvSpPr txBox="1"/>
          <p:nvPr/>
        </p:nvSpPr>
        <p:spPr>
          <a:xfrm>
            <a:off x="9063169" y="2333623"/>
            <a:ext cx="2654423" cy="70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25425" indent="-225425" fontAlgn="base">
              <a:lnSpc>
                <a:spcPct val="95000"/>
              </a:lnSpc>
              <a:spcBef>
                <a:spcPct val="65000"/>
              </a:spcBef>
              <a:spcAft>
                <a:spcPct val="0"/>
              </a:spcAft>
              <a:buClr>
                <a:schemeClr val="accent1"/>
              </a:buClr>
              <a:buFont typeface="Arial" charset="0"/>
              <a:buChar char="▪"/>
              <a:defRPr sz="2400">
                <a:solidFill>
                  <a:schemeClr val="tx2"/>
                </a:solidFill>
              </a:defRPr>
            </a:lvl1pPr>
            <a:lvl2pPr marL="795338" indent="-336550" fontAlgn="base">
              <a:lnSpc>
                <a:spcPct val="95000"/>
              </a:lnSpc>
              <a:spcBef>
                <a:spcPct val="20000"/>
              </a:spcBef>
              <a:spcAft>
                <a:spcPct val="0"/>
              </a:spcAft>
              <a:buClr>
                <a:schemeClr val="accent1"/>
              </a:buClr>
              <a:buFont typeface="Arial" charset="0"/>
              <a:buChar char="–"/>
              <a:defRPr sz="2000">
                <a:solidFill>
                  <a:schemeClr val="tx2"/>
                </a:solidFill>
              </a:defRPr>
            </a:lvl2pPr>
            <a:lvl3pPr marL="1260475" indent="-231775" fontAlgn="base">
              <a:lnSpc>
                <a:spcPct val="95000"/>
              </a:lnSpc>
              <a:spcBef>
                <a:spcPct val="20000"/>
              </a:spcBef>
              <a:spcAft>
                <a:spcPct val="0"/>
              </a:spcAft>
              <a:buClr>
                <a:schemeClr val="accent1"/>
              </a:buClr>
              <a:buSzPct val="90000"/>
              <a:buFont typeface="Wingdings" pitchFamily="2" charset="2"/>
              <a:buChar char="§"/>
              <a:defRPr>
                <a:solidFill>
                  <a:schemeClr val="tx2"/>
                </a:solidFill>
              </a:defRPr>
            </a:lvl3pPr>
            <a:lvl4pPr marL="1663700" indent="-228600" fontAlgn="base">
              <a:lnSpc>
                <a:spcPct val="95000"/>
              </a:lnSpc>
              <a:spcBef>
                <a:spcPct val="20000"/>
              </a:spcBef>
              <a:spcAft>
                <a:spcPct val="0"/>
              </a:spcAft>
              <a:buClr>
                <a:schemeClr val="accent1"/>
              </a:buClr>
              <a:buFont typeface="Arial" charset="0"/>
              <a:buChar char="–"/>
              <a:defRPr sz="1600">
                <a:solidFill>
                  <a:schemeClr val="tx2"/>
                </a:solidFill>
              </a:defRPr>
            </a:lvl4pPr>
            <a:lvl5pPr marL="2006600" indent="-228600" fontAlgn="base">
              <a:lnSpc>
                <a:spcPct val="95000"/>
              </a:lnSpc>
              <a:spcBef>
                <a:spcPct val="20000"/>
              </a:spcBef>
              <a:spcAft>
                <a:spcPct val="0"/>
              </a:spcAft>
              <a:buChar char="»"/>
              <a:defRPr sz="1600">
                <a:solidFill>
                  <a:schemeClr val="tx2"/>
                </a:solidFill>
              </a:defRPr>
            </a:lvl5pPr>
            <a:lvl6pPr marL="2463800" indent="-228600" fontAlgn="base">
              <a:lnSpc>
                <a:spcPct val="95000"/>
              </a:lnSpc>
              <a:spcBef>
                <a:spcPct val="20000"/>
              </a:spcBef>
              <a:spcAft>
                <a:spcPct val="0"/>
              </a:spcAft>
              <a:buChar char="»"/>
              <a:defRPr sz="1600">
                <a:solidFill>
                  <a:schemeClr val="tx2"/>
                </a:solidFill>
              </a:defRPr>
            </a:lvl6pPr>
            <a:lvl7pPr marL="2921000" indent="-228600" fontAlgn="base">
              <a:lnSpc>
                <a:spcPct val="95000"/>
              </a:lnSpc>
              <a:spcBef>
                <a:spcPct val="20000"/>
              </a:spcBef>
              <a:spcAft>
                <a:spcPct val="0"/>
              </a:spcAft>
              <a:buChar char="»"/>
              <a:defRPr sz="1600">
                <a:solidFill>
                  <a:schemeClr val="tx2"/>
                </a:solidFill>
              </a:defRPr>
            </a:lvl7pPr>
            <a:lvl8pPr marL="3378200" indent="-228600" fontAlgn="base">
              <a:lnSpc>
                <a:spcPct val="95000"/>
              </a:lnSpc>
              <a:spcBef>
                <a:spcPct val="20000"/>
              </a:spcBef>
              <a:spcAft>
                <a:spcPct val="0"/>
              </a:spcAft>
              <a:buChar char="»"/>
              <a:defRPr sz="1600">
                <a:solidFill>
                  <a:schemeClr val="tx2"/>
                </a:solidFill>
              </a:defRPr>
            </a:lvl8pPr>
            <a:lvl9pPr marL="3835400" indent="-228600" fontAlgn="base">
              <a:lnSpc>
                <a:spcPct val="95000"/>
              </a:lnSpc>
              <a:spcBef>
                <a:spcPct val="20000"/>
              </a:spcBef>
              <a:spcAft>
                <a:spcPct val="0"/>
              </a:spcAft>
              <a:buChar char="»"/>
              <a:defRPr sz="1600">
                <a:solidFill>
                  <a:schemeClr val="tx2"/>
                </a:solidFill>
              </a:defRPr>
            </a:lvl9pPr>
          </a:lstStyle>
          <a:p>
            <a:pPr marL="0" indent="0" algn="ctr">
              <a:buNone/>
            </a:pPr>
            <a:r>
              <a:rPr lang="en-US" sz="1800"/>
              <a:t>Oolitic Limestone</a:t>
            </a:r>
          </a:p>
        </p:txBody>
      </p:sp>
      <p:sp>
        <p:nvSpPr>
          <p:cNvPr id="3" name="TextBox 2">
            <a:extLst>
              <a:ext uri="{FF2B5EF4-FFF2-40B4-BE49-F238E27FC236}">
                <a16:creationId xmlns:a16="http://schemas.microsoft.com/office/drawing/2014/main" id="{9B271FB8-8B85-17F6-85E6-696C96BA5F58}"/>
              </a:ext>
            </a:extLst>
          </p:cNvPr>
          <p:cNvSpPr txBox="1"/>
          <p:nvPr/>
        </p:nvSpPr>
        <p:spPr>
          <a:xfrm>
            <a:off x="8556999" y="5911790"/>
            <a:ext cx="2139575" cy="400110"/>
          </a:xfrm>
          <a:prstGeom prst="rect">
            <a:avLst/>
          </a:prstGeom>
          <a:noFill/>
        </p:spPr>
        <p:txBody>
          <a:bodyPr wrap="square" rtlCol="0">
            <a:spAutoFit/>
          </a:bodyPr>
          <a:lstStyle/>
          <a:p>
            <a:r>
              <a:rPr lang="en-US" sz="1000">
                <a:solidFill>
                  <a:schemeClr val="bg1">
                    <a:lumMod val="65000"/>
                  </a:schemeClr>
                </a:solidFill>
              </a:rPr>
              <a:t>Source: APEX Geoscience,           S-K 1300 Technical Report, 2022</a:t>
            </a:r>
          </a:p>
        </p:txBody>
      </p:sp>
    </p:spTree>
    <p:extLst>
      <p:ext uri="{BB962C8B-B14F-4D97-AF65-F5344CB8AC3E}">
        <p14:creationId xmlns:p14="http://schemas.microsoft.com/office/powerpoint/2010/main" val="8885735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EEB2573-EDE1-AF34-4158-9691E839B69D}"/>
              </a:ext>
            </a:extLst>
          </p:cNvPr>
          <p:cNvSpPr/>
          <p:nvPr/>
        </p:nvSpPr>
        <p:spPr>
          <a:xfrm>
            <a:off x="6783552" y="80134"/>
            <a:ext cx="4236098" cy="6260841"/>
          </a:xfrm>
          <a:prstGeom prst="rect">
            <a:avLst/>
          </a:prstGeom>
          <a:solidFill>
            <a:schemeClr val="bg1"/>
          </a:solidFill>
          <a:ln w="12700">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12B3F6-D67A-1D98-2DB0-F37A264A492B}"/>
              </a:ext>
            </a:extLst>
          </p:cNvPr>
          <p:cNvSpPr>
            <a:spLocks noGrp="1"/>
          </p:cNvSpPr>
          <p:nvPr>
            <p:ph type="title"/>
          </p:nvPr>
        </p:nvSpPr>
        <p:spPr/>
        <p:txBody>
          <a:bodyPr/>
          <a:lstStyle/>
          <a:p>
            <a:r>
              <a:rPr lang="en-US"/>
              <a:t>Type Log </a:t>
            </a:r>
          </a:p>
        </p:txBody>
      </p:sp>
      <p:sp>
        <p:nvSpPr>
          <p:cNvPr id="3" name="Content Placeholder 2">
            <a:extLst>
              <a:ext uri="{FF2B5EF4-FFF2-40B4-BE49-F238E27FC236}">
                <a16:creationId xmlns:a16="http://schemas.microsoft.com/office/drawing/2014/main" id="{48579E92-74E9-F916-32A4-DCAE4E7E8F38}"/>
              </a:ext>
            </a:extLst>
          </p:cNvPr>
          <p:cNvSpPr>
            <a:spLocks noGrp="1"/>
          </p:cNvSpPr>
          <p:nvPr>
            <p:ph idx="1"/>
          </p:nvPr>
        </p:nvSpPr>
        <p:spPr>
          <a:xfrm>
            <a:off x="609600" y="1457326"/>
            <a:ext cx="3993573" cy="4542258"/>
          </a:xfrm>
        </p:spPr>
        <p:txBody>
          <a:bodyPr numCol="1"/>
          <a:lstStyle/>
          <a:p>
            <a:r>
              <a:rPr lang="en-US" sz="2400" err="1"/>
              <a:t>McKamie</a:t>
            </a:r>
            <a:r>
              <a:rPr lang="en-US" sz="2400"/>
              <a:t> Patton Smackover Unit No. A-47</a:t>
            </a:r>
          </a:p>
        </p:txBody>
      </p:sp>
      <p:sp>
        <p:nvSpPr>
          <p:cNvPr id="4" name="Footer Placeholder 1">
            <a:extLst>
              <a:ext uri="{FF2B5EF4-FFF2-40B4-BE49-F238E27FC236}">
                <a16:creationId xmlns:a16="http://schemas.microsoft.com/office/drawing/2014/main" id="{4D562E28-72F8-4736-12AD-41A5AC780CA9}"/>
              </a:ext>
            </a:extLst>
          </p:cNvPr>
          <p:cNvSpPr>
            <a:spLocks noGrp="1"/>
          </p:cNvSpPr>
          <p:nvPr>
            <p:ph type="ftr" sz="quarter" idx="3"/>
          </p:nvPr>
        </p:nvSpPr>
        <p:spPr>
          <a:xfrm>
            <a:off x="5308600" y="6439447"/>
            <a:ext cx="6318251" cy="398462"/>
          </a:xfrm>
        </p:spPr>
        <p:txBody>
          <a:bodyPr/>
          <a:lstStyle/>
          <a:p>
            <a:r>
              <a:rPr lang="en-US"/>
              <a:t>Confidential - Do Not Distribute   </a:t>
            </a:r>
          </a:p>
        </p:txBody>
      </p:sp>
      <p:grpSp>
        <p:nvGrpSpPr>
          <p:cNvPr id="8" name="Group 7">
            <a:extLst>
              <a:ext uri="{FF2B5EF4-FFF2-40B4-BE49-F238E27FC236}">
                <a16:creationId xmlns:a16="http://schemas.microsoft.com/office/drawing/2014/main" id="{9F97400C-776C-2712-1721-FCDB07B9A311}"/>
              </a:ext>
            </a:extLst>
          </p:cNvPr>
          <p:cNvGrpSpPr/>
          <p:nvPr/>
        </p:nvGrpSpPr>
        <p:grpSpPr>
          <a:xfrm>
            <a:off x="7147446" y="204339"/>
            <a:ext cx="3629610" cy="6075340"/>
            <a:chOff x="4318000" y="1"/>
            <a:chExt cx="4016226" cy="6722468"/>
          </a:xfrm>
        </p:grpSpPr>
        <p:pic>
          <p:nvPicPr>
            <p:cNvPr id="9" name="Picture 8">
              <a:extLst>
                <a:ext uri="{FF2B5EF4-FFF2-40B4-BE49-F238E27FC236}">
                  <a16:creationId xmlns:a16="http://schemas.microsoft.com/office/drawing/2014/main" id="{B27B43DD-9C14-6FAD-E1BE-FB6E731A1D75}"/>
                </a:ext>
              </a:extLst>
            </p:cNvPr>
            <p:cNvPicPr>
              <a:picLocks noChangeAspect="1"/>
            </p:cNvPicPr>
            <p:nvPr/>
          </p:nvPicPr>
          <p:blipFill rotWithShape="1">
            <a:blip r:embed="rId2"/>
            <a:srcRect r="32932" b="1976"/>
            <a:stretch/>
          </p:blipFill>
          <p:spPr>
            <a:xfrm>
              <a:off x="4318000" y="1"/>
              <a:ext cx="2384950" cy="6722468"/>
            </a:xfrm>
            <a:prstGeom prst="rect">
              <a:avLst/>
            </a:prstGeom>
            <a:ln>
              <a:noFill/>
            </a:ln>
          </p:spPr>
        </p:pic>
        <p:sp>
          <p:nvSpPr>
            <p:cNvPr id="10" name="TextBox 9">
              <a:extLst>
                <a:ext uri="{FF2B5EF4-FFF2-40B4-BE49-F238E27FC236}">
                  <a16:creationId xmlns:a16="http://schemas.microsoft.com/office/drawing/2014/main" id="{22913425-A143-473D-3D92-60AD0DC110B5}"/>
                </a:ext>
              </a:extLst>
            </p:cNvPr>
            <p:cNvSpPr txBox="1"/>
            <p:nvPr/>
          </p:nvSpPr>
          <p:spPr>
            <a:xfrm>
              <a:off x="6732321" y="1661820"/>
              <a:ext cx="970059" cy="400110"/>
            </a:xfrm>
            <a:prstGeom prst="rect">
              <a:avLst/>
            </a:prstGeom>
            <a:solidFill>
              <a:schemeClr val="bg1"/>
            </a:solidFill>
          </p:spPr>
          <p:txBody>
            <a:bodyPr wrap="square" lIns="0" rtlCol="0">
              <a:spAutoFit/>
            </a:bodyPr>
            <a:lstStyle/>
            <a:p>
              <a:r>
                <a:rPr lang="en-US" sz="1000"/>
                <a:t>Buckner </a:t>
              </a:r>
            </a:p>
            <a:p>
              <a:r>
                <a:rPr lang="en-US" sz="1000"/>
                <a:t>Anhydrite</a:t>
              </a:r>
            </a:p>
          </p:txBody>
        </p:sp>
        <p:sp>
          <p:nvSpPr>
            <p:cNvPr id="11" name="TextBox 10">
              <a:extLst>
                <a:ext uri="{FF2B5EF4-FFF2-40B4-BE49-F238E27FC236}">
                  <a16:creationId xmlns:a16="http://schemas.microsoft.com/office/drawing/2014/main" id="{FA0D5503-31C6-F9F9-C299-055669A87271}"/>
                </a:ext>
              </a:extLst>
            </p:cNvPr>
            <p:cNvSpPr txBox="1"/>
            <p:nvPr/>
          </p:nvSpPr>
          <p:spPr>
            <a:xfrm>
              <a:off x="6737067" y="2591071"/>
              <a:ext cx="1597159" cy="246221"/>
            </a:xfrm>
            <a:prstGeom prst="rect">
              <a:avLst/>
            </a:prstGeom>
            <a:solidFill>
              <a:schemeClr val="bg1"/>
            </a:solidFill>
          </p:spPr>
          <p:txBody>
            <a:bodyPr wrap="square" lIns="0" rtlCol="0">
              <a:spAutoFit/>
            </a:bodyPr>
            <a:lstStyle/>
            <a:p>
              <a:r>
                <a:rPr lang="en-US" sz="1000"/>
                <a:t>Upper Smackover Lime</a:t>
              </a:r>
            </a:p>
          </p:txBody>
        </p:sp>
        <p:sp>
          <p:nvSpPr>
            <p:cNvPr id="12" name="TextBox 11">
              <a:extLst>
                <a:ext uri="{FF2B5EF4-FFF2-40B4-BE49-F238E27FC236}">
                  <a16:creationId xmlns:a16="http://schemas.microsoft.com/office/drawing/2014/main" id="{EC75B690-71E8-51D7-35B0-8B4EDFF59327}"/>
                </a:ext>
              </a:extLst>
            </p:cNvPr>
            <p:cNvSpPr txBox="1"/>
            <p:nvPr/>
          </p:nvSpPr>
          <p:spPr>
            <a:xfrm>
              <a:off x="6790408" y="2807862"/>
              <a:ext cx="970059" cy="400110"/>
            </a:xfrm>
            <a:prstGeom prst="rect">
              <a:avLst/>
            </a:prstGeom>
            <a:solidFill>
              <a:schemeClr val="bg1"/>
            </a:solidFill>
          </p:spPr>
          <p:txBody>
            <a:bodyPr wrap="square" rtlCol="0">
              <a:spAutoFit/>
            </a:bodyPr>
            <a:lstStyle/>
            <a:p>
              <a:r>
                <a:rPr lang="en-US" sz="1000"/>
                <a:t>Reynolds</a:t>
              </a:r>
            </a:p>
            <a:p>
              <a:r>
                <a:rPr lang="en-US" sz="1000" err="1"/>
                <a:t>Oolite</a:t>
              </a:r>
              <a:endParaRPr lang="en-US" sz="1000"/>
            </a:p>
          </p:txBody>
        </p:sp>
        <p:sp>
          <p:nvSpPr>
            <p:cNvPr id="13" name="Right Brace 12">
              <a:extLst>
                <a:ext uri="{FF2B5EF4-FFF2-40B4-BE49-F238E27FC236}">
                  <a16:creationId xmlns:a16="http://schemas.microsoft.com/office/drawing/2014/main" id="{CE164733-0E8C-5453-D3B9-893F23BF7B19}"/>
                </a:ext>
              </a:extLst>
            </p:cNvPr>
            <p:cNvSpPr/>
            <p:nvPr/>
          </p:nvSpPr>
          <p:spPr>
            <a:xfrm>
              <a:off x="6694997" y="2784010"/>
              <a:ext cx="135173" cy="452172"/>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FCF5AC0D-DF4C-F1FE-CEE5-C3262B5914D3}"/>
                </a:ext>
              </a:extLst>
            </p:cNvPr>
            <p:cNvSpPr txBox="1"/>
            <p:nvPr/>
          </p:nvSpPr>
          <p:spPr>
            <a:xfrm>
              <a:off x="6716418" y="3771784"/>
              <a:ext cx="1339043" cy="272448"/>
            </a:xfrm>
            <a:prstGeom prst="rect">
              <a:avLst/>
            </a:prstGeom>
            <a:solidFill>
              <a:schemeClr val="bg1"/>
            </a:solidFill>
          </p:spPr>
          <p:txBody>
            <a:bodyPr wrap="square" lIns="0" rtlCol="0">
              <a:spAutoFit/>
            </a:bodyPr>
            <a:lstStyle/>
            <a:p>
              <a:r>
                <a:rPr lang="en-US" sz="1000"/>
                <a:t>Middle Smackover</a:t>
              </a:r>
            </a:p>
          </p:txBody>
        </p:sp>
        <p:sp>
          <p:nvSpPr>
            <p:cNvPr id="15" name="TextBox 14">
              <a:extLst>
                <a:ext uri="{FF2B5EF4-FFF2-40B4-BE49-F238E27FC236}">
                  <a16:creationId xmlns:a16="http://schemas.microsoft.com/office/drawing/2014/main" id="{321296FC-84EA-C812-14A6-6278A0D698DD}"/>
                </a:ext>
              </a:extLst>
            </p:cNvPr>
            <p:cNvSpPr txBox="1"/>
            <p:nvPr/>
          </p:nvSpPr>
          <p:spPr>
            <a:xfrm>
              <a:off x="6716418" y="5640119"/>
              <a:ext cx="1493911" cy="272448"/>
            </a:xfrm>
            <a:prstGeom prst="rect">
              <a:avLst/>
            </a:prstGeom>
            <a:solidFill>
              <a:schemeClr val="bg1"/>
            </a:solidFill>
          </p:spPr>
          <p:txBody>
            <a:bodyPr wrap="square" lIns="0" rtlCol="0">
              <a:spAutoFit/>
            </a:bodyPr>
            <a:lstStyle/>
            <a:p>
              <a:r>
                <a:rPr lang="en-US" sz="1000"/>
                <a:t>Lower Smackover</a:t>
              </a:r>
            </a:p>
          </p:txBody>
        </p:sp>
      </p:grpSp>
      <p:sp>
        <p:nvSpPr>
          <p:cNvPr id="5" name="TextBox 4">
            <a:extLst>
              <a:ext uri="{FF2B5EF4-FFF2-40B4-BE49-F238E27FC236}">
                <a16:creationId xmlns:a16="http://schemas.microsoft.com/office/drawing/2014/main" id="{E9A723E6-3C75-AA4F-2E85-D9CE59892C35}"/>
              </a:ext>
            </a:extLst>
          </p:cNvPr>
          <p:cNvSpPr txBox="1"/>
          <p:nvPr/>
        </p:nvSpPr>
        <p:spPr>
          <a:xfrm>
            <a:off x="787297" y="3627097"/>
            <a:ext cx="1759154" cy="369332"/>
          </a:xfrm>
          <a:prstGeom prst="rect">
            <a:avLst/>
          </a:prstGeom>
          <a:noFill/>
        </p:spPr>
        <p:txBody>
          <a:bodyPr wrap="square" rtlCol="0">
            <a:spAutoFit/>
          </a:bodyPr>
          <a:lstStyle>
            <a:defPPr>
              <a:defRPr lang="en-US"/>
            </a:defPPr>
            <a:lvl1pPr algn="r">
              <a:defRPr>
                <a:solidFill>
                  <a:schemeClr val="accent1"/>
                </a:solidFill>
              </a:defRPr>
            </a:lvl1pPr>
          </a:lstStyle>
          <a:p>
            <a:pPr algn="ctr"/>
            <a:r>
              <a:rPr lang="en-US">
                <a:solidFill>
                  <a:schemeClr val="tx1"/>
                </a:solidFill>
              </a:rPr>
              <a:t>Log Header</a:t>
            </a:r>
          </a:p>
        </p:txBody>
      </p:sp>
      <p:grpSp>
        <p:nvGrpSpPr>
          <p:cNvPr id="7" name="Group 6">
            <a:extLst>
              <a:ext uri="{FF2B5EF4-FFF2-40B4-BE49-F238E27FC236}">
                <a16:creationId xmlns:a16="http://schemas.microsoft.com/office/drawing/2014/main" id="{C1935B14-A004-BB14-B86B-068B383B54AE}"/>
              </a:ext>
            </a:extLst>
          </p:cNvPr>
          <p:cNvGrpSpPr/>
          <p:nvPr/>
        </p:nvGrpSpPr>
        <p:grpSpPr>
          <a:xfrm>
            <a:off x="914401" y="4034521"/>
            <a:ext cx="4957010" cy="2208156"/>
            <a:chOff x="897506" y="3804634"/>
            <a:chExt cx="5473075" cy="2438043"/>
          </a:xfrm>
        </p:grpSpPr>
        <p:pic>
          <p:nvPicPr>
            <p:cNvPr id="1026" name="Picture 2">
              <a:extLst>
                <a:ext uri="{FF2B5EF4-FFF2-40B4-BE49-F238E27FC236}">
                  <a16:creationId xmlns:a16="http://schemas.microsoft.com/office/drawing/2014/main" id="{9C696A68-C338-FDE4-D9CE-0569D2BB83D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76" r="-2679" b="17020"/>
            <a:stretch/>
          </p:blipFill>
          <p:spPr bwMode="auto">
            <a:xfrm>
              <a:off x="897506" y="3804634"/>
              <a:ext cx="5473075" cy="2438043"/>
            </a:xfrm>
            <a:prstGeom prst="rect">
              <a:avLst/>
            </a:prstGeom>
            <a:solidFill>
              <a:schemeClr val="bg1"/>
            </a:solidFill>
            <a:ln w="12700">
              <a:solidFill>
                <a:schemeClr val="accent1">
                  <a:shade val="15000"/>
                </a:schemeClr>
              </a:solidFill>
            </a:ln>
          </p:spPr>
        </p:pic>
        <p:pic>
          <p:nvPicPr>
            <p:cNvPr id="6" name="Picture 2">
              <a:extLst>
                <a:ext uri="{FF2B5EF4-FFF2-40B4-BE49-F238E27FC236}">
                  <a16:creationId xmlns:a16="http://schemas.microsoft.com/office/drawing/2014/main" id="{6A8F3CCC-459F-C193-83E5-DCCC17262C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6283"/>
            <a:stretch/>
          </p:blipFill>
          <p:spPr bwMode="auto">
            <a:xfrm>
              <a:off x="1076681" y="5545835"/>
              <a:ext cx="5155743" cy="696842"/>
            </a:xfrm>
            <a:prstGeom prst="rect">
              <a:avLst/>
            </a:prstGeom>
            <a:solidFill>
              <a:schemeClr val="bg1"/>
            </a:solidFill>
            <a:ln w="12700">
              <a:noFill/>
            </a:ln>
          </p:spPr>
        </p:pic>
      </p:grpSp>
    </p:spTree>
    <p:extLst>
      <p:ext uri="{BB962C8B-B14F-4D97-AF65-F5344CB8AC3E}">
        <p14:creationId xmlns:p14="http://schemas.microsoft.com/office/powerpoint/2010/main" val="29379931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842" y="137161"/>
            <a:ext cx="10663516" cy="827093"/>
          </a:xfrm>
        </p:spPr>
        <p:txBody>
          <a:bodyPr/>
          <a:lstStyle/>
          <a:p>
            <a:r>
              <a:rPr kumimoji="0" lang="en-US" sz="2200" b="1" i="0" u="none" strike="noStrike" kern="1200" cap="none" spc="0" normalizeH="0" baseline="0" noProof="0">
                <a:ln>
                  <a:noFill/>
                </a:ln>
                <a:solidFill>
                  <a:srgbClr val="FFFFFF"/>
                </a:solidFill>
                <a:effectLst/>
                <a:uLnTx/>
                <a:uFillTx/>
                <a:latin typeface="Arial" charset="0"/>
                <a:cs typeface="Arial" charset="0"/>
              </a:rPr>
              <a:t>Introduction to the TETRA Technologies Brine Unitization Application</a:t>
            </a:r>
            <a:endParaRPr lang="en-US" sz="2200"/>
          </a:p>
        </p:txBody>
      </p:sp>
      <p:sp>
        <p:nvSpPr>
          <p:cNvPr id="29" name="TextBox 28">
            <a:extLst>
              <a:ext uri="{FF2B5EF4-FFF2-40B4-BE49-F238E27FC236}">
                <a16:creationId xmlns:a16="http://schemas.microsoft.com/office/drawing/2014/main" id="{B124FB2C-F010-47DA-9985-D7A790BB737E}"/>
              </a:ext>
            </a:extLst>
          </p:cNvPr>
          <p:cNvSpPr txBox="1"/>
          <p:nvPr/>
        </p:nvSpPr>
        <p:spPr>
          <a:xfrm>
            <a:off x="351229" y="1730757"/>
            <a:ext cx="11088558" cy="4080217"/>
          </a:xfrm>
          <a:prstGeom prst="rect">
            <a:avLst/>
          </a:prstGeom>
          <a:solidFill>
            <a:schemeClr val="bg1"/>
          </a:solidFill>
          <a:ln>
            <a:noFill/>
          </a:ln>
        </p:spPr>
        <p:txBody>
          <a:bodyPr wrap="square" lIns="108837" tIns="54418" rIns="108837" bIns="54418" rtlCol="0">
            <a:spAutoFit/>
          </a:bodyPr>
          <a:lstStyle/>
          <a:p>
            <a:pPr marL="0" marR="0" lvl="0" indent="0" algn="l" defTabSz="914217" rtl="0" eaLnBrk="1" fontAlgn="auto" latinLnBrk="0" hangingPunct="1">
              <a:lnSpc>
                <a:spcPts val="1500"/>
              </a:lnSpc>
              <a:spcBef>
                <a:spcPts val="0"/>
              </a:spcBef>
              <a:spcAft>
                <a:spcPts val="0"/>
              </a:spcAft>
              <a:buClr>
                <a:srgbClr val="0079C1"/>
              </a:buClr>
              <a:buSzTx/>
              <a:buFontTx/>
              <a:buNone/>
              <a:tabLst/>
              <a:defRPr/>
            </a:pPr>
            <a:r>
              <a:rPr lang="en-US" b="1">
                <a:solidFill>
                  <a:srgbClr val="000000"/>
                </a:solidFill>
              </a:rPr>
              <a:t>A.C.A. § 15-76-308</a:t>
            </a:r>
          </a:p>
          <a:p>
            <a:pPr marL="0" marR="0" lvl="0" indent="0" algn="l" defTabSz="914217" rtl="0" eaLnBrk="1" fontAlgn="auto" latinLnBrk="0" hangingPunct="1">
              <a:lnSpc>
                <a:spcPts val="1500"/>
              </a:lnSpc>
              <a:spcBef>
                <a:spcPts val="0"/>
              </a:spcBef>
              <a:spcAft>
                <a:spcPts val="0"/>
              </a:spcAft>
              <a:buClr>
                <a:srgbClr val="0079C1"/>
              </a:buClr>
              <a:buSzTx/>
              <a:buFontTx/>
              <a:buNone/>
              <a:tabLst/>
              <a:defRPr/>
            </a:pPr>
            <a:endParaRPr lang="en-US" sz="1600" b="1">
              <a:solidFill>
                <a:srgbClr val="000000"/>
              </a:solidFill>
            </a:endParaRPr>
          </a:p>
          <a:p>
            <a:pPr marL="0" marR="0" lvl="0" indent="0" algn="l" defTabSz="914217" rtl="0" eaLnBrk="1" fontAlgn="auto" latinLnBrk="0" hangingPunct="1">
              <a:lnSpc>
                <a:spcPts val="1500"/>
              </a:lnSpc>
              <a:spcBef>
                <a:spcPts val="0"/>
              </a:spcBef>
              <a:spcAft>
                <a:spcPts val="0"/>
              </a:spcAft>
              <a:buClr>
                <a:srgbClr val="0079C1"/>
              </a:buClr>
              <a:buSzTx/>
              <a:buFontTx/>
              <a:buNone/>
              <a:tabLst/>
              <a:defRPr/>
            </a:pPr>
            <a:endParaRPr lang="en-US" sz="1600" b="1">
              <a:solidFill>
                <a:srgbClr val="000000"/>
              </a:solidFill>
            </a:endParaRPr>
          </a:p>
          <a:p>
            <a:pPr marL="0" indent="0">
              <a:buNone/>
            </a:pPr>
            <a:r>
              <a:rPr lang="en-US" sz="1600" b="1" u="sng">
                <a:solidFill>
                  <a:srgbClr val="000000"/>
                </a:solidFill>
              </a:rPr>
              <a:t>(a)(1) All producers, as defined in </a:t>
            </a:r>
            <a:r>
              <a:rPr lang="en-US" sz="1600" b="1">
                <a:solidFill>
                  <a:srgbClr val="000000"/>
                </a:solidFill>
              </a:rPr>
              <a:t>§ 15-76-302, may make application to the Oil and Gas Commission for the establishment of brine production units and brine expansion units.</a:t>
            </a:r>
          </a:p>
          <a:p>
            <a:pPr marL="0" indent="0" algn="ctr">
              <a:buNone/>
            </a:pPr>
            <a:r>
              <a:rPr lang="en-US" sz="1600" b="1">
                <a:solidFill>
                  <a:srgbClr val="000000"/>
                </a:solidFill>
              </a:rPr>
              <a:t>. . .</a:t>
            </a:r>
          </a:p>
          <a:p>
            <a:pPr marL="0" indent="0">
              <a:buNone/>
            </a:pPr>
            <a:r>
              <a:rPr lang="en-US" sz="1600" b="1">
                <a:solidFill>
                  <a:srgbClr val="000000"/>
                </a:solidFill>
              </a:rPr>
              <a:t> </a:t>
            </a:r>
          </a:p>
          <a:p>
            <a:pPr marL="0" indent="0">
              <a:buNone/>
            </a:pPr>
            <a:r>
              <a:rPr lang="en-US" sz="1600" b="1">
                <a:solidFill>
                  <a:srgbClr val="000000"/>
                </a:solidFill>
              </a:rPr>
              <a:t>(b) Unless a smaller area is requested by a petitioner and established by order of the commission, a brine production unit or a brine expansion unit established by order of the commission shall comprise no fewer than one thousand two hundred eighty (1,280) contiguous surface acres which are reasonably established to be underlain by a common aquifer.</a:t>
            </a:r>
          </a:p>
          <a:p>
            <a:pPr marL="0" indent="0">
              <a:buNone/>
            </a:pPr>
            <a:r>
              <a:rPr lang="en-US" sz="1600" b="1">
                <a:solidFill>
                  <a:srgbClr val="000000"/>
                </a:solidFill>
              </a:rPr>
              <a:t> </a:t>
            </a:r>
          </a:p>
          <a:p>
            <a:pPr marL="0" indent="0">
              <a:buNone/>
            </a:pPr>
            <a:r>
              <a:rPr lang="en-US" sz="1600" b="1">
                <a:solidFill>
                  <a:srgbClr val="000000"/>
                </a:solidFill>
              </a:rPr>
              <a:t>(c)(1) A proposed brine production unit shall be approved by the commission if the existing or proposed plan of development is such as to drain efficiently the area of the unit and to protect the correlative rights of each owner therein.</a:t>
            </a:r>
          </a:p>
          <a:p>
            <a:pPr marL="0" indent="0">
              <a:buNone/>
            </a:pPr>
            <a:r>
              <a:rPr lang="en-US" sz="1600" b="1">
                <a:solidFill>
                  <a:srgbClr val="000000"/>
                </a:solidFill>
              </a:rPr>
              <a:t> </a:t>
            </a:r>
          </a:p>
          <a:p>
            <a:pPr marL="0" marR="0" lvl="0" indent="0" algn="l" defTabSz="914217" rtl="0" eaLnBrk="1" fontAlgn="auto" latinLnBrk="0" hangingPunct="1">
              <a:lnSpc>
                <a:spcPts val="1500"/>
              </a:lnSpc>
              <a:spcBef>
                <a:spcPts val="0"/>
              </a:spcBef>
              <a:spcAft>
                <a:spcPts val="0"/>
              </a:spcAft>
              <a:buClr>
                <a:srgbClr val="0079C1"/>
              </a:buClr>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8990294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1B2A394-E4B7-D66F-247E-F1E258A28871}"/>
              </a:ext>
            </a:extLst>
          </p:cNvPr>
          <p:cNvPicPr>
            <a:picLocks noChangeAspect="1"/>
          </p:cNvPicPr>
          <p:nvPr/>
        </p:nvPicPr>
        <p:blipFill rotWithShape="1">
          <a:blip r:embed="rId2"/>
          <a:srcRect r="6409"/>
          <a:stretch/>
        </p:blipFill>
        <p:spPr>
          <a:xfrm>
            <a:off x="299499" y="1668902"/>
            <a:ext cx="3505437" cy="2419077"/>
          </a:xfrm>
          <a:prstGeom prst="rect">
            <a:avLst/>
          </a:prstGeom>
          <a:noFill/>
          <a:ln w="12700">
            <a:solidFill>
              <a:schemeClr val="accent1">
                <a:shade val="95000"/>
                <a:satMod val="105000"/>
              </a:schemeClr>
            </a:solidFill>
          </a:ln>
        </p:spPr>
      </p:pic>
      <p:sp>
        <p:nvSpPr>
          <p:cNvPr id="2" name="Title 1">
            <a:extLst>
              <a:ext uri="{FF2B5EF4-FFF2-40B4-BE49-F238E27FC236}">
                <a16:creationId xmlns:a16="http://schemas.microsoft.com/office/drawing/2014/main" id="{DA12B3F6-D67A-1D98-2DB0-F37A264A492B}"/>
              </a:ext>
            </a:extLst>
          </p:cNvPr>
          <p:cNvSpPr>
            <a:spLocks noGrp="1"/>
          </p:cNvSpPr>
          <p:nvPr>
            <p:ph type="title"/>
          </p:nvPr>
        </p:nvSpPr>
        <p:spPr/>
        <p:txBody>
          <a:bodyPr/>
          <a:lstStyle/>
          <a:p>
            <a:r>
              <a:rPr lang="en-US"/>
              <a:t>Cross Section</a:t>
            </a:r>
          </a:p>
        </p:txBody>
      </p:sp>
      <p:sp>
        <p:nvSpPr>
          <p:cNvPr id="4" name="Footer Placeholder 1">
            <a:extLst>
              <a:ext uri="{FF2B5EF4-FFF2-40B4-BE49-F238E27FC236}">
                <a16:creationId xmlns:a16="http://schemas.microsoft.com/office/drawing/2014/main" id="{4D562E28-72F8-4736-12AD-41A5AC780CA9}"/>
              </a:ext>
            </a:extLst>
          </p:cNvPr>
          <p:cNvSpPr>
            <a:spLocks noGrp="1"/>
          </p:cNvSpPr>
          <p:nvPr>
            <p:ph type="ftr" sz="quarter" idx="3"/>
          </p:nvPr>
        </p:nvSpPr>
        <p:spPr>
          <a:xfrm>
            <a:off x="5308600" y="6439447"/>
            <a:ext cx="6318251" cy="39846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A29061"/>
                </a:solidFill>
                <a:effectLst/>
                <a:uLnTx/>
                <a:uFillTx/>
                <a:latin typeface="Arial"/>
                <a:ea typeface="+mn-ea"/>
                <a:cs typeface="+mn-cs"/>
              </a:rPr>
              <a:t>Confidential - Do Not Distribute   </a:t>
            </a:r>
          </a:p>
        </p:txBody>
      </p:sp>
      <p:sp>
        <p:nvSpPr>
          <p:cNvPr id="13" name="TextBox 12">
            <a:extLst>
              <a:ext uri="{FF2B5EF4-FFF2-40B4-BE49-F238E27FC236}">
                <a16:creationId xmlns:a16="http://schemas.microsoft.com/office/drawing/2014/main" id="{2E655482-EE77-A3F2-075B-9A8B7F504CAA}"/>
              </a:ext>
            </a:extLst>
          </p:cNvPr>
          <p:cNvSpPr txBox="1"/>
          <p:nvPr/>
        </p:nvSpPr>
        <p:spPr>
          <a:xfrm>
            <a:off x="2016144" y="1711047"/>
            <a:ext cx="338609" cy="369332"/>
          </a:xfrm>
          <a:prstGeom prst="rect">
            <a:avLst/>
          </a:prstGeom>
          <a:noFill/>
        </p:spPr>
        <p:txBody>
          <a:bodyPr wrap="square" rtlCol="0">
            <a:spAutoFit/>
          </a:bodyPr>
          <a:lstStyle>
            <a:defPPr>
              <a:defRPr lang="en-US"/>
            </a:defPPr>
            <a:lvl1pPr algn="r">
              <a:defRPr>
                <a:solidFill>
                  <a:schemeClr val="accent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A1E5"/>
                </a:solidFill>
                <a:effectLst/>
                <a:uLnTx/>
                <a:uFillTx/>
                <a:latin typeface="Arial"/>
                <a:ea typeface="+mn-ea"/>
                <a:cs typeface="+mn-cs"/>
              </a:rPr>
              <a:t>A</a:t>
            </a:r>
          </a:p>
        </p:txBody>
      </p:sp>
      <p:sp>
        <p:nvSpPr>
          <p:cNvPr id="14" name="TextBox 13">
            <a:extLst>
              <a:ext uri="{FF2B5EF4-FFF2-40B4-BE49-F238E27FC236}">
                <a16:creationId xmlns:a16="http://schemas.microsoft.com/office/drawing/2014/main" id="{04A27DC4-8EED-FE4C-3DC5-14F1FD3F84E2}"/>
              </a:ext>
            </a:extLst>
          </p:cNvPr>
          <p:cNvSpPr txBox="1"/>
          <p:nvPr/>
        </p:nvSpPr>
        <p:spPr>
          <a:xfrm>
            <a:off x="1811356" y="3501266"/>
            <a:ext cx="409576" cy="369332"/>
          </a:xfrm>
          <a:prstGeom prst="rect">
            <a:avLst/>
          </a:prstGeom>
          <a:noFill/>
        </p:spPr>
        <p:txBody>
          <a:bodyPr wrap="square" rtlCol="0">
            <a:spAutoFit/>
          </a:bodyPr>
          <a:lstStyle>
            <a:defPPr>
              <a:defRPr lang="en-US"/>
            </a:defPPr>
            <a:lvl1pPr algn="r">
              <a:defRPr>
                <a:solidFill>
                  <a:schemeClr val="accent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A1E5"/>
                </a:solidFill>
                <a:effectLst/>
                <a:uLnTx/>
                <a:uFillTx/>
                <a:latin typeface="Arial"/>
                <a:ea typeface="+mn-ea"/>
                <a:cs typeface="+mn-cs"/>
              </a:rPr>
              <a:t>A’</a:t>
            </a:r>
          </a:p>
        </p:txBody>
      </p:sp>
      <p:grpSp>
        <p:nvGrpSpPr>
          <p:cNvPr id="3" name="Group 2">
            <a:extLst>
              <a:ext uri="{FF2B5EF4-FFF2-40B4-BE49-F238E27FC236}">
                <a16:creationId xmlns:a16="http://schemas.microsoft.com/office/drawing/2014/main" id="{FD7F2979-9919-801A-E7C4-A086EAB59F6E}"/>
              </a:ext>
            </a:extLst>
          </p:cNvPr>
          <p:cNvGrpSpPr/>
          <p:nvPr/>
        </p:nvGrpSpPr>
        <p:grpSpPr>
          <a:xfrm>
            <a:off x="4021960" y="1448347"/>
            <a:ext cx="7998094" cy="4844503"/>
            <a:chOff x="1560354" y="682160"/>
            <a:chExt cx="9069858" cy="5493680"/>
          </a:xfrm>
        </p:grpSpPr>
        <p:pic>
          <p:nvPicPr>
            <p:cNvPr id="6" name="Picture 5">
              <a:extLst>
                <a:ext uri="{FF2B5EF4-FFF2-40B4-BE49-F238E27FC236}">
                  <a16:creationId xmlns:a16="http://schemas.microsoft.com/office/drawing/2014/main" id="{795ABD51-13C2-F5D4-6F6C-AFF27F66445F}"/>
                </a:ext>
              </a:extLst>
            </p:cNvPr>
            <p:cNvPicPr>
              <a:picLocks noChangeAspect="1"/>
            </p:cNvPicPr>
            <p:nvPr/>
          </p:nvPicPr>
          <p:blipFill rotWithShape="1">
            <a:blip r:embed="rId3"/>
            <a:srcRect l="16168" r="15299"/>
            <a:stretch/>
          </p:blipFill>
          <p:spPr>
            <a:xfrm>
              <a:off x="1971413" y="682160"/>
              <a:ext cx="8355436" cy="5493680"/>
            </a:xfrm>
            <a:prstGeom prst="rect">
              <a:avLst/>
            </a:prstGeom>
            <a:ln>
              <a:solidFill>
                <a:schemeClr val="accent1">
                  <a:shade val="15000"/>
                </a:schemeClr>
              </a:solidFill>
            </a:ln>
          </p:spPr>
        </p:pic>
        <p:pic>
          <p:nvPicPr>
            <p:cNvPr id="7" name="Picture 6">
              <a:extLst>
                <a:ext uri="{FF2B5EF4-FFF2-40B4-BE49-F238E27FC236}">
                  <a16:creationId xmlns:a16="http://schemas.microsoft.com/office/drawing/2014/main" id="{41FD976A-30EB-C1A4-2DF0-9894529F5544}"/>
                </a:ext>
              </a:extLst>
            </p:cNvPr>
            <p:cNvPicPr>
              <a:picLocks noChangeAspect="1"/>
            </p:cNvPicPr>
            <p:nvPr/>
          </p:nvPicPr>
          <p:blipFill rotWithShape="1">
            <a:blip r:embed="rId3"/>
            <a:srcRect r="96216"/>
            <a:stretch/>
          </p:blipFill>
          <p:spPr>
            <a:xfrm>
              <a:off x="1560354" y="682160"/>
              <a:ext cx="461394" cy="5493680"/>
            </a:xfrm>
            <a:prstGeom prst="rect">
              <a:avLst/>
            </a:prstGeom>
            <a:ln>
              <a:solidFill>
                <a:schemeClr val="accent1">
                  <a:shade val="15000"/>
                </a:schemeClr>
              </a:solidFill>
            </a:ln>
          </p:spPr>
        </p:pic>
        <p:pic>
          <p:nvPicPr>
            <p:cNvPr id="8" name="Picture 7">
              <a:extLst>
                <a:ext uri="{FF2B5EF4-FFF2-40B4-BE49-F238E27FC236}">
                  <a16:creationId xmlns:a16="http://schemas.microsoft.com/office/drawing/2014/main" id="{EC8EDFD8-E458-11DF-8D31-B671A931FE21}"/>
                </a:ext>
              </a:extLst>
            </p:cNvPr>
            <p:cNvPicPr>
              <a:picLocks noChangeAspect="1"/>
            </p:cNvPicPr>
            <p:nvPr/>
          </p:nvPicPr>
          <p:blipFill rotWithShape="1">
            <a:blip r:embed="rId3"/>
            <a:srcRect l="96261"/>
            <a:stretch/>
          </p:blipFill>
          <p:spPr>
            <a:xfrm>
              <a:off x="10174410" y="682160"/>
              <a:ext cx="455802" cy="5493680"/>
            </a:xfrm>
            <a:prstGeom prst="rect">
              <a:avLst/>
            </a:prstGeom>
            <a:ln>
              <a:solidFill>
                <a:schemeClr val="accent1">
                  <a:shade val="15000"/>
                </a:schemeClr>
              </a:solidFill>
            </a:ln>
          </p:spPr>
        </p:pic>
      </p:grpSp>
      <p:sp>
        <p:nvSpPr>
          <p:cNvPr id="15" name="TextBox 14">
            <a:extLst>
              <a:ext uri="{FF2B5EF4-FFF2-40B4-BE49-F238E27FC236}">
                <a16:creationId xmlns:a16="http://schemas.microsoft.com/office/drawing/2014/main" id="{01289D6D-8796-D624-55AC-5145CD8273F6}"/>
              </a:ext>
            </a:extLst>
          </p:cNvPr>
          <p:cNvSpPr txBox="1"/>
          <p:nvPr/>
        </p:nvSpPr>
        <p:spPr>
          <a:xfrm>
            <a:off x="4452708" y="1448347"/>
            <a:ext cx="338609" cy="369332"/>
          </a:xfrm>
          <a:prstGeom prst="rect">
            <a:avLst/>
          </a:prstGeom>
          <a:noFill/>
        </p:spPr>
        <p:txBody>
          <a:bodyPr wrap="square" rtlCol="0">
            <a:spAutoFit/>
          </a:bodyPr>
          <a:lstStyle>
            <a:defPPr>
              <a:defRPr lang="en-US"/>
            </a:defPPr>
            <a:lvl1pPr algn="r">
              <a:defRPr>
                <a:solidFill>
                  <a:schemeClr val="accent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A1E5"/>
                </a:solidFill>
                <a:effectLst/>
                <a:uLnTx/>
                <a:uFillTx/>
                <a:latin typeface="Arial"/>
                <a:ea typeface="+mn-ea"/>
                <a:cs typeface="+mn-cs"/>
              </a:rPr>
              <a:t>A</a:t>
            </a:r>
          </a:p>
        </p:txBody>
      </p:sp>
      <p:sp>
        <p:nvSpPr>
          <p:cNvPr id="16" name="TextBox 15">
            <a:extLst>
              <a:ext uri="{FF2B5EF4-FFF2-40B4-BE49-F238E27FC236}">
                <a16:creationId xmlns:a16="http://schemas.microsoft.com/office/drawing/2014/main" id="{D8DBA272-9ADF-1137-B620-6A3FC88A21DE}"/>
              </a:ext>
            </a:extLst>
          </p:cNvPr>
          <p:cNvSpPr txBox="1"/>
          <p:nvPr/>
        </p:nvSpPr>
        <p:spPr>
          <a:xfrm>
            <a:off x="11124413" y="1448347"/>
            <a:ext cx="428383" cy="369332"/>
          </a:xfrm>
          <a:prstGeom prst="rect">
            <a:avLst/>
          </a:prstGeom>
          <a:noFill/>
        </p:spPr>
        <p:txBody>
          <a:bodyPr wrap="square" rtlCol="0">
            <a:spAutoFit/>
          </a:bodyPr>
          <a:lstStyle>
            <a:defPPr>
              <a:defRPr lang="en-US"/>
            </a:defPPr>
            <a:lvl1pPr algn="r">
              <a:defRPr>
                <a:solidFill>
                  <a:schemeClr val="accent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A1E5"/>
                </a:solidFill>
                <a:effectLst/>
                <a:uLnTx/>
                <a:uFillTx/>
                <a:latin typeface="Arial"/>
                <a:ea typeface="+mn-ea"/>
                <a:cs typeface="+mn-cs"/>
              </a:rPr>
              <a:t>A’</a:t>
            </a:r>
          </a:p>
        </p:txBody>
      </p:sp>
      <p:sp>
        <p:nvSpPr>
          <p:cNvPr id="9" name="Rectangle 8">
            <a:extLst>
              <a:ext uri="{FF2B5EF4-FFF2-40B4-BE49-F238E27FC236}">
                <a16:creationId xmlns:a16="http://schemas.microsoft.com/office/drawing/2014/main" id="{9FC0AAA5-E10C-5064-A69A-952B89E872AD}"/>
              </a:ext>
            </a:extLst>
          </p:cNvPr>
          <p:cNvSpPr/>
          <p:nvPr/>
        </p:nvSpPr>
        <p:spPr>
          <a:xfrm>
            <a:off x="4021959" y="1448347"/>
            <a:ext cx="7998095" cy="4844502"/>
          </a:xfrm>
          <a:prstGeom prst="rect">
            <a:avLst/>
          </a:pr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Freeform: Shape 10">
            <a:extLst>
              <a:ext uri="{FF2B5EF4-FFF2-40B4-BE49-F238E27FC236}">
                <a16:creationId xmlns:a16="http://schemas.microsoft.com/office/drawing/2014/main" id="{DA136152-18F1-2229-30D1-77952F1E51DC}"/>
              </a:ext>
            </a:extLst>
          </p:cNvPr>
          <p:cNvSpPr/>
          <p:nvPr/>
        </p:nvSpPr>
        <p:spPr>
          <a:xfrm>
            <a:off x="8910638" y="5853113"/>
            <a:ext cx="1376362" cy="171450"/>
          </a:xfrm>
          <a:custGeom>
            <a:avLst/>
            <a:gdLst>
              <a:gd name="connsiteX0" fmla="*/ 1376362 w 1376362"/>
              <a:gd name="connsiteY0" fmla="*/ 9525 h 171450"/>
              <a:gd name="connsiteX1" fmla="*/ 1376362 w 1376362"/>
              <a:gd name="connsiteY1" fmla="*/ 104775 h 171450"/>
              <a:gd name="connsiteX2" fmla="*/ 790575 w 1376362"/>
              <a:gd name="connsiteY2" fmla="*/ 100012 h 171450"/>
              <a:gd name="connsiteX3" fmla="*/ 561975 w 1376362"/>
              <a:gd name="connsiteY3" fmla="*/ 95250 h 171450"/>
              <a:gd name="connsiteX4" fmla="*/ 4762 w 1376362"/>
              <a:gd name="connsiteY4" fmla="*/ 171450 h 171450"/>
              <a:gd name="connsiteX5" fmla="*/ 0 w 1376362"/>
              <a:gd name="connsiteY5" fmla="*/ 61912 h 171450"/>
              <a:gd name="connsiteX6" fmla="*/ 561975 w 1376362"/>
              <a:gd name="connsiteY6" fmla="*/ 0 h 171450"/>
              <a:gd name="connsiteX7" fmla="*/ 804862 w 1376362"/>
              <a:gd name="connsiteY7" fmla="*/ 0 h 171450"/>
              <a:gd name="connsiteX8" fmla="*/ 1376362 w 1376362"/>
              <a:gd name="connsiteY8" fmla="*/ 9525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6362" h="171450">
                <a:moveTo>
                  <a:pt x="1376362" y="9525"/>
                </a:moveTo>
                <a:lnTo>
                  <a:pt x="1376362" y="104775"/>
                </a:lnTo>
                <a:lnTo>
                  <a:pt x="790575" y="100012"/>
                </a:lnTo>
                <a:lnTo>
                  <a:pt x="561975" y="95250"/>
                </a:lnTo>
                <a:lnTo>
                  <a:pt x="4762" y="171450"/>
                </a:lnTo>
                <a:lnTo>
                  <a:pt x="0" y="61912"/>
                </a:lnTo>
                <a:lnTo>
                  <a:pt x="561975" y="0"/>
                </a:lnTo>
                <a:lnTo>
                  <a:pt x="804862" y="0"/>
                </a:lnTo>
                <a:lnTo>
                  <a:pt x="1376362" y="9525"/>
                </a:lnTo>
                <a:close/>
              </a:path>
            </a:pathLst>
          </a:custGeom>
          <a:solidFill>
            <a:srgbClr val="FFFF00">
              <a:alpha val="2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Freeform: Shape 11">
            <a:extLst>
              <a:ext uri="{FF2B5EF4-FFF2-40B4-BE49-F238E27FC236}">
                <a16:creationId xmlns:a16="http://schemas.microsoft.com/office/drawing/2014/main" id="{3B23C4B9-85ED-F4E8-9FB2-8683CE2D08E4}"/>
              </a:ext>
            </a:extLst>
          </p:cNvPr>
          <p:cNvSpPr/>
          <p:nvPr/>
        </p:nvSpPr>
        <p:spPr>
          <a:xfrm>
            <a:off x="7024688" y="5586413"/>
            <a:ext cx="1885950" cy="347662"/>
          </a:xfrm>
          <a:custGeom>
            <a:avLst/>
            <a:gdLst>
              <a:gd name="connsiteX0" fmla="*/ 0 w 1885950"/>
              <a:gd name="connsiteY0" fmla="*/ 0 h 347662"/>
              <a:gd name="connsiteX1" fmla="*/ 1876425 w 1885950"/>
              <a:gd name="connsiteY1" fmla="*/ 242887 h 347662"/>
              <a:gd name="connsiteX2" fmla="*/ 1885950 w 1885950"/>
              <a:gd name="connsiteY2" fmla="*/ 347662 h 347662"/>
              <a:gd name="connsiteX3" fmla="*/ 9525 w 1885950"/>
              <a:gd name="connsiteY3" fmla="*/ 104775 h 347662"/>
              <a:gd name="connsiteX4" fmla="*/ 0 w 1885950"/>
              <a:gd name="connsiteY4" fmla="*/ 0 h 347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5950" h="347662">
                <a:moveTo>
                  <a:pt x="0" y="0"/>
                </a:moveTo>
                <a:lnTo>
                  <a:pt x="1876425" y="242887"/>
                </a:lnTo>
                <a:lnTo>
                  <a:pt x="1885950" y="347662"/>
                </a:lnTo>
                <a:lnTo>
                  <a:pt x="9525" y="104775"/>
                </a:lnTo>
                <a:lnTo>
                  <a:pt x="0" y="0"/>
                </a:lnTo>
                <a:close/>
              </a:path>
            </a:pathLst>
          </a:custGeom>
          <a:solidFill>
            <a:srgbClr val="FFFF00">
              <a:alpha val="2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Freeform: Shape 16">
            <a:extLst>
              <a:ext uri="{FF2B5EF4-FFF2-40B4-BE49-F238E27FC236}">
                <a16:creationId xmlns:a16="http://schemas.microsoft.com/office/drawing/2014/main" id="{948170C2-C71C-45E6-6F5B-B55A9AD0F54A}"/>
              </a:ext>
            </a:extLst>
          </p:cNvPr>
          <p:cNvSpPr/>
          <p:nvPr/>
        </p:nvSpPr>
        <p:spPr>
          <a:xfrm>
            <a:off x="5981700" y="5443538"/>
            <a:ext cx="1047750" cy="204787"/>
          </a:xfrm>
          <a:custGeom>
            <a:avLst/>
            <a:gdLst>
              <a:gd name="connsiteX0" fmla="*/ 1038225 w 1047750"/>
              <a:gd name="connsiteY0" fmla="*/ 90487 h 204787"/>
              <a:gd name="connsiteX1" fmla="*/ 809625 w 1047750"/>
              <a:gd name="connsiteY1" fmla="*/ 66675 h 204787"/>
              <a:gd name="connsiteX2" fmla="*/ 566738 w 1047750"/>
              <a:gd name="connsiteY2" fmla="*/ 66675 h 204787"/>
              <a:gd name="connsiteX3" fmla="*/ 0 w 1047750"/>
              <a:gd name="connsiteY3" fmla="*/ 0 h 204787"/>
              <a:gd name="connsiteX4" fmla="*/ 4763 w 1047750"/>
              <a:gd name="connsiteY4" fmla="*/ 104775 h 204787"/>
              <a:gd name="connsiteX5" fmla="*/ 571500 w 1047750"/>
              <a:gd name="connsiteY5" fmla="*/ 176212 h 204787"/>
              <a:gd name="connsiteX6" fmla="*/ 809625 w 1047750"/>
              <a:gd name="connsiteY6" fmla="*/ 176212 h 204787"/>
              <a:gd name="connsiteX7" fmla="*/ 1047750 w 1047750"/>
              <a:gd name="connsiteY7" fmla="*/ 204787 h 204787"/>
              <a:gd name="connsiteX8" fmla="*/ 1038225 w 1047750"/>
              <a:gd name="connsiteY8" fmla="*/ 90487 h 20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0" h="204787">
                <a:moveTo>
                  <a:pt x="1038225" y="90487"/>
                </a:moveTo>
                <a:lnTo>
                  <a:pt x="809625" y="66675"/>
                </a:lnTo>
                <a:lnTo>
                  <a:pt x="566738" y="66675"/>
                </a:lnTo>
                <a:lnTo>
                  <a:pt x="0" y="0"/>
                </a:lnTo>
                <a:lnTo>
                  <a:pt x="4763" y="104775"/>
                </a:lnTo>
                <a:lnTo>
                  <a:pt x="571500" y="176212"/>
                </a:lnTo>
                <a:lnTo>
                  <a:pt x="809625" y="176212"/>
                </a:lnTo>
                <a:lnTo>
                  <a:pt x="1047750" y="204787"/>
                </a:lnTo>
                <a:lnTo>
                  <a:pt x="1038225" y="90487"/>
                </a:lnTo>
                <a:close/>
              </a:path>
            </a:pathLst>
          </a:custGeom>
          <a:solidFill>
            <a:srgbClr val="FFFF00">
              <a:alpha val="2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20" name="Straight Connector 19">
            <a:extLst>
              <a:ext uri="{FF2B5EF4-FFF2-40B4-BE49-F238E27FC236}">
                <a16:creationId xmlns:a16="http://schemas.microsoft.com/office/drawing/2014/main" id="{71357595-4CAD-9890-95A8-7ED64721DE97}"/>
              </a:ext>
            </a:extLst>
          </p:cNvPr>
          <p:cNvCxnSpPr/>
          <p:nvPr/>
        </p:nvCxnSpPr>
        <p:spPr>
          <a:xfrm flipH="1" flipV="1">
            <a:off x="5981700" y="5550694"/>
            <a:ext cx="561975" cy="71437"/>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8FE26DC-8EA6-EDA3-6214-4AB2E77C9413}"/>
              </a:ext>
            </a:extLst>
          </p:cNvPr>
          <p:cNvCxnSpPr>
            <a:cxnSpLocks/>
          </p:cNvCxnSpPr>
          <p:nvPr/>
        </p:nvCxnSpPr>
        <p:spPr>
          <a:xfrm flipH="1">
            <a:off x="9704781" y="5955507"/>
            <a:ext cx="582219"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33F1B0C-4B83-4F04-6C61-92787D4B7419}"/>
              </a:ext>
            </a:extLst>
          </p:cNvPr>
          <p:cNvCxnSpPr>
            <a:cxnSpLocks/>
          </p:cNvCxnSpPr>
          <p:nvPr/>
        </p:nvCxnSpPr>
        <p:spPr>
          <a:xfrm flipH="1">
            <a:off x="9700018" y="6112669"/>
            <a:ext cx="582219"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3537C8F-F56B-6673-242B-F3CD0CD16B54}"/>
              </a:ext>
            </a:extLst>
          </p:cNvPr>
          <p:cNvCxnSpPr>
            <a:cxnSpLocks/>
          </p:cNvCxnSpPr>
          <p:nvPr/>
        </p:nvCxnSpPr>
        <p:spPr>
          <a:xfrm flipH="1">
            <a:off x="8943975" y="6112669"/>
            <a:ext cx="509587" cy="59531"/>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A1086CBF-D0A2-9A45-DF26-F04F3CC8D7EB}"/>
              </a:ext>
            </a:extLst>
          </p:cNvPr>
          <p:cNvSpPr txBox="1"/>
          <p:nvPr/>
        </p:nvSpPr>
        <p:spPr>
          <a:xfrm>
            <a:off x="10231709" y="5878563"/>
            <a:ext cx="718466" cy="1538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srgbClr val="000000"/>
                </a:solidFill>
                <a:effectLst/>
                <a:uLnTx/>
                <a:uFillTx/>
                <a:latin typeface="Arial"/>
                <a:ea typeface="+mn-ea"/>
                <a:cs typeface="+mn-cs"/>
              </a:rPr>
              <a:t>MIDDLE SMACKOVER</a:t>
            </a:r>
          </a:p>
        </p:txBody>
      </p:sp>
      <p:sp>
        <p:nvSpPr>
          <p:cNvPr id="28" name="TextBox 27">
            <a:extLst>
              <a:ext uri="{FF2B5EF4-FFF2-40B4-BE49-F238E27FC236}">
                <a16:creationId xmlns:a16="http://schemas.microsoft.com/office/drawing/2014/main" id="{C27BF2E2-213C-E603-92EE-B79086C6AB41}"/>
              </a:ext>
            </a:extLst>
          </p:cNvPr>
          <p:cNvSpPr txBox="1"/>
          <p:nvPr/>
        </p:nvSpPr>
        <p:spPr>
          <a:xfrm>
            <a:off x="10231709" y="6032451"/>
            <a:ext cx="712054" cy="1538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srgbClr val="000000"/>
                </a:solidFill>
                <a:effectLst/>
                <a:uLnTx/>
                <a:uFillTx/>
                <a:latin typeface="Arial"/>
                <a:ea typeface="+mn-ea"/>
                <a:cs typeface="+mn-cs"/>
              </a:rPr>
              <a:t>LOWER SMACKOVER</a:t>
            </a:r>
          </a:p>
        </p:txBody>
      </p:sp>
    </p:spTree>
    <p:extLst>
      <p:ext uri="{BB962C8B-B14F-4D97-AF65-F5344CB8AC3E}">
        <p14:creationId xmlns:p14="http://schemas.microsoft.com/office/powerpoint/2010/main" val="31224337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C82C55A-B220-1BD1-9463-AFEF2920C85E}"/>
              </a:ext>
            </a:extLst>
          </p:cNvPr>
          <p:cNvPicPr>
            <a:picLocks noChangeAspect="1"/>
          </p:cNvPicPr>
          <p:nvPr/>
        </p:nvPicPr>
        <p:blipFill rotWithShape="1">
          <a:blip r:embed="rId2">
            <a:extLst>
              <a:ext uri="{28A0092B-C50C-407E-A947-70E740481C1C}">
                <a14:useLocalDpi xmlns:a14="http://schemas.microsoft.com/office/drawing/2010/main" val="0"/>
              </a:ext>
            </a:extLst>
          </a:blip>
          <a:srcRect t="8208" b="4337"/>
          <a:stretch/>
        </p:blipFill>
        <p:spPr>
          <a:xfrm>
            <a:off x="1763483" y="1471082"/>
            <a:ext cx="8516384" cy="4819345"/>
          </a:xfrm>
          <a:prstGeom prst="rect">
            <a:avLst/>
          </a:prstGeom>
        </p:spPr>
      </p:pic>
      <p:sp>
        <p:nvSpPr>
          <p:cNvPr id="2" name="Title 1">
            <a:extLst>
              <a:ext uri="{FF2B5EF4-FFF2-40B4-BE49-F238E27FC236}">
                <a16:creationId xmlns:a16="http://schemas.microsoft.com/office/drawing/2014/main" id="{DA12B3F6-D67A-1D98-2DB0-F37A264A492B}"/>
              </a:ext>
            </a:extLst>
          </p:cNvPr>
          <p:cNvSpPr>
            <a:spLocks noGrp="1"/>
          </p:cNvSpPr>
          <p:nvPr>
            <p:ph type="title"/>
          </p:nvPr>
        </p:nvSpPr>
        <p:spPr/>
        <p:txBody>
          <a:bodyPr/>
          <a:lstStyle/>
          <a:p>
            <a:r>
              <a:rPr lang="en-US"/>
              <a:t>2-D Seismic Surveys</a:t>
            </a:r>
          </a:p>
        </p:txBody>
      </p:sp>
      <p:sp>
        <p:nvSpPr>
          <p:cNvPr id="4" name="Footer Placeholder 1">
            <a:extLst>
              <a:ext uri="{FF2B5EF4-FFF2-40B4-BE49-F238E27FC236}">
                <a16:creationId xmlns:a16="http://schemas.microsoft.com/office/drawing/2014/main" id="{4D562E28-72F8-4736-12AD-41A5AC780CA9}"/>
              </a:ext>
            </a:extLst>
          </p:cNvPr>
          <p:cNvSpPr>
            <a:spLocks noGrp="1"/>
          </p:cNvSpPr>
          <p:nvPr>
            <p:ph type="ftr" sz="quarter" idx="3"/>
          </p:nvPr>
        </p:nvSpPr>
        <p:spPr>
          <a:xfrm>
            <a:off x="5308600" y="6439447"/>
            <a:ext cx="6318251" cy="398462"/>
          </a:xfrm>
        </p:spPr>
        <p:txBody>
          <a:bodyPr/>
          <a:lstStyle/>
          <a:p>
            <a:r>
              <a:rPr lang="en-US"/>
              <a:t>Confidential - Do Not Distribute   </a:t>
            </a:r>
          </a:p>
        </p:txBody>
      </p:sp>
    </p:spTree>
    <p:extLst>
      <p:ext uri="{BB962C8B-B14F-4D97-AF65-F5344CB8AC3E}">
        <p14:creationId xmlns:p14="http://schemas.microsoft.com/office/powerpoint/2010/main" val="3426077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01B4316-552D-C589-84BD-EFAF03A3C375}"/>
              </a:ext>
            </a:extLst>
          </p:cNvPr>
          <p:cNvPicPr>
            <a:picLocks noChangeAspect="1"/>
          </p:cNvPicPr>
          <p:nvPr/>
        </p:nvPicPr>
        <p:blipFill rotWithShape="1">
          <a:blip r:embed="rId2">
            <a:extLst>
              <a:ext uri="{28A0092B-C50C-407E-A947-70E740481C1C}">
                <a14:useLocalDpi xmlns:a14="http://schemas.microsoft.com/office/drawing/2010/main" val="0"/>
              </a:ext>
            </a:extLst>
          </a:blip>
          <a:srcRect t="7750" b="4343"/>
          <a:stretch/>
        </p:blipFill>
        <p:spPr>
          <a:xfrm>
            <a:off x="1763483" y="1448495"/>
            <a:ext cx="8516384" cy="4844207"/>
          </a:xfrm>
          <a:prstGeom prst="rect">
            <a:avLst/>
          </a:prstGeom>
        </p:spPr>
      </p:pic>
      <p:sp>
        <p:nvSpPr>
          <p:cNvPr id="2" name="Title 1">
            <a:extLst>
              <a:ext uri="{FF2B5EF4-FFF2-40B4-BE49-F238E27FC236}">
                <a16:creationId xmlns:a16="http://schemas.microsoft.com/office/drawing/2014/main" id="{DA12B3F6-D67A-1D98-2DB0-F37A264A492B}"/>
              </a:ext>
            </a:extLst>
          </p:cNvPr>
          <p:cNvSpPr>
            <a:spLocks noGrp="1"/>
          </p:cNvSpPr>
          <p:nvPr>
            <p:ph type="title"/>
          </p:nvPr>
        </p:nvSpPr>
        <p:spPr/>
        <p:txBody>
          <a:bodyPr/>
          <a:lstStyle/>
          <a:p>
            <a:r>
              <a:rPr lang="en-US"/>
              <a:t>Top of Smackover Structure - Exhibit D-1, Page 2</a:t>
            </a:r>
          </a:p>
        </p:txBody>
      </p:sp>
      <p:sp>
        <p:nvSpPr>
          <p:cNvPr id="4" name="Footer Placeholder 1">
            <a:extLst>
              <a:ext uri="{FF2B5EF4-FFF2-40B4-BE49-F238E27FC236}">
                <a16:creationId xmlns:a16="http://schemas.microsoft.com/office/drawing/2014/main" id="{4D562E28-72F8-4736-12AD-41A5AC780CA9}"/>
              </a:ext>
            </a:extLst>
          </p:cNvPr>
          <p:cNvSpPr>
            <a:spLocks noGrp="1"/>
          </p:cNvSpPr>
          <p:nvPr>
            <p:ph type="ftr" sz="quarter" idx="3"/>
          </p:nvPr>
        </p:nvSpPr>
        <p:spPr>
          <a:xfrm>
            <a:off x="5308600" y="6439447"/>
            <a:ext cx="6318251" cy="398462"/>
          </a:xfrm>
        </p:spPr>
        <p:txBody>
          <a:bodyPr/>
          <a:lstStyle/>
          <a:p>
            <a:r>
              <a:rPr lang="en-US"/>
              <a:t>Confidential - Do Not Distribute   </a:t>
            </a:r>
          </a:p>
        </p:txBody>
      </p:sp>
    </p:spTree>
    <p:extLst>
      <p:ext uri="{BB962C8B-B14F-4D97-AF65-F5344CB8AC3E}">
        <p14:creationId xmlns:p14="http://schemas.microsoft.com/office/powerpoint/2010/main" val="13566466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C1F7C2-911E-B19F-FE82-04FCCBA80BDD}"/>
              </a:ext>
            </a:extLst>
          </p:cNvPr>
          <p:cNvPicPr>
            <a:picLocks noChangeAspect="1"/>
          </p:cNvPicPr>
          <p:nvPr/>
        </p:nvPicPr>
        <p:blipFill rotWithShape="1">
          <a:blip r:embed="rId2">
            <a:extLst>
              <a:ext uri="{28A0092B-C50C-407E-A947-70E740481C1C}">
                <a14:useLocalDpi xmlns:a14="http://schemas.microsoft.com/office/drawing/2010/main" val="0"/>
              </a:ext>
            </a:extLst>
          </a:blip>
          <a:srcRect t="7749" b="4343"/>
          <a:stretch/>
        </p:blipFill>
        <p:spPr>
          <a:xfrm>
            <a:off x="1763484" y="1448461"/>
            <a:ext cx="8516384" cy="4844275"/>
          </a:xfrm>
          <a:prstGeom prst="rect">
            <a:avLst/>
          </a:prstGeom>
        </p:spPr>
      </p:pic>
      <p:sp>
        <p:nvSpPr>
          <p:cNvPr id="2" name="Title 1">
            <a:extLst>
              <a:ext uri="{FF2B5EF4-FFF2-40B4-BE49-F238E27FC236}">
                <a16:creationId xmlns:a16="http://schemas.microsoft.com/office/drawing/2014/main" id="{DA12B3F6-D67A-1D98-2DB0-F37A264A492B}"/>
              </a:ext>
            </a:extLst>
          </p:cNvPr>
          <p:cNvSpPr>
            <a:spLocks noGrp="1"/>
          </p:cNvSpPr>
          <p:nvPr>
            <p:ph type="title"/>
          </p:nvPr>
        </p:nvSpPr>
        <p:spPr/>
        <p:txBody>
          <a:bodyPr/>
          <a:lstStyle/>
          <a:p>
            <a:r>
              <a:rPr lang="en-US"/>
              <a:t>Gross Thickness - Porous Smackover - Exhibit D-1, Page 1</a:t>
            </a:r>
          </a:p>
        </p:txBody>
      </p:sp>
      <p:sp>
        <p:nvSpPr>
          <p:cNvPr id="4" name="Footer Placeholder 1">
            <a:extLst>
              <a:ext uri="{FF2B5EF4-FFF2-40B4-BE49-F238E27FC236}">
                <a16:creationId xmlns:a16="http://schemas.microsoft.com/office/drawing/2014/main" id="{4D562E28-72F8-4736-12AD-41A5AC780CA9}"/>
              </a:ext>
            </a:extLst>
          </p:cNvPr>
          <p:cNvSpPr>
            <a:spLocks noGrp="1"/>
          </p:cNvSpPr>
          <p:nvPr>
            <p:ph type="ftr" sz="quarter" idx="3"/>
          </p:nvPr>
        </p:nvSpPr>
        <p:spPr>
          <a:xfrm>
            <a:off x="5308600" y="6439447"/>
            <a:ext cx="6318251" cy="398462"/>
          </a:xfrm>
        </p:spPr>
        <p:txBody>
          <a:bodyPr/>
          <a:lstStyle/>
          <a:p>
            <a:r>
              <a:rPr lang="en-US"/>
              <a:t>Confidential - Do Not Distribute   </a:t>
            </a:r>
          </a:p>
        </p:txBody>
      </p:sp>
    </p:spTree>
    <p:extLst>
      <p:ext uri="{BB962C8B-B14F-4D97-AF65-F5344CB8AC3E}">
        <p14:creationId xmlns:p14="http://schemas.microsoft.com/office/powerpoint/2010/main" val="16370028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EF75AA-A84A-5E1B-CAB0-45713E4210B9}"/>
              </a:ext>
            </a:extLst>
          </p:cNvPr>
          <p:cNvPicPr>
            <a:picLocks noChangeAspect="1"/>
          </p:cNvPicPr>
          <p:nvPr/>
        </p:nvPicPr>
        <p:blipFill rotWithShape="1">
          <a:blip r:embed="rId2">
            <a:extLst>
              <a:ext uri="{28A0092B-C50C-407E-A947-70E740481C1C}">
                <a14:useLocalDpi xmlns:a14="http://schemas.microsoft.com/office/drawing/2010/main" val="0"/>
              </a:ext>
            </a:extLst>
          </a:blip>
          <a:srcRect t="7799" b="4343"/>
          <a:stretch/>
        </p:blipFill>
        <p:spPr>
          <a:xfrm>
            <a:off x="1763484" y="1449847"/>
            <a:ext cx="8516384" cy="4841503"/>
          </a:xfrm>
          <a:prstGeom prst="rect">
            <a:avLst/>
          </a:prstGeom>
        </p:spPr>
      </p:pic>
      <p:sp>
        <p:nvSpPr>
          <p:cNvPr id="2" name="Title 1">
            <a:extLst>
              <a:ext uri="{FF2B5EF4-FFF2-40B4-BE49-F238E27FC236}">
                <a16:creationId xmlns:a16="http://schemas.microsoft.com/office/drawing/2014/main" id="{DA12B3F6-D67A-1D98-2DB0-F37A264A492B}"/>
              </a:ext>
            </a:extLst>
          </p:cNvPr>
          <p:cNvSpPr>
            <a:spLocks noGrp="1"/>
          </p:cNvSpPr>
          <p:nvPr>
            <p:ph type="title"/>
          </p:nvPr>
        </p:nvSpPr>
        <p:spPr/>
        <p:txBody>
          <a:bodyPr/>
          <a:lstStyle/>
          <a:p>
            <a:r>
              <a:rPr lang="en-US"/>
              <a:t>Average Porosity - Porous Smackover - Exhibit D-1, Page 1</a:t>
            </a:r>
          </a:p>
        </p:txBody>
      </p:sp>
      <p:sp>
        <p:nvSpPr>
          <p:cNvPr id="4" name="Footer Placeholder 1">
            <a:extLst>
              <a:ext uri="{FF2B5EF4-FFF2-40B4-BE49-F238E27FC236}">
                <a16:creationId xmlns:a16="http://schemas.microsoft.com/office/drawing/2014/main" id="{4D562E28-72F8-4736-12AD-41A5AC780CA9}"/>
              </a:ext>
            </a:extLst>
          </p:cNvPr>
          <p:cNvSpPr>
            <a:spLocks noGrp="1"/>
          </p:cNvSpPr>
          <p:nvPr>
            <p:ph type="ftr" sz="quarter" idx="3"/>
          </p:nvPr>
        </p:nvSpPr>
        <p:spPr>
          <a:xfrm>
            <a:off x="5308600" y="6439447"/>
            <a:ext cx="6318251" cy="398462"/>
          </a:xfrm>
        </p:spPr>
        <p:txBody>
          <a:bodyPr/>
          <a:lstStyle/>
          <a:p>
            <a:r>
              <a:rPr lang="en-US"/>
              <a:t>Confidential - Do Not Distribute   </a:t>
            </a:r>
          </a:p>
        </p:txBody>
      </p:sp>
    </p:spTree>
    <p:extLst>
      <p:ext uri="{BB962C8B-B14F-4D97-AF65-F5344CB8AC3E}">
        <p14:creationId xmlns:p14="http://schemas.microsoft.com/office/powerpoint/2010/main" val="20912878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63083" y="2906713"/>
            <a:ext cx="10865393" cy="1500187"/>
          </a:xfrm>
        </p:spPr>
        <p:txBody>
          <a:bodyPr/>
          <a:lstStyle/>
          <a:p>
            <a:r>
              <a:rPr lang="en-US"/>
              <a:t>Brine Resource and Drainage Area</a:t>
            </a:r>
          </a:p>
        </p:txBody>
      </p:sp>
      <p:sp>
        <p:nvSpPr>
          <p:cNvPr id="5" name="Title 4"/>
          <p:cNvSpPr>
            <a:spLocks noGrp="1"/>
          </p:cNvSpPr>
          <p:nvPr>
            <p:ph type="title"/>
          </p:nvPr>
        </p:nvSpPr>
        <p:spPr/>
        <p:txBody>
          <a:bodyPr/>
          <a:lstStyle/>
          <a:p>
            <a:r>
              <a:rPr lang="fr-FR" cap="none"/>
              <a:t>Richard R. Lonquist, P.E.</a:t>
            </a:r>
          </a:p>
        </p:txBody>
      </p:sp>
      <p:sp>
        <p:nvSpPr>
          <p:cNvPr id="2" name="Footer Placeholder 1">
            <a:extLst>
              <a:ext uri="{FF2B5EF4-FFF2-40B4-BE49-F238E27FC236}">
                <a16:creationId xmlns:a16="http://schemas.microsoft.com/office/drawing/2014/main" id="{72AE1838-1679-6E7F-EF59-1C3E36BA93D3}"/>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A29061"/>
                </a:solidFill>
                <a:effectLst/>
                <a:uLnTx/>
                <a:uFillTx/>
                <a:latin typeface="Arial"/>
                <a:ea typeface="+mn-ea"/>
                <a:cs typeface="+mn-cs"/>
              </a:rPr>
              <a:t>Confidential - Do Not Distribute   </a:t>
            </a:r>
          </a:p>
        </p:txBody>
      </p:sp>
    </p:spTree>
    <p:extLst>
      <p:ext uri="{BB962C8B-B14F-4D97-AF65-F5344CB8AC3E}">
        <p14:creationId xmlns:p14="http://schemas.microsoft.com/office/powerpoint/2010/main" val="36624918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2B3F6-D67A-1D98-2DB0-F37A264A492B}"/>
              </a:ext>
            </a:extLst>
          </p:cNvPr>
          <p:cNvSpPr>
            <a:spLocks noGrp="1"/>
          </p:cNvSpPr>
          <p:nvPr>
            <p:ph type="title"/>
          </p:nvPr>
        </p:nvSpPr>
        <p:spPr/>
        <p:txBody>
          <a:bodyPr/>
          <a:lstStyle/>
          <a:p>
            <a:r>
              <a:rPr lang="en-US"/>
              <a:t>Rock and Fluid Properties – Brine Resources Data – Exhibit D-2</a:t>
            </a:r>
          </a:p>
        </p:txBody>
      </p:sp>
      <p:sp>
        <p:nvSpPr>
          <p:cNvPr id="4" name="Footer Placeholder 1">
            <a:extLst>
              <a:ext uri="{FF2B5EF4-FFF2-40B4-BE49-F238E27FC236}">
                <a16:creationId xmlns:a16="http://schemas.microsoft.com/office/drawing/2014/main" id="{4D562E28-72F8-4736-12AD-41A5AC780CA9}"/>
              </a:ext>
            </a:extLst>
          </p:cNvPr>
          <p:cNvSpPr>
            <a:spLocks noGrp="1"/>
          </p:cNvSpPr>
          <p:nvPr>
            <p:ph type="ftr" sz="quarter" idx="3"/>
          </p:nvPr>
        </p:nvSpPr>
        <p:spPr>
          <a:xfrm>
            <a:off x="5308600" y="6439447"/>
            <a:ext cx="6318251" cy="39846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A29061"/>
                </a:solidFill>
                <a:effectLst/>
                <a:uLnTx/>
                <a:uFillTx/>
                <a:latin typeface="Arial"/>
                <a:ea typeface="+mn-ea"/>
                <a:cs typeface="+mn-cs"/>
              </a:rPr>
              <a:t>Confidential - Do Not Distribute   </a:t>
            </a:r>
          </a:p>
        </p:txBody>
      </p:sp>
      <p:pic>
        <p:nvPicPr>
          <p:cNvPr id="8" name="Picture 7">
            <a:extLst>
              <a:ext uri="{FF2B5EF4-FFF2-40B4-BE49-F238E27FC236}">
                <a16:creationId xmlns:a16="http://schemas.microsoft.com/office/drawing/2014/main" id="{B24F2533-BE07-5767-95E0-0023EE529F29}"/>
              </a:ext>
            </a:extLst>
          </p:cNvPr>
          <p:cNvPicPr>
            <a:picLocks noChangeAspect="1"/>
          </p:cNvPicPr>
          <p:nvPr/>
        </p:nvPicPr>
        <p:blipFill>
          <a:blip r:embed="rId3"/>
          <a:stretch>
            <a:fillRect/>
          </a:stretch>
        </p:blipFill>
        <p:spPr>
          <a:xfrm>
            <a:off x="1409700" y="1546745"/>
            <a:ext cx="8115300" cy="4647707"/>
          </a:xfrm>
          <a:prstGeom prst="rect">
            <a:avLst/>
          </a:prstGeom>
        </p:spPr>
      </p:pic>
      <p:pic>
        <p:nvPicPr>
          <p:cNvPr id="12" name="Picture 11">
            <a:extLst>
              <a:ext uri="{FF2B5EF4-FFF2-40B4-BE49-F238E27FC236}">
                <a16:creationId xmlns:a16="http://schemas.microsoft.com/office/drawing/2014/main" id="{48ACFA64-62CD-881A-2E1B-BC141072EE0C}"/>
              </a:ext>
            </a:extLst>
          </p:cNvPr>
          <p:cNvPicPr>
            <a:picLocks noChangeAspect="1"/>
          </p:cNvPicPr>
          <p:nvPr/>
        </p:nvPicPr>
        <p:blipFill>
          <a:blip r:embed="rId4"/>
          <a:stretch>
            <a:fillRect/>
          </a:stretch>
        </p:blipFill>
        <p:spPr>
          <a:xfrm>
            <a:off x="9848851" y="5142797"/>
            <a:ext cx="2047874" cy="895458"/>
          </a:xfrm>
          <a:prstGeom prst="rect">
            <a:avLst/>
          </a:prstGeom>
        </p:spPr>
      </p:pic>
    </p:spTree>
    <p:extLst>
      <p:ext uri="{BB962C8B-B14F-4D97-AF65-F5344CB8AC3E}">
        <p14:creationId xmlns:p14="http://schemas.microsoft.com/office/powerpoint/2010/main" val="18452508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C7CA623-9188-E21F-4070-A5865AC31B10}"/>
              </a:ext>
            </a:extLst>
          </p:cNvPr>
          <p:cNvPicPr>
            <a:picLocks noChangeAspect="1"/>
          </p:cNvPicPr>
          <p:nvPr/>
        </p:nvPicPr>
        <p:blipFill>
          <a:blip r:embed="rId3"/>
          <a:stretch>
            <a:fillRect/>
          </a:stretch>
        </p:blipFill>
        <p:spPr>
          <a:xfrm>
            <a:off x="1527175" y="1807607"/>
            <a:ext cx="6654800" cy="3619422"/>
          </a:xfrm>
          <a:prstGeom prst="rect">
            <a:avLst/>
          </a:prstGeom>
        </p:spPr>
      </p:pic>
      <p:sp>
        <p:nvSpPr>
          <p:cNvPr id="2" name="Title 1">
            <a:extLst>
              <a:ext uri="{FF2B5EF4-FFF2-40B4-BE49-F238E27FC236}">
                <a16:creationId xmlns:a16="http://schemas.microsoft.com/office/drawing/2014/main" id="{DA12B3F6-D67A-1D98-2DB0-F37A264A492B}"/>
              </a:ext>
            </a:extLst>
          </p:cNvPr>
          <p:cNvSpPr>
            <a:spLocks noGrp="1"/>
          </p:cNvSpPr>
          <p:nvPr>
            <p:ph type="title"/>
          </p:nvPr>
        </p:nvSpPr>
        <p:spPr/>
        <p:txBody>
          <a:bodyPr/>
          <a:lstStyle/>
          <a:p>
            <a:r>
              <a:rPr lang="en-US"/>
              <a:t>Analysis of Brine Drainage – Exhibit D-5</a:t>
            </a:r>
          </a:p>
        </p:txBody>
      </p:sp>
      <p:sp>
        <p:nvSpPr>
          <p:cNvPr id="4" name="Footer Placeholder 1">
            <a:extLst>
              <a:ext uri="{FF2B5EF4-FFF2-40B4-BE49-F238E27FC236}">
                <a16:creationId xmlns:a16="http://schemas.microsoft.com/office/drawing/2014/main" id="{4D562E28-72F8-4736-12AD-41A5AC780CA9}"/>
              </a:ext>
            </a:extLst>
          </p:cNvPr>
          <p:cNvSpPr>
            <a:spLocks noGrp="1"/>
          </p:cNvSpPr>
          <p:nvPr>
            <p:ph type="ftr" sz="quarter" idx="3"/>
          </p:nvPr>
        </p:nvSpPr>
        <p:spPr>
          <a:xfrm>
            <a:off x="5308600" y="6439447"/>
            <a:ext cx="6318251" cy="39846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A29061"/>
                </a:solidFill>
                <a:effectLst/>
                <a:uLnTx/>
                <a:uFillTx/>
                <a:latin typeface="Arial"/>
                <a:ea typeface="+mn-ea"/>
                <a:cs typeface="+mn-cs"/>
              </a:rPr>
              <a:t>Confidential - Do Not Distribute   </a:t>
            </a:r>
          </a:p>
        </p:txBody>
      </p:sp>
      <p:pic>
        <p:nvPicPr>
          <p:cNvPr id="9" name="Picture 8">
            <a:extLst>
              <a:ext uri="{FF2B5EF4-FFF2-40B4-BE49-F238E27FC236}">
                <a16:creationId xmlns:a16="http://schemas.microsoft.com/office/drawing/2014/main" id="{052E4F96-2407-2171-B7F8-56442D3FA048}"/>
              </a:ext>
            </a:extLst>
          </p:cNvPr>
          <p:cNvPicPr>
            <a:picLocks noChangeAspect="1"/>
          </p:cNvPicPr>
          <p:nvPr/>
        </p:nvPicPr>
        <p:blipFill>
          <a:blip r:embed="rId4"/>
          <a:stretch>
            <a:fillRect/>
          </a:stretch>
        </p:blipFill>
        <p:spPr>
          <a:xfrm>
            <a:off x="9848851" y="5142797"/>
            <a:ext cx="2047874" cy="895458"/>
          </a:xfrm>
          <a:prstGeom prst="rect">
            <a:avLst/>
          </a:prstGeom>
        </p:spPr>
      </p:pic>
    </p:spTree>
    <p:extLst>
      <p:ext uri="{BB962C8B-B14F-4D97-AF65-F5344CB8AC3E}">
        <p14:creationId xmlns:p14="http://schemas.microsoft.com/office/powerpoint/2010/main" val="35902855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8579E92-74E9-F916-32A4-DCAE4E7E8F38}"/>
              </a:ext>
            </a:extLst>
          </p:cNvPr>
          <p:cNvSpPr>
            <a:spLocks noGrp="1"/>
          </p:cNvSpPr>
          <p:nvPr>
            <p:ph idx="1"/>
          </p:nvPr>
        </p:nvSpPr>
        <p:spPr>
          <a:xfrm>
            <a:off x="609600" y="1457326"/>
            <a:ext cx="11118980" cy="4542258"/>
          </a:xfrm>
        </p:spPr>
        <p:txBody>
          <a:bodyPr numCol="1"/>
          <a:lstStyle/>
          <a:p>
            <a:r>
              <a:rPr lang="en-US" sz="2400"/>
              <a:t>The Drainage Area can be calculated from a volumetric comparison of:</a:t>
            </a:r>
          </a:p>
          <a:p>
            <a:pPr lvl="1"/>
            <a:r>
              <a:rPr lang="en-US" sz="2200" kern="0"/>
              <a:t>The brine-filled volume in a specific area of reservoir rock </a:t>
            </a:r>
          </a:p>
          <a:p>
            <a:pPr lvl="1"/>
            <a:r>
              <a:rPr lang="en-US" sz="2200" kern="0"/>
              <a:t>The brine volume produced over time</a:t>
            </a:r>
            <a:endParaRPr lang="en-US"/>
          </a:p>
          <a:p>
            <a:endParaRPr lang="en-US" sz="2400"/>
          </a:p>
        </p:txBody>
      </p:sp>
      <p:sp>
        <p:nvSpPr>
          <p:cNvPr id="2" name="Title 1">
            <a:extLst>
              <a:ext uri="{FF2B5EF4-FFF2-40B4-BE49-F238E27FC236}">
                <a16:creationId xmlns:a16="http://schemas.microsoft.com/office/drawing/2014/main" id="{DA12B3F6-D67A-1D98-2DB0-F37A264A492B}"/>
              </a:ext>
            </a:extLst>
          </p:cNvPr>
          <p:cNvSpPr>
            <a:spLocks noGrp="1"/>
          </p:cNvSpPr>
          <p:nvPr>
            <p:ph type="title"/>
          </p:nvPr>
        </p:nvSpPr>
        <p:spPr/>
        <p:txBody>
          <a:bodyPr/>
          <a:lstStyle/>
          <a:p>
            <a:r>
              <a:rPr lang="en-US"/>
              <a:t>Classic Drainage Calculation – Components </a:t>
            </a:r>
          </a:p>
        </p:txBody>
      </p:sp>
      <p:sp>
        <p:nvSpPr>
          <p:cNvPr id="4" name="Footer Placeholder 1">
            <a:extLst>
              <a:ext uri="{FF2B5EF4-FFF2-40B4-BE49-F238E27FC236}">
                <a16:creationId xmlns:a16="http://schemas.microsoft.com/office/drawing/2014/main" id="{4D562E28-72F8-4736-12AD-41A5AC780CA9}"/>
              </a:ext>
            </a:extLst>
          </p:cNvPr>
          <p:cNvSpPr>
            <a:spLocks noGrp="1"/>
          </p:cNvSpPr>
          <p:nvPr>
            <p:ph type="ftr" sz="quarter" idx="3"/>
          </p:nvPr>
        </p:nvSpPr>
        <p:spPr>
          <a:xfrm>
            <a:off x="5308600" y="6439447"/>
            <a:ext cx="6318251" cy="398462"/>
          </a:xfrm>
        </p:spPr>
        <p:txBody>
          <a:bodyPr/>
          <a:lstStyle/>
          <a:p>
            <a:r>
              <a:rPr lang="en-US"/>
              <a:t>Confidential - Do Not Distribute   </a:t>
            </a:r>
          </a:p>
        </p:txBody>
      </p:sp>
      <p:sp>
        <p:nvSpPr>
          <p:cNvPr id="5" name="Cylinder 4">
            <a:extLst>
              <a:ext uri="{FF2B5EF4-FFF2-40B4-BE49-F238E27FC236}">
                <a16:creationId xmlns:a16="http://schemas.microsoft.com/office/drawing/2014/main" id="{2F537903-27DC-77FC-479C-54C19B0E1C07}"/>
              </a:ext>
            </a:extLst>
          </p:cNvPr>
          <p:cNvSpPr/>
          <p:nvPr/>
        </p:nvSpPr>
        <p:spPr>
          <a:xfrm>
            <a:off x="7835809" y="3329452"/>
            <a:ext cx="3582099" cy="2154135"/>
          </a:xfrm>
          <a:prstGeom prst="can">
            <a:avLst>
              <a:gd name="adj" fmla="val 4307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416ED7C9-6EFC-E809-3B05-FE3509453A5C}"/>
              </a:ext>
            </a:extLst>
          </p:cNvPr>
          <p:cNvCxnSpPr>
            <a:cxnSpLocks/>
          </p:cNvCxnSpPr>
          <p:nvPr/>
        </p:nvCxnSpPr>
        <p:spPr>
          <a:xfrm flipV="1">
            <a:off x="9626858" y="3745228"/>
            <a:ext cx="0" cy="1250984"/>
          </a:xfrm>
          <a:prstGeom prst="line">
            <a:avLst/>
          </a:prstGeom>
          <a:ln w="34925">
            <a:solidFill>
              <a:schemeClr val="tx1">
                <a:alpha val="3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22E93C5-D3E9-A76B-3F07-2533F0A8CAEA}"/>
              </a:ext>
            </a:extLst>
          </p:cNvPr>
          <p:cNvCxnSpPr>
            <a:cxnSpLocks/>
          </p:cNvCxnSpPr>
          <p:nvPr/>
        </p:nvCxnSpPr>
        <p:spPr>
          <a:xfrm>
            <a:off x="9626858" y="3745228"/>
            <a:ext cx="1711974" cy="0"/>
          </a:xfrm>
          <a:prstGeom prst="straightConnector1">
            <a:avLst/>
          </a:prstGeom>
          <a:ln w="22225">
            <a:solidFill>
              <a:schemeClr val="bg1"/>
            </a:solidFill>
            <a:tailEnd type="triangle" w="sm" len="lg"/>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67667A27-1B4B-33C1-5C01-7C1B8F5D7447}"/>
              </a:ext>
            </a:extLst>
          </p:cNvPr>
          <p:cNvSpPr txBox="1"/>
          <p:nvPr/>
        </p:nvSpPr>
        <p:spPr>
          <a:xfrm>
            <a:off x="9855412" y="3394558"/>
            <a:ext cx="1333943" cy="369332"/>
          </a:xfrm>
          <a:prstGeom prst="rect">
            <a:avLst/>
          </a:prstGeom>
          <a:noFill/>
        </p:spPr>
        <p:txBody>
          <a:bodyPr wrap="square" rtlCol="0">
            <a:spAutoFit/>
          </a:bodyPr>
          <a:lstStyle/>
          <a:p>
            <a:r>
              <a:rPr lang="en-US">
                <a:solidFill>
                  <a:schemeClr val="bg1"/>
                </a:solidFill>
              </a:rPr>
              <a:t>Radius</a:t>
            </a:r>
          </a:p>
        </p:txBody>
      </p:sp>
      <p:cxnSp>
        <p:nvCxnSpPr>
          <p:cNvPr id="8" name="Straight Connector 7">
            <a:extLst>
              <a:ext uri="{FF2B5EF4-FFF2-40B4-BE49-F238E27FC236}">
                <a16:creationId xmlns:a16="http://schemas.microsoft.com/office/drawing/2014/main" id="{AEAA9746-F993-C734-78DB-A6B9705DEDD0}"/>
              </a:ext>
            </a:extLst>
          </p:cNvPr>
          <p:cNvCxnSpPr>
            <a:cxnSpLocks/>
          </p:cNvCxnSpPr>
          <p:nvPr/>
        </p:nvCxnSpPr>
        <p:spPr>
          <a:xfrm flipV="1">
            <a:off x="9626858" y="2515172"/>
            <a:ext cx="0" cy="1230056"/>
          </a:xfrm>
          <a:prstGeom prst="line">
            <a:avLst/>
          </a:prstGeom>
          <a:ln w="34925">
            <a:solidFill>
              <a:schemeClr val="tx1"/>
            </a:solidFill>
            <a:headEnd type="none"/>
            <a:tailEnd type="triangle" w="med" len="lg"/>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E49986B-FB07-5B37-DF78-A4B485D5C612}"/>
              </a:ext>
            </a:extLst>
          </p:cNvPr>
          <p:cNvSpPr txBox="1"/>
          <p:nvPr/>
        </p:nvSpPr>
        <p:spPr>
          <a:xfrm>
            <a:off x="7718227" y="3440724"/>
            <a:ext cx="1759154" cy="646331"/>
          </a:xfrm>
          <a:prstGeom prst="rect">
            <a:avLst/>
          </a:prstGeom>
          <a:noFill/>
        </p:spPr>
        <p:txBody>
          <a:bodyPr wrap="square" rtlCol="0">
            <a:spAutoFit/>
          </a:bodyPr>
          <a:lstStyle/>
          <a:p>
            <a:pPr algn="r"/>
            <a:r>
              <a:rPr lang="en-US">
                <a:solidFill>
                  <a:schemeClr val="bg1"/>
                </a:solidFill>
              </a:rPr>
              <a:t>Drainage</a:t>
            </a:r>
          </a:p>
          <a:p>
            <a:pPr algn="r"/>
            <a:r>
              <a:rPr lang="en-US">
                <a:solidFill>
                  <a:schemeClr val="bg1"/>
                </a:solidFill>
              </a:rPr>
              <a:t>Area</a:t>
            </a:r>
          </a:p>
        </p:txBody>
      </p:sp>
      <p:sp>
        <p:nvSpPr>
          <p:cNvPr id="7" name="TextBox 6">
            <a:extLst>
              <a:ext uri="{FF2B5EF4-FFF2-40B4-BE49-F238E27FC236}">
                <a16:creationId xmlns:a16="http://schemas.microsoft.com/office/drawing/2014/main" id="{54293EE5-26A0-C7BB-BB2C-AB015F50029C}"/>
              </a:ext>
            </a:extLst>
          </p:cNvPr>
          <p:cNvSpPr txBox="1"/>
          <p:nvPr/>
        </p:nvSpPr>
        <p:spPr>
          <a:xfrm>
            <a:off x="7429887" y="4406519"/>
            <a:ext cx="1759154" cy="646331"/>
          </a:xfrm>
          <a:prstGeom prst="rect">
            <a:avLst/>
          </a:prstGeom>
          <a:noFill/>
        </p:spPr>
        <p:txBody>
          <a:bodyPr wrap="square" rtlCol="0">
            <a:spAutoFit/>
          </a:bodyPr>
          <a:lstStyle/>
          <a:p>
            <a:pPr algn="r"/>
            <a:r>
              <a:rPr lang="en-US">
                <a:solidFill>
                  <a:schemeClr val="bg1"/>
                </a:solidFill>
              </a:rPr>
              <a:t>Reservoir</a:t>
            </a:r>
          </a:p>
          <a:p>
            <a:pPr algn="r"/>
            <a:r>
              <a:rPr lang="en-US">
                <a:solidFill>
                  <a:schemeClr val="bg1"/>
                </a:solidFill>
              </a:rPr>
              <a:t>Thickness</a:t>
            </a:r>
          </a:p>
        </p:txBody>
      </p:sp>
      <p:cxnSp>
        <p:nvCxnSpPr>
          <p:cNvPr id="10" name="Straight Arrow Connector 9">
            <a:extLst>
              <a:ext uri="{FF2B5EF4-FFF2-40B4-BE49-F238E27FC236}">
                <a16:creationId xmlns:a16="http://schemas.microsoft.com/office/drawing/2014/main" id="{C9817396-2D85-2AAB-9ACA-5388491D325C}"/>
              </a:ext>
            </a:extLst>
          </p:cNvPr>
          <p:cNvCxnSpPr>
            <a:cxnSpLocks/>
          </p:cNvCxnSpPr>
          <p:nvPr/>
        </p:nvCxnSpPr>
        <p:spPr>
          <a:xfrm>
            <a:off x="9271913" y="4260307"/>
            <a:ext cx="0" cy="1223280"/>
          </a:xfrm>
          <a:prstGeom prst="straightConnector1">
            <a:avLst/>
          </a:prstGeom>
          <a:ln w="22225">
            <a:solidFill>
              <a:schemeClr val="bg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33F048E-4DD8-FBAF-D77A-0AD684A7778E}"/>
              </a:ext>
            </a:extLst>
          </p:cNvPr>
          <p:cNvCxnSpPr>
            <a:cxnSpLocks/>
          </p:cNvCxnSpPr>
          <p:nvPr/>
        </p:nvCxnSpPr>
        <p:spPr>
          <a:xfrm flipH="1">
            <a:off x="9696450" y="3957547"/>
            <a:ext cx="523875" cy="0"/>
          </a:xfrm>
          <a:prstGeom prst="straightConnector1">
            <a:avLst/>
          </a:prstGeom>
          <a:ln w="22225">
            <a:solidFill>
              <a:schemeClr val="accent1">
                <a:lumMod val="40000"/>
                <a:lumOff val="60000"/>
              </a:schemeClr>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EBC172C-26E1-E35E-8839-1930F2B2597B}"/>
              </a:ext>
            </a:extLst>
          </p:cNvPr>
          <p:cNvCxnSpPr>
            <a:cxnSpLocks/>
          </p:cNvCxnSpPr>
          <p:nvPr/>
        </p:nvCxnSpPr>
        <p:spPr>
          <a:xfrm flipH="1">
            <a:off x="9683962" y="4193192"/>
            <a:ext cx="523875" cy="0"/>
          </a:xfrm>
          <a:prstGeom prst="straightConnector1">
            <a:avLst/>
          </a:prstGeom>
          <a:ln w="22225">
            <a:solidFill>
              <a:schemeClr val="accent1">
                <a:lumMod val="40000"/>
                <a:lumOff val="60000"/>
              </a:schemeClr>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F59A9D8-D8C1-E06E-BE3A-593B76D0061D}"/>
              </a:ext>
            </a:extLst>
          </p:cNvPr>
          <p:cNvCxnSpPr>
            <a:cxnSpLocks/>
          </p:cNvCxnSpPr>
          <p:nvPr/>
        </p:nvCxnSpPr>
        <p:spPr>
          <a:xfrm flipH="1">
            <a:off x="9696450" y="4415187"/>
            <a:ext cx="523875" cy="0"/>
          </a:xfrm>
          <a:prstGeom prst="straightConnector1">
            <a:avLst/>
          </a:prstGeom>
          <a:ln w="22225">
            <a:solidFill>
              <a:schemeClr val="accent1">
                <a:lumMod val="40000"/>
                <a:lumOff val="60000"/>
              </a:schemeClr>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33B33FC-B576-AD7E-CDB4-B995D22F2AFD}"/>
              </a:ext>
            </a:extLst>
          </p:cNvPr>
          <p:cNvCxnSpPr>
            <a:cxnSpLocks/>
          </p:cNvCxnSpPr>
          <p:nvPr/>
        </p:nvCxnSpPr>
        <p:spPr>
          <a:xfrm flipH="1">
            <a:off x="9683961" y="4642835"/>
            <a:ext cx="523875" cy="0"/>
          </a:xfrm>
          <a:prstGeom prst="straightConnector1">
            <a:avLst/>
          </a:prstGeom>
          <a:ln w="22225">
            <a:solidFill>
              <a:schemeClr val="accent1">
                <a:lumMod val="40000"/>
                <a:lumOff val="60000"/>
              </a:schemeClr>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321134B6-4BAD-EB08-88F1-A26FC00655A0}"/>
              </a:ext>
            </a:extLst>
          </p:cNvPr>
          <p:cNvCxnSpPr>
            <a:cxnSpLocks/>
          </p:cNvCxnSpPr>
          <p:nvPr/>
        </p:nvCxnSpPr>
        <p:spPr>
          <a:xfrm flipH="1">
            <a:off x="9671473" y="4878480"/>
            <a:ext cx="523875" cy="0"/>
          </a:xfrm>
          <a:prstGeom prst="straightConnector1">
            <a:avLst/>
          </a:prstGeom>
          <a:ln w="22225">
            <a:solidFill>
              <a:schemeClr val="accent1">
                <a:lumMod val="40000"/>
                <a:lumOff val="60000"/>
              </a:schemeClr>
            </a:solidFill>
            <a:tailEnd type="triangle" w="med" len="lg"/>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409C4DF-9954-0AB1-FB0C-194E01B159ED}"/>
              </a:ext>
            </a:extLst>
          </p:cNvPr>
          <p:cNvSpPr txBox="1"/>
          <p:nvPr/>
        </p:nvSpPr>
        <p:spPr>
          <a:xfrm>
            <a:off x="10242148" y="4222964"/>
            <a:ext cx="1096684" cy="646331"/>
          </a:xfrm>
          <a:prstGeom prst="rect">
            <a:avLst/>
          </a:prstGeom>
          <a:noFill/>
        </p:spPr>
        <p:txBody>
          <a:bodyPr wrap="square" rtlCol="0">
            <a:spAutoFit/>
          </a:bodyPr>
          <a:lstStyle/>
          <a:p>
            <a:r>
              <a:rPr lang="en-US">
                <a:solidFill>
                  <a:schemeClr val="accent1">
                    <a:lumMod val="40000"/>
                    <a:lumOff val="60000"/>
                  </a:schemeClr>
                </a:solidFill>
              </a:rPr>
              <a:t>Fluid</a:t>
            </a:r>
          </a:p>
          <a:p>
            <a:r>
              <a:rPr lang="en-US">
                <a:solidFill>
                  <a:schemeClr val="accent1">
                    <a:lumMod val="40000"/>
                    <a:lumOff val="60000"/>
                  </a:schemeClr>
                </a:solidFill>
              </a:rPr>
              <a:t>Flow</a:t>
            </a:r>
          </a:p>
        </p:txBody>
      </p:sp>
      <p:sp>
        <p:nvSpPr>
          <p:cNvPr id="27" name="TextBox 26">
            <a:extLst>
              <a:ext uri="{FF2B5EF4-FFF2-40B4-BE49-F238E27FC236}">
                <a16:creationId xmlns:a16="http://schemas.microsoft.com/office/drawing/2014/main" id="{0B2C58B3-D22C-B899-FFFC-8E5834DB9DBD}"/>
              </a:ext>
            </a:extLst>
          </p:cNvPr>
          <p:cNvSpPr txBox="1"/>
          <p:nvPr/>
        </p:nvSpPr>
        <p:spPr>
          <a:xfrm>
            <a:off x="5689815" y="4083353"/>
            <a:ext cx="1759154" cy="646331"/>
          </a:xfrm>
          <a:prstGeom prst="rect">
            <a:avLst/>
          </a:prstGeom>
          <a:noFill/>
        </p:spPr>
        <p:txBody>
          <a:bodyPr wrap="square" rtlCol="0">
            <a:spAutoFit/>
          </a:bodyPr>
          <a:lstStyle/>
          <a:p>
            <a:pPr algn="r"/>
            <a:r>
              <a:rPr lang="en-US">
                <a:solidFill>
                  <a:schemeClr val="accent1"/>
                </a:solidFill>
              </a:rPr>
              <a:t>Average Porosity</a:t>
            </a:r>
          </a:p>
        </p:txBody>
      </p:sp>
      <p:sp>
        <p:nvSpPr>
          <p:cNvPr id="29" name="Left Brace 28">
            <a:extLst>
              <a:ext uri="{FF2B5EF4-FFF2-40B4-BE49-F238E27FC236}">
                <a16:creationId xmlns:a16="http://schemas.microsoft.com/office/drawing/2014/main" id="{495B3EC1-FCFB-C3A1-DE64-AEA26F73E432}"/>
              </a:ext>
            </a:extLst>
          </p:cNvPr>
          <p:cNvSpPr/>
          <p:nvPr/>
        </p:nvSpPr>
        <p:spPr>
          <a:xfrm>
            <a:off x="7480864" y="3777367"/>
            <a:ext cx="237363" cy="130762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1" name="Picture 30">
            <a:extLst>
              <a:ext uri="{FF2B5EF4-FFF2-40B4-BE49-F238E27FC236}">
                <a16:creationId xmlns:a16="http://schemas.microsoft.com/office/drawing/2014/main" id="{0BE8EAD4-35DE-4CC0-CFAB-702F2B8A96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5425" y="3044984"/>
            <a:ext cx="2818759" cy="2772388"/>
          </a:xfrm>
          <a:prstGeom prst="rect">
            <a:avLst/>
          </a:prstGeom>
        </p:spPr>
      </p:pic>
      <p:sp>
        <p:nvSpPr>
          <p:cNvPr id="11" name="TextBox 10">
            <a:extLst>
              <a:ext uri="{FF2B5EF4-FFF2-40B4-BE49-F238E27FC236}">
                <a16:creationId xmlns:a16="http://schemas.microsoft.com/office/drawing/2014/main" id="{67106102-D544-6AC2-A53E-B0829480F45C}"/>
              </a:ext>
            </a:extLst>
          </p:cNvPr>
          <p:cNvSpPr txBox="1"/>
          <p:nvPr/>
        </p:nvSpPr>
        <p:spPr>
          <a:xfrm>
            <a:off x="1827480" y="3759830"/>
            <a:ext cx="1759154" cy="646331"/>
          </a:xfrm>
          <a:prstGeom prst="rect">
            <a:avLst/>
          </a:prstGeom>
          <a:noFill/>
        </p:spPr>
        <p:txBody>
          <a:bodyPr wrap="square" rtlCol="0">
            <a:spAutoFit/>
          </a:bodyPr>
          <a:lstStyle>
            <a:defPPr>
              <a:defRPr lang="en-US"/>
            </a:defPPr>
            <a:lvl1pPr algn="r">
              <a:defRPr>
                <a:solidFill>
                  <a:schemeClr val="accent1"/>
                </a:solidFill>
              </a:defRPr>
            </a:lvl1pPr>
          </a:lstStyle>
          <a:p>
            <a:r>
              <a:rPr lang="en-US"/>
              <a:t>Rock</a:t>
            </a:r>
          </a:p>
          <a:p>
            <a:r>
              <a:rPr lang="en-US"/>
              <a:t>Grain</a:t>
            </a:r>
          </a:p>
        </p:txBody>
      </p:sp>
      <p:sp>
        <p:nvSpPr>
          <p:cNvPr id="12" name="TextBox 11">
            <a:extLst>
              <a:ext uri="{FF2B5EF4-FFF2-40B4-BE49-F238E27FC236}">
                <a16:creationId xmlns:a16="http://schemas.microsoft.com/office/drawing/2014/main" id="{4260EA36-4857-3575-E595-386F36EDF523}"/>
              </a:ext>
            </a:extLst>
          </p:cNvPr>
          <p:cNvSpPr txBox="1"/>
          <p:nvPr/>
        </p:nvSpPr>
        <p:spPr>
          <a:xfrm>
            <a:off x="1735922" y="4642835"/>
            <a:ext cx="1841192" cy="646331"/>
          </a:xfrm>
          <a:prstGeom prst="rect">
            <a:avLst/>
          </a:prstGeom>
          <a:noFill/>
        </p:spPr>
        <p:txBody>
          <a:bodyPr wrap="square" rtlCol="0">
            <a:spAutoFit/>
          </a:bodyPr>
          <a:lstStyle>
            <a:defPPr>
              <a:defRPr lang="en-US"/>
            </a:defPPr>
            <a:lvl1pPr algn="r">
              <a:defRPr>
                <a:solidFill>
                  <a:schemeClr val="accent1"/>
                </a:solidFill>
              </a:defRPr>
            </a:lvl1pPr>
          </a:lstStyle>
          <a:p>
            <a:r>
              <a:rPr lang="en-US"/>
              <a:t>Brine-filled</a:t>
            </a:r>
          </a:p>
          <a:p>
            <a:r>
              <a:rPr lang="en-US"/>
              <a:t>Pore Space</a:t>
            </a:r>
          </a:p>
        </p:txBody>
      </p:sp>
      <p:cxnSp>
        <p:nvCxnSpPr>
          <p:cNvPr id="16" name="Straight Connector 15">
            <a:extLst>
              <a:ext uri="{FF2B5EF4-FFF2-40B4-BE49-F238E27FC236}">
                <a16:creationId xmlns:a16="http://schemas.microsoft.com/office/drawing/2014/main" id="{9C2436A8-54BE-6B9F-AE66-CFBD590B3667}"/>
              </a:ext>
            </a:extLst>
          </p:cNvPr>
          <p:cNvCxnSpPr>
            <a:cxnSpLocks/>
          </p:cNvCxnSpPr>
          <p:nvPr/>
        </p:nvCxnSpPr>
        <p:spPr>
          <a:xfrm flipV="1">
            <a:off x="3545633" y="3957547"/>
            <a:ext cx="559836" cy="13395"/>
          </a:xfrm>
          <a:prstGeom prst="line">
            <a:avLst/>
          </a:prstGeom>
          <a:ln w="158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BB88899-2736-E41B-2AD8-4521A7591B4D}"/>
              </a:ext>
            </a:extLst>
          </p:cNvPr>
          <p:cNvCxnSpPr>
            <a:cxnSpLocks/>
          </p:cNvCxnSpPr>
          <p:nvPr/>
        </p:nvCxnSpPr>
        <p:spPr>
          <a:xfrm>
            <a:off x="3526971" y="4904003"/>
            <a:ext cx="690466" cy="261257"/>
          </a:xfrm>
          <a:prstGeom prst="line">
            <a:avLst/>
          </a:prstGeom>
          <a:ln w="158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03534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2B3F6-D67A-1D98-2DB0-F37A264A492B}"/>
              </a:ext>
            </a:extLst>
          </p:cNvPr>
          <p:cNvSpPr>
            <a:spLocks noGrp="1"/>
          </p:cNvSpPr>
          <p:nvPr>
            <p:ph type="title"/>
          </p:nvPr>
        </p:nvSpPr>
        <p:spPr/>
        <p:txBody>
          <a:bodyPr/>
          <a:lstStyle/>
          <a:p>
            <a:r>
              <a:rPr lang="en-US"/>
              <a:t>Classic Drainage Calculation – Example </a:t>
            </a:r>
          </a:p>
        </p:txBody>
      </p:sp>
      <p:sp>
        <p:nvSpPr>
          <p:cNvPr id="3" name="Content Placeholder 2">
            <a:extLst>
              <a:ext uri="{FF2B5EF4-FFF2-40B4-BE49-F238E27FC236}">
                <a16:creationId xmlns:a16="http://schemas.microsoft.com/office/drawing/2014/main" id="{48579E92-74E9-F916-32A4-DCAE4E7E8F38}"/>
              </a:ext>
            </a:extLst>
          </p:cNvPr>
          <p:cNvSpPr>
            <a:spLocks noGrp="1"/>
          </p:cNvSpPr>
          <p:nvPr>
            <p:ph idx="1"/>
          </p:nvPr>
        </p:nvSpPr>
        <p:spPr>
          <a:xfrm>
            <a:off x="609600" y="1457326"/>
            <a:ext cx="6155183" cy="4542258"/>
          </a:xfrm>
        </p:spPr>
        <p:txBody>
          <a:bodyPr/>
          <a:lstStyle/>
          <a:p>
            <a:r>
              <a:rPr lang="en-US" sz="2400"/>
              <a:t>A single brine supply well producing 15,000 </a:t>
            </a:r>
            <a:r>
              <a:rPr lang="en-US" sz="2400" err="1"/>
              <a:t>bbl</a:t>
            </a:r>
            <a:r>
              <a:rPr lang="en-US" sz="2400"/>
              <a:t>/day for 20 years:</a:t>
            </a:r>
          </a:p>
          <a:p>
            <a:pPr lvl="1"/>
            <a:r>
              <a:rPr lang="en-US" sz="2200"/>
              <a:t>Drainage area: 651 acres</a:t>
            </a:r>
          </a:p>
          <a:p>
            <a:pPr lvl="1"/>
            <a:r>
              <a:rPr lang="en-US" sz="2200"/>
              <a:t>Drainage radius: 3,004 feet</a:t>
            </a:r>
          </a:p>
          <a:p>
            <a:pPr lvl="1"/>
            <a:r>
              <a:rPr lang="en-US" sz="2200"/>
              <a:t>Unit Brine-in-Place Produced: 10.6%</a:t>
            </a:r>
          </a:p>
          <a:p>
            <a:pPr>
              <a:spcBef>
                <a:spcPts val="600"/>
              </a:spcBef>
            </a:pPr>
            <a:endParaRPr lang="en-US" sz="2400"/>
          </a:p>
          <a:p>
            <a:pPr>
              <a:spcBef>
                <a:spcPts val="600"/>
              </a:spcBef>
            </a:pPr>
            <a:r>
              <a:rPr lang="en-US" sz="2400"/>
              <a:t>The same volume of Tail Brine is injected nearby to maintain the same overall pressure in the reservoir</a:t>
            </a:r>
          </a:p>
        </p:txBody>
      </p:sp>
      <p:sp>
        <p:nvSpPr>
          <p:cNvPr id="4" name="Footer Placeholder 1">
            <a:extLst>
              <a:ext uri="{FF2B5EF4-FFF2-40B4-BE49-F238E27FC236}">
                <a16:creationId xmlns:a16="http://schemas.microsoft.com/office/drawing/2014/main" id="{4D562E28-72F8-4736-12AD-41A5AC780CA9}"/>
              </a:ext>
            </a:extLst>
          </p:cNvPr>
          <p:cNvSpPr>
            <a:spLocks noGrp="1"/>
          </p:cNvSpPr>
          <p:nvPr>
            <p:ph type="ftr" sz="quarter" idx="3"/>
          </p:nvPr>
        </p:nvSpPr>
        <p:spPr>
          <a:xfrm>
            <a:off x="5308600" y="6439447"/>
            <a:ext cx="6318251" cy="398462"/>
          </a:xfrm>
        </p:spPr>
        <p:txBody>
          <a:bodyPr/>
          <a:lstStyle/>
          <a:p>
            <a:r>
              <a:rPr lang="en-US"/>
              <a:t>Confidential - Do Not Distribute   </a:t>
            </a:r>
          </a:p>
        </p:txBody>
      </p:sp>
      <p:sp>
        <p:nvSpPr>
          <p:cNvPr id="5" name="Cylinder 4">
            <a:extLst>
              <a:ext uri="{FF2B5EF4-FFF2-40B4-BE49-F238E27FC236}">
                <a16:creationId xmlns:a16="http://schemas.microsoft.com/office/drawing/2014/main" id="{2F537903-27DC-77FC-479C-54C19B0E1C07}"/>
              </a:ext>
            </a:extLst>
          </p:cNvPr>
          <p:cNvSpPr/>
          <p:nvPr/>
        </p:nvSpPr>
        <p:spPr>
          <a:xfrm>
            <a:off x="7835809" y="3329452"/>
            <a:ext cx="3582099" cy="2154135"/>
          </a:xfrm>
          <a:prstGeom prst="can">
            <a:avLst>
              <a:gd name="adj" fmla="val 4307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416ED7C9-6EFC-E809-3B05-FE3509453A5C}"/>
              </a:ext>
            </a:extLst>
          </p:cNvPr>
          <p:cNvCxnSpPr>
            <a:cxnSpLocks/>
          </p:cNvCxnSpPr>
          <p:nvPr/>
        </p:nvCxnSpPr>
        <p:spPr>
          <a:xfrm flipV="1">
            <a:off x="9626858" y="3745228"/>
            <a:ext cx="0" cy="1250984"/>
          </a:xfrm>
          <a:prstGeom prst="line">
            <a:avLst/>
          </a:prstGeom>
          <a:ln w="34925">
            <a:solidFill>
              <a:schemeClr val="tx1">
                <a:alpha val="3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22E93C5-D3E9-A76B-3F07-2533F0A8CAEA}"/>
              </a:ext>
            </a:extLst>
          </p:cNvPr>
          <p:cNvCxnSpPr>
            <a:cxnSpLocks/>
          </p:cNvCxnSpPr>
          <p:nvPr/>
        </p:nvCxnSpPr>
        <p:spPr>
          <a:xfrm>
            <a:off x="9626858" y="3745228"/>
            <a:ext cx="1711974" cy="0"/>
          </a:xfrm>
          <a:prstGeom prst="straightConnector1">
            <a:avLst/>
          </a:prstGeom>
          <a:ln w="22225">
            <a:solidFill>
              <a:schemeClr val="bg1"/>
            </a:solidFill>
            <a:tailEnd type="triangle" w="sm" len="lg"/>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67667A27-1B4B-33C1-5C01-7C1B8F5D7447}"/>
              </a:ext>
            </a:extLst>
          </p:cNvPr>
          <p:cNvSpPr txBox="1"/>
          <p:nvPr/>
        </p:nvSpPr>
        <p:spPr>
          <a:xfrm>
            <a:off x="9705935" y="3394558"/>
            <a:ext cx="1333943" cy="369332"/>
          </a:xfrm>
          <a:prstGeom prst="rect">
            <a:avLst/>
          </a:prstGeom>
          <a:noFill/>
        </p:spPr>
        <p:txBody>
          <a:bodyPr wrap="square" rtlCol="0">
            <a:spAutoFit/>
          </a:bodyPr>
          <a:lstStyle/>
          <a:p>
            <a:r>
              <a:rPr lang="en-US">
                <a:solidFill>
                  <a:schemeClr val="bg1"/>
                </a:solidFill>
              </a:rPr>
              <a:t>3,004 feet</a:t>
            </a:r>
          </a:p>
        </p:txBody>
      </p:sp>
      <p:cxnSp>
        <p:nvCxnSpPr>
          <p:cNvPr id="8" name="Straight Connector 7">
            <a:extLst>
              <a:ext uri="{FF2B5EF4-FFF2-40B4-BE49-F238E27FC236}">
                <a16:creationId xmlns:a16="http://schemas.microsoft.com/office/drawing/2014/main" id="{AEAA9746-F993-C734-78DB-A6B9705DEDD0}"/>
              </a:ext>
            </a:extLst>
          </p:cNvPr>
          <p:cNvCxnSpPr>
            <a:cxnSpLocks/>
          </p:cNvCxnSpPr>
          <p:nvPr/>
        </p:nvCxnSpPr>
        <p:spPr>
          <a:xfrm flipV="1">
            <a:off x="9626858" y="2515172"/>
            <a:ext cx="0" cy="1230056"/>
          </a:xfrm>
          <a:prstGeom prst="line">
            <a:avLst/>
          </a:prstGeom>
          <a:ln w="34925">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E49986B-FB07-5B37-DF78-A4B485D5C612}"/>
              </a:ext>
            </a:extLst>
          </p:cNvPr>
          <p:cNvSpPr txBox="1"/>
          <p:nvPr/>
        </p:nvSpPr>
        <p:spPr>
          <a:xfrm>
            <a:off x="8280388" y="3579224"/>
            <a:ext cx="1267394" cy="369332"/>
          </a:xfrm>
          <a:prstGeom prst="rect">
            <a:avLst/>
          </a:prstGeom>
          <a:noFill/>
        </p:spPr>
        <p:txBody>
          <a:bodyPr wrap="square" rtlCol="0">
            <a:spAutoFit/>
          </a:bodyPr>
          <a:lstStyle/>
          <a:p>
            <a:r>
              <a:rPr lang="en-US">
                <a:solidFill>
                  <a:schemeClr val="bg1"/>
                </a:solidFill>
              </a:rPr>
              <a:t>651 acres</a:t>
            </a:r>
          </a:p>
        </p:txBody>
      </p:sp>
      <p:cxnSp>
        <p:nvCxnSpPr>
          <p:cNvPr id="7" name="Straight Arrow Connector 6">
            <a:extLst>
              <a:ext uri="{FF2B5EF4-FFF2-40B4-BE49-F238E27FC236}">
                <a16:creationId xmlns:a16="http://schemas.microsoft.com/office/drawing/2014/main" id="{3A6EE693-3318-90B1-825D-D4C9EF74EFFB}"/>
              </a:ext>
            </a:extLst>
          </p:cNvPr>
          <p:cNvCxnSpPr>
            <a:cxnSpLocks/>
          </p:cNvCxnSpPr>
          <p:nvPr/>
        </p:nvCxnSpPr>
        <p:spPr>
          <a:xfrm>
            <a:off x="9271913" y="4260307"/>
            <a:ext cx="0" cy="1223280"/>
          </a:xfrm>
          <a:prstGeom prst="straightConnector1">
            <a:avLst/>
          </a:prstGeom>
          <a:ln w="22225">
            <a:solidFill>
              <a:schemeClr val="bg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FF7E78B0-5BEF-A37B-E7A7-97E84D8ED274}"/>
              </a:ext>
            </a:extLst>
          </p:cNvPr>
          <p:cNvCxnSpPr>
            <a:cxnSpLocks/>
          </p:cNvCxnSpPr>
          <p:nvPr/>
        </p:nvCxnSpPr>
        <p:spPr>
          <a:xfrm flipH="1">
            <a:off x="9696450" y="3957547"/>
            <a:ext cx="523875" cy="0"/>
          </a:xfrm>
          <a:prstGeom prst="straightConnector1">
            <a:avLst/>
          </a:prstGeom>
          <a:ln w="22225">
            <a:solidFill>
              <a:schemeClr val="accent1">
                <a:lumMod val="40000"/>
                <a:lumOff val="60000"/>
              </a:schemeClr>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287552F2-C6C7-574B-F60F-B16E3FC99CC4}"/>
              </a:ext>
            </a:extLst>
          </p:cNvPr>
          <p:cNvCxnSpPr>
            <a:cxnSpLocks/>
          </p:cNvCxnSpPr>
          <p:nvPr/>
        </p:nvCxnSpPr>
        <p:spPr>
          <a:xfrm flipH="1">
            <a:off x="9683962" y="4193192"/>
            <a:ext cx="523875" cy="0"/>
          </a:xfrm>
          <a:prstGeom prst="straightConnector1">
            <a:avLst/>
          </a:prstGeom>
          <a:ln w="22225">
            <a:solidFill>
              <a:schemeClr val="accent1">
                <a:lumMod val="40000"/>
                <a:lumOff val="60000"/>
              </a:schemeClr>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60FF627E-6BF0-0686-42F6-5EA5E764E07F}"/>
              </a:ext>
            </a:extLst>
          </p:cNvPr>
          <p:cNvCxnSpPr>
            <a:cxnSpLocks/>
          </p:cNvCxnSpPr>
          <p:nvPr/>
        </p:nvCxnSpPr>
        <p:spPr>
          <a:xfrm flipH="1">
            <a:off x="9696450" y="4415187"/>
            <a:ext cx="523875" cy="0"/>
          </a:xfrm>
          <a:prstGeom prst="straightConnector1">
            <a:avLst/>
          </a:prstGeom>
          <a:ln w="22225">
            <a:solidFill>
              <a:schemeClr val="accent1">
                <a:lumMod val="40000"/>
                <a:lumOff val="60000"/>
              </a:schemeClr>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C2B27E5-1780-F351-3E38-DCD6164607AB}"/>
              </a:ext>
            </a:extLst>
          </p:cNvPr>
          <p:cNvCxnSpPr>
            <a:cxnSpLocks/>
          </p:cNvCxnSpPr>
          <p:nvPr/>
        </p:nvCxnSpPr>
        <p:spPr>
          <a:xfrm flipH="1">
            <a:off x="9683961" y="4642835"/>
            <a:ext cx="523875" cy="0"/>
          </a:xfrm>
          <a:prstGeom prst="straightConnector1">
            <a:avLst/>
          </a:prstGeom>
          <a:ln w="22225">
            <a:solidFill>
              <a:schemeClr val="accent1">
                <a:lumMod val="40000"/>
                <a:lumOff val="60000"/>
              </a:schemeClr>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B8763B1-83F7-EC09-C548-CBBA557A4287}"/>
              </a:ext>
            </a:extLst>
          </p:cNvPr>
          <p:cNvCxnSpPr>
            <a:cxnSpLocks/>
          </p:cNvCxnSpPr>
          <p:nvPr/>
        </p:nvCxnSpPr>
        <p:spPr>
          <a:xfrm flipH="1">
            <a:off x="9671473" y="4878480"/>
            <a:ext cx="523875" cy="0"/>
          </a:xfrm>
          <a:prstGeom prst="straightConnector1">
            <a:avLst/>
          </a:prstGeom>
          <a:ln w="22225">
            <a:solidFill>
              <a:schemeClr val="accent1">
                <a:lumMod val="40000"/>
                <a:lumOff val="60000"/>
              </a:schemeClr>
            </a:solidFill>
            <a:tailEnd type="triangle" w="med" len="lg"/>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61F0F800-05CC-19C6-F753-F21AFB5F4B5A}"/>
              </a:ext>
            </a:extLst>
          </p:cNvPr>
          <p:cNvSpPr txBox="1"/>
          <p:nvPr/>
        </p:nvSpPr>
        <p:spPr>
          <a:xfrm>
            <a:off x="10242148" y="4222964"/>
            <a:ext cx="1096684" cy="646331"/>
          </a:xfrm>
          <a:prstGeom prst="rect">
            <a:avLst/>
          </a:prstGeom>
          <a:noFill/>
        </p:spPr>
        <p:txBody>
          <a:bodyPr wrap="square" rtlCol="0">
            <a:spAutoFit/>
          </a:bodyPr>
          <a:lstStyle/>
          <a:p>
            <a:r>
              <a:rPr lang="en-US">
                <a:solidFill>
                  <a:schemeClr val="accent1">
                    <a:lumMod val="40000"/>
                    <a:lumOff val="60000"/>
                  </a:schemeClr>
                </a:solidFill>
              </a:rPr>
              <a:t>15,000 </a:t>
            </a:r>
            <a:r>
              <a:rPr lang="en-US" err="1">
                <a:solidFill>
                  <a:schemeClr val="accent1">
                    <a:lumMod val="40000"/>
                    <a:lumOff val="60000"/>
                  </a:schemeClr>
                </a:solidFill>
              </a:rPr>
              <a:t>bbl</a:t>
            </a:r>
            <a:r>
              <a:rPr lang="en-US">
                <a:solidFill>
                  <a:schemeClr val="accent1">
                    <a:lumMod val="40000"/>
                    <a:lumOff val="60000"/>
                  </a:schemeClr>
                </a:solidFill>
              </a:rPr>
              <a:t>/day</a:t>
            </a:r>
          </a:p>
        </p:txBody>
      </p:sp>
      <p:sp>
        <p:nvSpPr>
          <p:cNvPr id="17" name="TextBox 16">
            <a:extLst>
              <a:ext uri="{FF2B5EF4-FFF2-40B4-BE49-F238E27FC236}">
                <a16:creationId xmlns:a16="http://schemas.microsoft.com/office/drawing/2014/main" id="{F4E5F540-B7E7-869A-72C4-71E8C024131B}"/>
              </a:ext>
            </a:extLst>
          </p:cNvPr>
          <p:cNvSpPr txBox="1"/>
          <p:nvPr/>
        </p:nvSpPr>
        <p:spPr>
          <a:xfrm>
            <a:off x="7455656" y="4578170"/>
            <a:ext cx="1759154" cy="369332"/>
          </a:xfrm>
          <a:prstGeom prst="rect">
            <a:avLst/>
          </a:prstGeom>
          <a:noFill/>
        </p:spPr>
        <p:txBody>
          <a:bodyPr wrap="square" rtlCol="0">
            <a:spAutoFit/>
          </a:bodyPr>
          <a:lstStyle/>
          <a:p>
            <a:pPr algn="r"/>
            <a:r>
              <a:rPr lang="en-US">
                <a:solidFill>
                  <a:schemeClr val="bg1"/>
                </a:solidFill>
              </a:rPr>
              <a:t>222.9 ft</a:t>
            </a:r>
          </a:p>
        </p:txBody>
      </p:sp>
    </p:spTree>
    <p:extLst>
      <p:ext uri="{BB962C8B-B14F-4D97-AF65-F5344CB8AC3E}">
        <p14:creationId xmlns:p14="http://schemas.microsoft.com/office/powerpoint/2010/main" val="33926914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z="2200" b="1" i="0" u="none" strike="noStrike" kern="1200" cap="none" spc="0" normalizeH="0" baseline="0" noProof="0">
                <a:ln>
                  <a:noFill/>
                </a:ln>
                <a:solidFill>
                  <a:srgbClr val="FFFFFF"/>
                </a:solidFill>
                <a:effectLst/>
                <a:uLnTx/>
                <a:uFillTx/>
                <a:latin typeface="Arial" charset="0"/>
                <a:cs typeface="Arial" charset="0"/>
              </a:rPr>
              <a:t>Introduction to the TETRA Technologies Brine Unitization Application</a:t>
            </a:r>
            <a:endParaRPr lang="en-US" sz="2200"/>
          </a:p>
        </p:txBody>
      </p:sp>
      <p:sp>
        <p:nvSpPr>
          <p:cNvPr id="29" name="TextBox 28">
            <a:extLst>
              <a:ext uri="{FF2B5EF4-FFF2-40B4-BE49-F238E27FC236}">
                <a16:creationId xmlns:a16="http://schemas.microsoft.com/office/drawing/2014/main" id="{B124FB2C-F010-47DA-9985-D7A790BB737E}"/>
              </a:ext>
            </a:extLst>
          </p:cNvPr>
          <p:cNvSpPr txBox="1"/>
          <p:nvPr/>
        </p:nvSpPr>
        <p:spPr>
          <a:xfrm>
            <a:off x="326062" y="1663645"/>
            <a:ext cx="11088558" cy="2849110"/>
          </a:xfrm>
          <a:prstGeom prst="rect">
            <a:avLst/>
          </a:prstGeom>
          <a:solidFill>
            <a:schemeClr val="bg1"/>
          </a:solidFill>
          <a:ln>
            <a:noFill/>
          </a:ln>
        </p:spPr>
        <p:txBody>
          <a:bodyPr wrap="square" lIns="108837" tIns="54418" rIns="108837" bIns="54418" rtlCol="0">
            <a:spAutoFit/>
          </a:bodyPr>
          <a:lstStyle/>
          <a:p>
            <a:pPr marL="0" marR="0" lvl="0" indent="0" algn="l" defTabSz="914217" rtl="0" eaLnBrk="1" fontAlgn="auto" latinLnBrk="0" hangingPunct="1">
              <a:lnSpc>
                <a:spcPts val="1500"/>
              </a:lnSpc>
              <a:spcBef>
                <a:spcPts val="0"/>
              </a:spcBef>
              <a:spcAft>
                <a:spcPts val="0"/>
              </a:spcAft>
              <a:buClr>
                <a:srgbClr val="0079C1"/>
              </a:buClr>
              <a:buSzTx/>
              <a:buFontTx/>
              <a:buNone/>
              <a:tabLst/>
              <a:defRPr/>
            </a:pPr>
            <a:r>
              <a:rPr kumimoji="0" lang="en-US" sz="1800" b="1" i="0" u="none" strike="noStrike" kern="1200" cap="none" spc="0" normalizeH="0" baseline="0" noProof="0">
                <a:ln>
                  <a:noFill/>
                </a:ln>
                <a:solidFill>
                  <a:srgbClr val="000000"/>
                </a:solidFill>
                <a:effectLst/>
                <a:uLnTx/>
                <a:uFillTx/>
                <a:latin typeface="Arial"/>
                <a:ea typeface="+mn-ea"/>
                <a:cs typeface="+mn-cs"/>
              </a:rPr>
              <a:t>A.C.A. § 15-76-309</a:t>
            </a:r>
          </a:p>
          <a:p>
            <a:pPr marL="0" marR="0" lvl="0" indent="0" algn="l" defTabSz="914217" rtl="0" eaLnBrk="1" fontAlgn="auto" latinLnBrk="0" hangingPunct="1">
              <a:lnSpc>
                <a:spcPts val="1500"/>
              </a:lnSpc>
              <a:spcBef>
                <a:spcPts val="0"/>
              </a:spcBef>
              <a:spcAft>
                <a:spcPts val="0"/>
              </a:spcAft>
              <a:buClr>
                <a:srgbClr val="0079C1"/>
              </a:buClr>
              <a:buSzTx/>
              <a:buFontTx/>
              <a:buNone/>
              <a:tabLst/>
              <a:defRPr/>
            </a:pPr>
            <a:endParaRPr kumimoji="0" lang="en-US" sz="1600" b="1" i="0" u="none" strike="noStrike" kern="1200" cap="none" spc="0" normalizeH="0" baseline="0" noProof="0">
              <a:ln>
                <a:noFill/>
              </a:ln>
              <a:solidFill>
                <a:srgbClr val="000000"/>
              </a:solidFill>
              <a:effectLst/>
              <a:uLnTx/>
              <a:uFillTx/>
              <a:latin typeface="Arial"/>
              <a:ea typeface="+mn-ea"/>
              <a:cs typeface="+mn-cs"/>
            </a:endParaRPr>
          </a:p>
          <a:p>
            <a:pPr marL="0" marR="0" lvl="0" indent="0" algn="l" defTabSz="914217" rtl="0" eaLnBrk="1" fontAlgn="auto" latinLnBrk="0" hangingPunct="1">
              <a:lnSpc>
                <a:spcPts val="1500"/>
              </a:lnSpc>
              <a:spcBef>
                <a:spcPts val="0"/>
              </a:spcBef>
              <a:spcAft>
                <a:spcPts val="0"/>
              </a:spcAft>
              <a:buClr>
                <a:srgbClr val="0079C1"/>
              </a:buClr>
              <a:buSzTx/>
              <a:buFontTx/>
              <a:buNone/>
              <a:tabLst/>
              <a:defRPr/>
            </a:pPr>
            <a:endParaRPr kumimoji="0" lang="en-US" sz="1600" b="1" i="0" u="none" strike="noStrike" kern="1200" cap="none" spc="0" normalizeH="0" baseline="0" noProof="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A petition for formation of a brine production unit or a brine expansion unit may be filed by a producer and shall contain the following: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(7)(A) A statement that the petitioner has valid and subsisting leases or otherwise owns or controls the right to produce brine from not less than seventy-five percent (75%) of the entire area of the proposed brine production unit or brine expansion unit.</a:t>
            </a:r>
          </a:p>
          <a:p>
            <a:pPr marL="0" marR="0" lvl="0" indent="0" algn="l" defTabSz="914217" rtl="0" eaLnBrk="1" fontAlgn="auto" latinLnBrk="0" hangingPunct="1">
              <a:lnSpc>
                <a:spcPts val="1500"/>
              </a:lnSpc>
              <a:spcBef>
                <a:spcPts val="0"/>
              </a:spcBef>
              <a:spcAft>
                <a:spcPts val="0"/>
              </a:spcAft>
              <a:buClr>
                <a:srgbClr val="0079C1"/>
              </a:buClr>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0330302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2B3F6-D67A-1D98-2DB0-F37A264A492B}"/>
              </a:ext>
            </a:extLst>
          </p:cNvPr>
          <p:cNvSpPr>
            <a:spLocks noGrp="1"/>
          </p:cNvSpPr>
          <p:nvPr>
            <p:ph type="title"/>
          </p:nvPr>
        </p:nvSpPr>
        <p:spPr/>
        <p:txBody>
          <a:bodyPr/>
          <a:lstStyle/>
          <a:p>
            <a:r>
              <a:rPr lang="en-US"/>
              <a:t>Classic Drainage Calculation – Limitations </a:t>
            </a:r>
          </a:p>
        </p:txBody>
      </p:sp>
      <p:sp>
        <p:nvSpPr>
          <p:cNvPr id="3" name="Content Placeholder 2">
            <a:extLst>
              <a:ext uri="{FF2B5EF4-FFF2-40B4-BE49-F238E27FC236}">
                <a16:creationId xmlns:a16="http://schemas.microsoft.com/office/drawing/2014/main" id="{48579E92-74E9-F916-32A4-DCAE4E7E8F38}"/>
              </a:ext>
            </a:extLst>
          </p:cNvPr>
          <p:cNvSpPr>
            <a:spLocks noGrp="1"/>
          </p:cNvSpPr>
          <p:nvPr>
            <p:ph idx="1"/>
          </p:nvPr>
        </p:nvSpPr>
        <p:spPr>
          <a:xfrm>
            <a:off x="609598" y="1457326"/>
            <a:ext cx="6820287" cy="4542258"/>
          </a:xfrm>
        </p:spPr>
        <p:txBody>
          <a:bodyPr/>
          <a:lstStyle/>
          <a:p>
            <a:r>
              <a:rPr lang="en-US" sz="2400">
                <a:solidFill>
                  <a:srgbClr val="FF0000"/>
                </a:solidFill>
              </a:rPr>
              <a:t>This does not account for</a:t>
            </a:r>
            <a:r>
              <a:rPr lang="en-US" sz="2400"/>
              <a:t>:</a:t>
            </a:r>
          </a:p>
          <a:p>
            <a:pPr lvl="1">
              <a:spcBef>
                <a:spcPts val="2400"/>
              </a:spcBef>
            </a:pPr>
            <a:r>
              <a:rPr lang="en-US" sz="2200"/>
              <a:t>Flow direction induced by offset Injection wells</a:t>
            </a:r>
          </a:p>
          <a:p>
            <a:pPr lvl="1">
              <a:spcBef>
                <a:spcPts val="1800"/>
              </a:spcBef>
            </a:pPr>
            <a:r>
              <a:rPr lang="en-US" sz="2200"/>
              <a:t>Production of previously injected Tail Brine</a:t>
            </a:r>
          </a:p>
          <a:p>
            <a:pPr lvl="1">
              <a:spcBef>
                <a:spcPts val="1800"/>
              </a:spcBef>
            </a:pPr>
            <a:r>
              <a:rPr lang="en-US" sz="2200"/>
              <a:t>Variations in reservoir geometry and rock properties </a:t>
            </a:r>
          </a:p>
          <a:p>
            <a:pPr>
              <a:spcBef>
                <a:spcPts val="3600"/>
              </a:spcBef>
            </a:pPr>
            <a:r>
              <a:rPr lang="en-US" sz="2400"/>
              <a:t>Shape of drainage is not represented              by this method</a:t>
            </a:r>
          </a:p>
          <a:p>
            <a:pPr lvl="1"/>
            <a:endParaRPr lang="en-US" sz="2200"/>
          </a:p>
        </p:txBody>
      </p:sp>
      <p:sp>
        <p:nvSpPr>
          <p:cNvPr id="4" name="Footer Placeholder 1">
            <a:extLst>
              <a:ext uri="{FF2B5EF4-FFF2-40B4-BE49-F238E27FC236}">
                <a16:creationId xmlns:a16="http://schemas.microsoft.com/office/drawing/2014/main" id="{4D562E28-72F8-4736-12AD-41A5AC780CA9}"/>
              </a:ext>
            </a:extLst>
          </p:cNvPr>
          <p:cNvSpPr>
            <a:spLocks noGrp="1"/>
          </p:cNvSpPr>
          <p:nvPr>
            <p:ph type="ftr" sz="quarter" idx="3"/>
          </p:nvPr>
        </p:nvSpPr>
        <p:spPr>
          <a:xfrm>
            <a:off x="5308600" y="6439447"/>
            <a:ext cx="6318251" cy="398462"/>
          </a:xfrm>
        </p:spPr>
        <p:txBody>
          <a:bodyPr/>
          <a:lstStyle/>
          <a:p>
            <a:r>
              <a:rPr lang="en-US"/>
              <a:t>Confidential - Do Not Distribute   </a:t>
            </a:r>
          </a:p>
        </p:txBody>
      </p:sp>
      <p:sp>
        <p:nvSpPr>
          <p:cNvPr id="19" name="Cylinder 18">
            <a:extLst>
              <a:ext uri="{FF2B5EF4-FFF2-40B4-BE49-F238E27FC236}">
                <a16:creationId xmlns:a16="http://schemas.microsoft.com/office/drawing/2014/main" id="{1E03F131-655A-D0CD-AEE7-E6681A3E0802}"/>
              </a:ext>
            </a:extLst>
          </p:cNvPr>
          <p:cNvSpPr/>
          <p:nvPr/>
        </p:nvSpPr>
        <p:spPr>
          <a:xfrm>
            <a:off x="7835809" y="3329452"/>
            <a:ext cx="3582099" cy="2154135"/>
          </a:xfrm>
          <a:prstGeom prst="can">
            <a:avLst>
              <a:gd name="adj" fmla="val 4307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84B03921-4FC7-B023-1B0D-67C9A55E94E7}"/>
              </a:ext>
            </a:extLst>
          </p:cNvPr>
          <p:cNvCxnSpPr>
            <a:cxnSpLocks/>
          </p:cNvCxnSpPr>
          <p:nvPr/>
        </p:nvCxnSpPr>
        <p:spPr>
          <a:xfrm flipV="1">
            <a:off x="9626858" y="3745228"/>
            <a:ext cx="0" cy="1250984"/>
          </a:xfrm>
          <a:prstGeom prst="line">
            <a:avLst/>
          </a:prstGeom>
          <a:ln w="34925">
            <a:solidFill>
              <a:schemeClr val="tx1">
                <a:alpha val="3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DE1EC1B-BF26-3B33-145D-A12E3CBFCF34}"/>
              </a:ext>
            </a:extLst>
          </p:cNvPr>
          <p:cNvCxnSpPr>
            <a:cxnSpLocks/>
          </p:cNvCxnSpPr>
          <p:nvPr/>
        </p:nvCxnSpPr>
        <p:spPr>
          <a:xfrm>
            <a:off x="9626858" y="3745228"/>
            <a:ext cx="1711974" cy="0"/>
          </a:xfrm>
          <a:prstGeom prst="straightConnector1">
            <a:avLst/>
          </a:prstGeom>
          <a:ln w="22225">
            <a:solidFill>
              <a:schemeClr val="bg1"/>
            </a:solidFill>
            <a:tailEnd type="triangle" w="sm" len="lg"/>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DBFB2583-412F-9327-0D22-35278ADCEBA4}"/>
              </a:ext>
            </a:extLst>
          </p:cNvPr>
          <p:cNvSpPr txBox="1"/>
          <p:nvPr/>
        </p:nvSpPr>
        <p:spPr>
          <a:xfrm>
            <a:off x="9855412" y="3394558"/>
            <a:ext cx="1333943" cy="369332"/>
          </a:xfrm>
          <a:prstGeom prst="rect">
            <a:avLst/>
          </a:prstGeom>
          <a:noFill/>
        </p:spPr>
        <p:txBody>
          <a:bodyPr wrap="square" rtlCol="0">
            <a:spAutoFit/>
          </a:bodyPr>
          <a:lstStyle/>
          <a:p>
            <a:r>
              <a:rPr lang="en-US">
                <a:solidFill>
                  <a:schemeClr val="bg1"/>
                </a:solidFill>
              </a:rPr>
              <a:t>Radius</a:t>
            </a:r>
          </a:p>
        </p:txBody>
      </p:sp>
      <p:cxnSp>
        <p:nvCxnSpPr>
          <p:cNvPr id="23" name="Straight Connector 22">
            <a:extLst>
              <a:ext uri="{FF2B5EF4-FFF2-40B4-BE49-F238E27FC236}">
                <a16:creationId xmlns:a16="http://schemas.microsoft.com/office/drawing/2014/main" id="{7A202556-BDD5-D2DC-662E-B50DF243AE4F}"/>
              </a:ext>
            </a:extLst>
          </p:cNvPr>
          <p:cNvCxnSpPr>
            <a:cxnSpLocks/>
          </p:cNvCxnSpPr>
          <p:nvPr/>
        </p:nvCxnSpPr>
        <p:spPr>
          <a:xfrm flipV="1">
            <a:off x="9626858" y="2515172"/>
            <a:ext cx="0" cy="1230056"/>
          </a:xfrm>
          <a:prstGeom prst="line">
            <a:avLst/>
          </a:prstGeom>
          <a:ln w="34925">
            <a:solidFill>
              <a:schemeClr val="tx1"/>
            </a:solidFill>
            <a:headEnd type="none"/>
            <a:tailEnd type="triangle" w="med" len="lg"/>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46EAD965-56E1-970F-B157-61A3AAA968C2}"/>
              </a:ext>
            </a:extLst>
          </p:cNvPr>
          <p:cNvSpPr txBox="1"/>
          <p:nvPr/>
        </p:nvSpPr>
        <p:spPr>
          <a:xfrm>
            <a:off x="7718227" y="3440724"/>
            <a:ext cx="1759154" cy="646331"/>
          </a:xfrm>
          <a:prstGeom prst="rect">
            <a:avLst/>
          </a:prstGeom>
          <a:noFill/>
        </p:spPr>
        <p:txBody>
          <a:bodyPr wrap="square" rtlCol="0">
            <a:spAutoFit/>
          </a:bodyPr>
          <a:lstStyle/>
          <a:p>
            <a:pPr algn="r"/>
            <a:r>
              <a:rPr lang="en-US">
                <a:solidFill>
                  <a:schemeClr val="bg1"/>
                </a:solidFill>
              </a:rPr>
              <a:t>Drainage</a:t>
            </a:r>
          </a:p>
          <a:p>
            <a:pPr algn="r"/>
            <a:r>
              <a:rPr lang="en-US">
                <a:solidFill>
                  <a:schemeClr val="bg1"/>
                </a:solidFill>
              </a:rPr>
              <a:t>Area</a:t>
            </a:r>
          </a:p>
        </p:txBody>
      </p:sp>
      <p:sp>
        <p:nvSpPr>
          <p:cNvPr id="25" name="TextBox 24">
            <a:extLst>
              <a:ext uri="{FF2B5EF4-FFF2-40B4-BE49-F238E27FC236}">
                <a16:creationId xmlns:a16="http://schemas.microsoft.com/office/drawing/2014/main" id="{294BAAAE-0F0C-B171-B385-0D3869E010A0}"/>
              </a:ext>
            </a:extLst>
          </p:cNvPr>
          <p:cNvSpPr txBox="1"/>
          <p:nvPr/>
        </p:nvSpPr>
        <p:spPr>
          <a:xfrm>
            <a:off x="7429887" y="4406519"/>
            <a:ext cx="1759154" cy="646331"/>
          </a:xfrm>
          <a:prstGeom prst="rect">
            <a:avLst/>
          </a:prstGeom>
          <a:noFill/>
        </p:spPr>
        <p:txBody>
          <a:bodyPr wrap="square" rtlCol="0">
            <a:spAutoFit/>
          </a:bodyPr>
          <a:lstStyle/>
          <a:p>
            <a:pPr algn="r"/>
            <a:r>
              <a:rPr lang="en-US">
                <a:solidFill>
                  <a:schemeClr val="bg1"/>
                </a:solidFill>
              </a:rPr>
              <a:t>Reservoir</a:t>
            </a:r>
          </a:p>
          <a:p>
            <a:pPr algn="r"/>
            <a:r>
              <a:rPr lang="en-US">
                <a:solidFill>
                  <a:schemeClr val="bg1"/>
                </a:solidFill>
              </a:rPr>
              <a:t>Thickness</a:t>
            </a:r>
          </a:p>
        </p:txBody>
      </p:sp>
      <p:cxnSp>
        <p:nvCxnSpPr>
          <p:cNvPr id="26" name="Straight Arrow Connector 25">
            <a:extLst>
              <a:ext uri="{FF2B5EF4-FFF2-40B4-BE49-F238E27FC236}">
                <a16:creationId xmlns:a16="http://schemas.microsoft.com/office/drawing/2014/main" id="{ED04B6D4-1AD9-2256-E6D1-4C8B8DBC8D8E}"/>
              </a:ext>
            </a:extLst>
          </p:cNvPr>
          <p:cNvCxnSpPr>
            <a:cxnSpLocks/>
          </p:cNvCxnSpPr>
          <p:nvPr/>
        </p:nvCxnSpPr>
        <p:spPr>
          <a:xfrm>
            <a:off x="9271913" y="4260307"/>
            <a:ext cx="0" cy="1223280"/>
          </a:xfrm>
          <a:prstGeom prst="straightConnector1">
            <a:avLst/>
          </a:prstGeom>
          <a:ln w="22225">
            <a:solidFill>
              <a:schemeClr val="bg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1338F3E0-0F27-C2A1-2EF6-83DF702C9D5F}"/>
              </a:ext>
            </a:extLst>
          </p:cNvPr>
          <p:cNvCxnSpPr>
            <a:cxnSpLocks/>
          </p:cNvCxnSpPr>
          <p:nvPr/>
        </p:nvCxnSpPr>
        <p:spPr>
          <a:xfrm flipH="1">
            <a:off x="9696450" y="3957547"/>
            <a:ext cx="523875" cy="0"/>
          </a:xfrm>
          <a:prstGeom prst="straightConnector1">
            <a:avLst/>
          </a:prstGeom>
          <a:ln w="22225">
            <a:solidFill>
              <a:schemeClr val="accent1">
                <a:lumMod val="40000"/>
                <a:lumOff val="60000"/>
              </a:schemeClr>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D5D1515C-CB2C-8C8E-E0E2-3902EFD65194}"/>
              </a:ext>
            </a:extLst>
          </p:cNvPr>
          <p:cNvCxnSpPr>
            <a:cxnSpLocks/>
          </p:cNvCxnSpPr>
          <p:nvPr/>
        </p:nvCxnSpPr>
        <p:spPr>
          <a:xfrm flipH="1">
            <a:off x="9683962" y="4193192"/>
            <a:ext cx="523875" cy="0"/>
          </a:xfrm>
          <a:prstGeom prst="straightConnector1">
            <a:avLst/>
          </a:prstGeom>
          <a:ln w="22225">
            <a:solidFill>
              <a:schemeClr val="accent1">
                <a:lumMod val="40000"/>
                <a:lumOff val="60000"/>
              </a:schemeClr>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B3BFD3EE-1D96-114D-13AF-21865483181C}"/>
              </a:ext>
            </a:extLst>
          </p:cNvPr>
          <p:cNvCxnSpPr>
            <a:cxnSpLocks/>
          </p:cNvCxnSpPr>
          <p:nvPr/>
        </p:nvCxnSpPr>
        <p:spPr>
          <a:xfrm flipH="1">
            <a:off x="9696450" y="4415187"/>
            <a:ext cx="523875" cy="0"/>
          </a:xfrm>
          <a:prstGeom prst="straightConnector1">
            <a:avLst/>
          </a:prstGeom>
          <a:ln w="22225">
            <a:solidFill>
              <a:schemeClr val="accent1">
                <a:lumMod val="40000"/>
                <a:lumOff val="60000"/>
              </a:schemeClr>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07484BD7-3F95-9DCA-F4D0-ADF6CDCEB0B4}"/>
              </a:ext>
            </a:extLst>
          </p:cNvPr>
          <p:cNvCxnSpPr>
            <a:cxnSpLocks/>
          </p:cNvCxnSpPr>
          <p:nvPr/>
        </p:nvCxnSpPr>
        <p:spPr>
          <a:xfrm flipH="1">
            <a:off x="9683961" y="4642835"/>
            <a:ext cx="523875" cy="0"/>
          </a:xfrm>
          <a:prstGeom prst="straightConnector1">
            <a:avLst/>
          </a:prstGeom>
          <a:ln w="22225">
            <a:solidFill>
              <a:schemeClr val="accent1">
                <a:lumMod val="40000"/>
                <a:lumOff val="60000"/>
              </a:schemeClr>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6F93BC0A-6445-D91B-4E65-FE0D9757E1BA}"/>
              </a:ext>
            </a:extLst>
          </p:cNvPr>
          <p:cNvCxnSpPr>
            <a:cxnSpLocks/>
          </p:cNvCxnSpPr>
          <p:nvPr/>
        </p:nvCxnSpPr>
        <p:spPr>
          <a:xfrm flipH="1">
            <a:off x="9671473" y="4878480"/>
            <a:ext cx="523875" cy="0"/>
          </a:xfrm>
          <a:prstGeom prst="straightConnector1">
            <a:avLst/>
          </a:prstGeom>
          <a:ln w="22225">
            <a:solidFill>
              <a:schemeClr val="accent1">
                <a:lumMod val="40000"/>
                <a:lumOff val="60000"/>
              </a:schemeClr>
            </a:solidFill>
            <a:tailEnd type="triangle" w="med" len="lg"/>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F5420C0E-2E9F-1B46-0FB4-81DAB1DDEE47}"/>
              </a:ext>
            </a:extLst>
          </p:cNvPr>
          <p:cNvSpPr txBox="1"/>
          <p:nvPr/>
        </p:nvSpPr>
        <p:spPr>
          <a:xfrm>
            <a:off x="10242148" y="4222964"/>
            <a:ext cx="1096684" cy="646331"/>
          </a:xfrm>
          <a:prstGeom prst="rect">
            <a:avLst/>
          </a:prstGeom>
          <a:noFill/>
        </p:spPr>
        <p:txBody>
          <a:bodyPr wrap="square" rtlCol="0">
            <a:spAutoFit/>
          </a:bodyPr>
          <a:lstStyle/>
          <a:p>
            <a:r>
              <a:rPr lang="en-US">
                <a:solidFill>
                  <a:schemeClr val="accent1">
                    <a:lumMod val="40000"/>
                    <a:lumOff val="60000"/>
                  </a:schemeClr>
                </a:solidFill>
              </a:rPr>
              <a:t>Fluid</a:t>
            </a:r>
          </a:p>
          <a:p>
            <a:r>
              <a:rPr lang="en-US">
                <a:solidFill>
                  <a:schemeClr val="accent1">
                    <a:lumMod val="40000"/>
                    <a:lumOff val="60000"/>
                  </a:schemeClr>
                </a:solidFill>
              </a:rPr>
              <a:t>Flow</a:t>
            </a:r>
          </a:p>
        </p:txBody>
      </p:sp>
    </p:spTree>
    <p:extLst>
      <p:ext uri="{BB962C8B-B14F-4D97-AF65-F5344CB8AC3E}">
        <p14:creationId xmlns:p14="http://schemas.microsoft.com/office/powerpoint/2010/main" val="3671258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2B3F6-D67A-1D98-2DB0-F37A264A492B}"/>
              </a:ext>
            </a:extLst>
          </p:cNvPr>
          <p:cNvSpPr>
            <a:spLocks noGrp="1"/>
          </p:cNvSpPr>
          <p:nvPr>
            <p:ph type="title"/>
          </p:nvPr>
        </p:nvSpPr>
        <p:spPr/>
        <p:txBody>
          <a:bodyPr/>
          <a:lstStyle/>
          <a:p>
            <a:r>
              <a:rPr lang="en-US"/>
              <a:t>Classic Drainage Calculation – Recovery Percentage </a:t>
            </a:r>
          </a:p>
        </p:txBody>
      </p:sp>
      <p:sp>
        <p:nvSpPr>
          <p:cNvPr id="3" name="Content Placeholder 2">
            <a:extLst>
              <a:ext uri="{FF2B5EF4-FFF2-40B4-BE49-F238E27FC236}">
                <a16:creationId xmlns:a16="http://schemas.microsoft.com/office/drawing/2014/main" id="{48579E92-74E9-F916-32A4-DCAE4E7E8F38}"/>
              </a:ext>
            </a:extLst>
          </p:cNvPr>
          <p:cNvSpPr>
            <a:spLocks noGrp="1"/>
          </p:cNvSpPr>
          <p:nvPr>
            <p:ph idx="1"/>
          </p:nvPr>
        </p:nvSpPr>
        <p:spPr>
          <a:xfrm>
            <a:off x="609600" y="1457326"/>
            <a:ext cx="11118980" cy="4542258"/>
          </a:xfrm>
        </p:spPr>
        <p:txBody>
          <a:bodyPr/>
          <a:lstStyle/>
          <a:p>
            <a:r>
              <a:rPr lang="en-US" sz="2400"/>
              <a:t>The volumetric drainage calculation </a:t>
            </a:r>
            <a:r>
              <a:rPr lang="en-US" sz="2400">
                <a:solidFill>
                  <a:srgbClr val="FF0000"/>
                </a:solidFill>
              </a:rPr>
              <a:t>does allow </a:t>
            </a:r>
            <a:r>
              <a:rPr lang="en-US" sz="2400"/>
              <a:t>for an estimate of the percentage of the resource that will be produced </a:t>
            </a:r>
          </a:p>
          <a:p>
            <a:r>
              <a:rPr lang="en-US" sz="2400" kern="0"/>
              <a:t>Considering 5 brine supply wells, each producing 15,000 </a:t>
            </a:r>
            <a:r>
              <a:rPr lang="en-US" sz="2400" kern="0" err="1"/>
              <a:t>bbl</a:t>
            </a:r>
            <a:r>
              <a:rPr lang="en-US" sz="2400" kern="0"/>
              <a:t>/day:</a:t>
            </a:r>
          </a:p>
          <a:p>
            <a:pPr lvl="1">
              <a:spcBef>
                <a:spcPts val="1800"/>
              </a:spcBef>
            </a:pPr>
            <a:r>
              <a:rPr lang="en-US" sz="2400"/>
              <a:t>20-year operation will </a:t>
            </a:r>
            <a:r>
              <a:rPr lang="en-US" sz="2400" kern="0"/>
              <a:t>produce 53% of the Unit Area Brine-in-Place</a:t>
            </a:r>
          </a:p>
          <a:p>
            <a:pPr lvl="1">
              <a:spcBef>
                <a:spcPts val="1800"/>
              </a:spcBef>
            </a:pPr>
            <a:r>
              <a:rPr lang="en-US" sz="2400" kern="0"/>
              <a:t>Hypothetically, it would take 37.7 years to produce 100% of the resource (</a:t>
            </a:r>
            <a:r>
              <a:rPr lang="en-US" sz="2400"/>
              <a:t>Not possible due to physical limitations)</a:t>
            </a:r>
          </a:p>
          <a:p>
            <a:pPr lvl="1">
              <a:spcBef>
                <a:spcPts val="1800"/>
              </a:spcBef>
            </a:pPr>
            <a:r>
              <a:rPr lang="en-US" sz="2400" kern="0"/>
              <a:t>These calculations do not consider secondary production of previously injected Tail Brine which will lower percentage of resource produced</a:t>
            </a:r>
          </a:p>
          <a:p>
            <a:endParaRPr lang="en-US" sz="2200"/>
          </a:p>
        </p:txBody>
      </p:sp>
      <p:sp>
        <p:nvSpPr>
          <p:cNvPr id="4" name="Footer Placeholder 1">
            <a:extLst>
              <a:ext uri="{FF2B5EF4-FFF2-40B4-BE49-F238E27FC236}">
                <a16:creationId xmlns:a16="http://schemas.microsoft.com/office/drawing/2014/main" id="{4D562E28-72F8-4736-12AD-41A5AC780CA9}"/>
              </a:ext>
            </a:extLst>
          </p:cNvPr>
          <p:cNvSpPr>
            <a:spLocks noGrp="1"/>
          </p:cNvSpPr>
          <p:nvPr>
            <p:ph type="ftr" sz="quarter" idx="3"/>
          </p:nvPr>
        </p:nvSpPr>
        <p:spPr>
          <a:xfrm>
            <a:off x="5308600" y="6439447"/>
            <a:ext cx="6318251" cy="398462"/>
          </a:xfrm>
        </p:spPr>
        <p:txBody>
          <a:bodyPr/>
          <a:lstStyle/>
          <a:p>
            <a:r>
              <a:rPr lang="en-US"/>
              <a:t>Confidential - Do Not Distribute   </a:t>
            </a:r>
          </a:p>
        </p:txBody>
      </p:sp>
    </p:spTree>
    <p:extLst>
      <p:ext uri="{BB962C8B-B14F-4D97-AF65-F5344CB8AC3E}">
        <p14:creationId xmlns:p14="http://schemas.microsoft.com/office/powerpoint/2010/main" val="27903763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63083" y="2906713"/>
            <a:ext cx="10865393" cy="1500187"/>
          </a:xfrm>
        </p:spPr>
        <p:txBody>
          <a:bodyPr/>
          <a:lstStyle/>
          <a:p>
            <a:r>
              <a:rPr lang="en-US"/>
              <a:t>Basics of Reservoir Simulation</a:t>
            </a:r>
          </a:p>
        </p:txBody>
      </p:sp>
      <p:sp>
        <p:nvSpPr>
          <p:cNvPr id="5" name="Title 4"/>
          <p:cNvSpPr>
            <a:spLocks noGrp="1"/>
          </p:cNvSpPr>
          <p:nvPr>
            <p:ph type="title"/>
          </p:nvPr>
        </p:nvSpPr>
        <p:spPr/>
        <p:txBody>
          <a:bodyPr/>
          <a:lstStyle/>
          <a:p>
            <a:r>
              <a:rPr lang="fr-FR" cap="none"/>
              <a:t>Richard R. Lonquist, P.E.</a:t>
            </a:r>
          </a:p>
        </p:txBody>
      </p:sp>
      <p:sp>
        <p:nvSpPr>
          <p:cNvPr id="2" name="Footer Placeholder 1">
            <a:extLst>
              <a:ext uri="{FF2B5EF4-FFF2-40B4-BE49-F238E27FC236}">
                <a16:creationId xmlns:a16="http://schemas.microsoft.com/office/drawing/2014/main" id="{72AE1838-1679-6E7F-EF59-1C3E36BA93D3}"/>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A29061"/>
                </a:solidFill>
                <a:effectLst/>
                <a:uLnTx/>
                <a:uFillTx/>
                <a:latin typeface="Arial"/>
                <a:ea typeface="+mn-ea"/>
                <a:cs typeface="+mn-cs"/>
              </a:rPr>
              <a:t>Confidential - Do Not Distribute   </a:t>
            </a:r>
          </a:p>
        </p:txBody>
      </p:sp>
    </p:spTree>
    <p:extLst>
      <p:ext uri="{BB962C8B-B14F-4D97-AF65-F5344CB8AC3E}">
        <p14:creationId xmlns:p14="http://schemas.microsoft.com/office/powerpoint/2010/main" val="9632436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C71CA4-588C-C245-286D-711E8E55CFE3}"/>
              </a:ext>
            </a:extLst>
          </p:cNvPr>
          <p:cNvPicPr>
            <a:picLocks noChangeAspect="1"/>
          </p:cNvPicPr>
          <p:nvPr/>
        </p:nvPicPr>
        <p:blipFill rotWithShape="1">
          <a:blip r:embed="rId3"/>
          <a:srcRect l="7844" t="30294" r="8808" b="4477"/>
          <a:stretch/>
        </p:blipFill>
        <p:spPr>
          <a:xfrm>
            <a:off x="4512366" y="1321295"/>
            <a:ext cx="7540073" cy="4980885"/>
          </a:xfrm>
          <a:prstGeom prst="rect">
            <a:avLst/>
          </a:prstGeom>
        </p:spPr>
      </p:pic>
      <p:sp>
        <p:nvSpPr>
          <p:cNvPr id="2" name="Title 1">
            <a:extLst>
              <a:ext uri="{FF2B5EF4-FFF2-40B4-BE49-F238E27FC236}">
                <a16:creationId xmlns:a16="http://schemas.microsoft.com/office/drawing/2014/main" id="{A98CBEBB-663E-D413-69B7-9B6170B00ECF}"/>
              </a:ext>
            </a:extLst>
          </p:cNvPr>
          <p:cNvSpPr>
            <a:spLocks noGrp="1"/>
          </p:cNvSpPr>
          <p:nvPr>
            <p:ph type="title"/>
          </p:nvPr>
        </p:nvSpPr>
        <p:spPr/>
        <p:txBody>
          <a:bodyPr/>
          <a:lstStyle/>
          <a:p>
            <a:r>
              <a:rPr lang="en-US"/>
              <a:t>Why Use Reservoir Simulation?</a:t>
            </a:r>
          </a:p>
        </p:txBody>
      </p:sp>
      <p:sp>
        <p:nvSpPr>
          <p:cNvPr id="4" name="Footer Placeholder 3">
            <a:extLst>
              <a:ext uri="{FF2B5EF4-FFF2-40B4-BE49-F238E27FC236}">
                <a16:creationId xmlns:a16="http://schemas.microsoft.com/office/drawing/2014/main" id="{B897F2CE-2D2B-7B89-EDB3-80F95B407F0C}"/>
              </a:ext>
            </a:extLst>
          </p:cNvPr>
          <p:cNvSpPr>
            <a:spLocks noGrp="1"/>
          </p:cNvSpPr>
          <p:nvPr>
            <p:ph type="ftr" sz="quarter" idx="3"/>
          </p:nvPr>
        </p:nvSpPr>
        <p:spPr/>
        <p:txBody>
          <a:bodyPr/>
          <a:lstStyle/>
          <a:p>
            <a:r>
              <a:rPr lang="en-US"/>
              <a:t>Confidential - Do Not Distribute   </a:t>
            </a:r>
          </a:p>
        </p:txBody>
      </p:sp>
      <p:sp>
        <p:nvSpPr>
          <p:cNvPr id="10" name="Content Placeholder 9">
            <a:extLst>
              <a:ext uri="{FF2B5EF4-FFF2-40B4-BE49-F238E27FC236}">
                <a16:creationId xmlns:a16="http://schemas.microsoft.com/office/drawing/2014/main" id="{23E9B0D8-4656-269C-4559-2870D8D861E2}"/>
              </a:ext>
            </a:extLst>
          </p:cNvPr>
          <p:cNvSpPr>
            <a:spLocks noGrp="1"/>
          </p:cNvSpPr>
          <p:nvPr>
            <p:ph idx="1"/>
          </p:nvPr>
        </p:nvSpPr>
        <p:spPr>
          <a:xfrm>
            <a:off x="609601" y="1457326"/>
            <a:ext cx="5737934" cy="4816475"/>
          </a:xfrm>
        </p:spPr>
        <p:txBody>
          <a:bodyPr/>
          <a:lstStyle/>
          <a:p>
            <a:r>
              <a:rPr lang="en-US" sz="2400"/>
              <a:t>The modeling of pressure distributions, formation variations, flow channels and flow barriers allow for more accurate modeling of fluid movement and sweep efficiency </a:t>
            </a:r>
          </a:p>
          <a:p>
            <a:endParaRPr lang="en-US"/>
          </a:p>
        </p:txBody>
      </p:sp>
      <p:grpSp>
        <p:nvGrpSpPr>
          <p:cNvPr id="19" name="Group 18">
            <a:extLst>
              <a:ext uri="{FF2B5EF4-FFF2-40B4-BE49-F238E27FC236}">
                <a16:creationId xmlns:a16="http://schemas.microsoft.com/office/drawing/2014/main" id="{89B684D9-4192-3C54-6437-1A539EF54079}"/>
              </a:ext>
            </a:extLst>
          </p:cNvPr>
          <p:cNvGrpSpPr/>
          <p:nvPr/>
        </p:nvGrpSpPr>
        <p:grpSpPr>
          <a:xfrm>
            <a:off x="698163" y="3802406"/>
            <a:ext cx="2963410" cy="2240475"/>
            <a:chOff x="698162" y="2929404"/>
            <a:chExt cx="4118103" cy="3113476"/>
          </a:xfrm>
        </p:grpSpPr>
        <p:sp>
          <p:nvSpPr>
            <p:cNvPr id="3" name="Cylinder 2">
              <a:extLst>
                <a:ext uri="{FF2B5EF4-FFF2-40B4-BE49-F238E27FC236}">
                  <a16:creationId xmlns:a16="http://schemas.microsoft.com/office/drawing/2014/main" id="{F47A72B7-E3D8-C42B-B5A9-9C3E3CFA2CD0}"/>
                </a:ext>
              </a:extLst>
            </p:cNvPr>
            <p:cNvSpPr/>
            <p:nvPr/>
          </p:nvSpPr>
          <p:spPr>
            <a:xfrm>
              <a:off x="698162" y="3888745"/>
              <a:ext cx="3582099" cy="2154135"/>
            </a:xfrm>
            <a:prstGeom prst="can">
              <a:avLst>
                <a:gd name="adj" fmla="val 4307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DE5983DA-B4F7-859D-7F19-C731F0FD6BBF}"/>
                </a:ext>
              </a:extLst>
            </p:cNvPr>
            <p:cNvCxnSpPr>
              <a:cxnSpLocks/>
            </p:cNvCxnSpPr>
            <p:nvPr/>
          </p:nvCxnSpPr>
          <p:spPr>
            <a:xfrm flipV="1">
              <a:off x="2489211" y="4304521"/>
              <a:ext cx="0" cy="1250984"/>
            </a:xfrm>
            <a:prstGeom prst="line">
              <a:avLst/>
            </a:prstGeom>
            <a:ln w="34925">
              <a:solidFill>
                <a:schemeClr val="tx1">
                  <a:alpha val="3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E6D3091-55DB-3F07-E5A0-B7A3434AFF67}"/>
                </a:ext>
              </a:extLst>
            </p:cNvPr>
            <p:cNvCxnSpPr>
              <a:cxnSpLocks/>
            </p:cNvCxnSpPr>
            <p:nvPr/>
          </p:nvCxnSpPr>
          <p:spPr>
            <a:xfrm flipV="1">
              <a:off x="2489211" y="3074465"/>
              <a:ext cx="0" cy="1230056"/>
            </a:xfrm>
            <a:prstGeom prst="line">
              <a:avLst/>
            </a:prstGeom>
            <a:ln w="34925">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A911B3B-48B1-30EB-0110-1381A7F5942E}"/>
                </a:ext>
              </a:extLst>
            </p:cNvPr>
            <p:cNvSpPr txBox="1"/>
            <p:nvPr/>
          </p:nvSpPr>
          <p:spPr>
            <a:xfrm>
              <a:off x="2627120" y="2929404"/>
              <a:ext cx="2189145" cy="898174"/>
            </a:xfrm>
            <a:prstGeom prst="rect">
              <a:avLst/>
            </a:prstGeom>
            <a:noFill/>
          </p:spPr>
          <p:txBody>
            <a:bodyPr wrap="square" rtlCol="0">
              <a:spAutoFit/>
            </a:bodyPr>
            <a:lstStyle/>
            <a:p>
              <a:r>
                <a:rPr lang="en-US">
                  <a:solidFill>
                    <a:schemeClr val="accent1"/>
                  </a:solidFill>
                </a:rPr>
                <a:t>Classic Volumetrics</a:t>
              </a:r>
            </a:p>
          </p:txBody>
        </p:sp>
      </p:grpSp>
      <p:sp>
        <p:nvSpPr>
          <p:cNvPr id="20" name="TextBox 19">
            <a:extLst>
              <a:ext uri="{FF2B5EF4-FFF2-40B4-BE49-F238E27FC236}">
                <a16:creationId xmlns:a16="http://schemas.microsoft.com/office/drawing/2014/main" id="{BD9A45A5-872C-1AF5-4B24-219889C11E24}"/>
              </a:ext>
            </a:extLst>
          </p:cNvPr>
          <p:cNvSpPr txBox="1"/>
          <p:nvPr/>
        </p:nvSpPr>
        <p:spPr>
          <a:xfrm>
            <a:off x="8872888" y="2063862"/>
            <a:ext cx="1575321" cy="646331"/>
          </a:xfrm>
          <a:prstGeom prst="rect">
            <a:avLst/>
          </a:prstGeom>
          <a:noFill/>
        </p:spPr>
        <p:txBody>
          <a:bodyPr wrap="square" rtlCol="0">
            <a:spAutoFit/>
          </a:bodyPr>
          <a:lstStyle/>
          <a:p>
            <a:r>
              <a:rPr lang="en-US">
                <a:solidFill>
                  <a:schemeClr val="accent1"/>
                </a:solidFill>
              </a:rPr>
              <a:t>Reservoir Simulation</a:t>
            </a:r>
          </a:p>
        </p:txBody>
      </p:sp>
    </p:spTree>
    <p:extLst>
      <p:ext uri="{BB962C8B-B14F-4D97-AF65-F5344CB8AC3E}">
        <p14:creationId xmlns:p14="http://schemas.microsoft.com/office/powerpoint/2010/main" val="12480467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a:extLst>
              <a:ext uri="{FF2B5EF4-FFF2-40B4-BE49-F238E27FC236}">
                <a16:creationId xmlns:a16="http://schemas.microsoft.com/office/drawing/2014/main" id="{47272712-7330-C892-9694-09ED0630BC86}"/>
              </a:ext>
            </a:extLst>
          </p:cNvPr>
          <p:cNvGraphicFramePr/>
          <p:nvPr>
            <p:extLst>
              <p:ext uri="{D42A27DB-BD31-4B8C-83A1-F6EECF244321}">
                <p14:modId xmlns:p14="http://schemas.microsoft.com/office/powerpoint/2010/main" val="892087109"/>
              </p:ext>
            </p:extLst>
          </p:nvPr>
        </p:nvGraphicFramePr>
        <p:xfrm>
          <a:off x="477703" y="1225403"/>
          <a:ext cx="11236593"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653FBA1D-232A-CBD1-0759-BCCC3FD23FBF}"/>
              </a:ext>
            </a:extLst>
          </p:cNvPr>
          <p:cNvSpPr>
            <a:spLocks noGrp="1"/>
          </p:cNvSpPr>
          <p:nvPr>
            <p:ph type="title"/>
          </p:nvPr>
        </p:nvSpPr>
        <p:spPr/>
        <p:txBody>
          <a:bodyPr/>
          <a:lstStyle/>
          <a:p>
            <a:r>
              <a:rPr lang="en-US"/>
              <a:t>Basic Workflow</a:t>
            </a:r>
          </a:p>
        </p:txBody>
      </p:sp>
      <p:sp>
        <p:nvSpPr>
          <p:cNvPr id="4" name="Footer Placeholder 3">
            <a:extLst>
              <a:ext uri="{FF2B5EF4-FFF2-40B4-BE49-F238E27FC236}">
                <a16:creationId xmlns:a16="http://schemas.microsoft.com/office/drawing/2014/main" id="{046FAFBB-B70D-0FCB-245F-853956B4B89E}"/>
              </a:ext>
            </a:extLst>
          </p:cNvPr>
          <p:cNvSpPr>
            <a:spLocks noGrp="1"/>
          </p:cNvSpPr>
          <p:nvPr>
            <p:ph type="ftr" sz="quarter" idx="3"/>
          </p:nvPr>
        </p:nvSpPr>
        <p:spPr/>
        <p:txBody>
          <a:bodyPr/>
          <a:lstStyle/>
          <a:p>
            <a:r>
              <a:rPr lang="en-US"/>
              <a:t>Confidential - Do Not Distribute   </a:t>
            </a:r>
          </a:p>
        </p:txBody>
      </p:sp>
      <p:pic>
        <p:nvPicPr>
          <p:cNvPr id="3" name="Picture 2" descr="CMG | Software Solutions">
            <a:extLst>
              <a:ext uri="{FF2B5EF4-FFF2-40B4-BE49-F238E27FC236}">
                <a16:creationId xmlns:a16="http://schemas.microsoft.com/office/drawing/2014/main" id="{47B728DB-0B34-6441-F08C-2708972B63D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77562" y="2137347"/>
            <a:ext cx="1030612" cy="10306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omputer Modelling Group Ltd. | Reservoir Simulation Software">
            <a:extLst>
              <a:ext uri="{FF2B5EF4-FFF2-40B4-BE49-F238E27FC236}">
                <a16:creationId xmlns:a16="http://schemas.microsoft.com/office/drawing/2014/main" id="{9E1897D4-71AC-B8DC-AAFC-01CD9347D8B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77562" y="1697407"/>
            <a:ext cx="1030613" cy="344420"/>
          </a:xfrm>
          <a:prstGeom prst="rect">
            <a:avLst/>
          </a:prstGeom>
          <a:noFill/>
          <a:extLst>
            <a:ext uri="{909E8E84-426E-40DD-AFC4-6F175D3DCCD1}">
              <a14:hiddenFill xmlns:a14="http://schemas.microsoft.com/office/drawing/2010/main">
                <a:solidFill>
                  <a:srgbClr val="FFFFFF"/>
                </a:solidFill>
              </a14:hiddenFill>
            </a:ext>
          </a:extLst>
        </p:spPr>
      </p:pic>
      <p:sp>
        <p:nvSpPr>
          <p:cNvPr id="7" name="Left Brace 6">
            <a:extLst>
              <a:ext uri="{FF2B5EF4-FFF2-40B4-BE49-F238E27FC236}">
                <a16:creationId xmlns:a16="http://schemas.microsoft.com/office/drawing/2014/main" id="{990C4E35-6DA5-FA4F-F95B-434D253B8215}"/>
              </a:ext>
            </a:extLst>
          </p:cNvPr>
          <p:cNvSpPr/>
          <p:nvPr/>
        </p:nvSpPr>
        <p:spPr>
          <a:xfrm rot="5400000">
            <a:off x="4749999" y="1821754"/>
            <a:ext cx="385815" cy="3363657"/>
          </a:xfrm>
          <a:prstGeom prst="leftBrace">
            <a:avLst/>
          </a:prstGeom>
          <a:ln>
            <a:solidFill>
              <a:srgbClr val="55817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028" name="Picture 4" descr="SLB, a global technology company | SLB">
            <a:extLst>
              <a:ext uri="{FF2B5EF4-FFF2-40B4-BE49-F238E27FC236}">
                <a16:creationId xmlns:a16="http://schemas.microsoft.com/office/drawing/2014/main" id="{FF8A97F3-1132-5AFB-C124-8E92DBC03B2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99030" y="1617566"/>
            <a:ext cx="709570" cy="42574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chlumberger Petrel Software Simulation Logo PNG Vector">
            <a:extLst>
              <a:ext uri="{FF2B5EF4-FFF2-40B4-BE49-F238E27FC236}">
                <a16:creationId xmlns:a16="http://schemas.microsoft.com/office/drawing/2014/main" id="{D4E10377-335E-B97D-1CE6-69C5CECCE9B5}"/>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12939"/>
          <a:stretch/>
        </p:blipFill>
        <p:spPr bwMode="auto">
          <a:xfrm>
            <a:off x="4589735" y="2113488"/>
            <a:ext cx="709571" cy="112320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09CA647B-D435-A150-272A-96D417DDFFEE}"/>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5904" t="10440" r="20870" b="14181"/>
          <a:stretch/>
        </p:blipFill>
        <p:spPr bwMode="auto">
          <a:xfrm>
            <a:off x="1643461" y="1706225"/>
            <a:ext cx="714689" cy="70359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B1239A0E-019A-0C04-2E34-9DA9364D540E}"/>
              </a:ext>
            </a:extLst>
          </p:cNvPr>
          <p:cNvPicPr>
            <a:picLocks noChangeAspect="1"/>
          </p:cNvPicPr>
          <p:nvPr/>
        </p:nvPicPr>
        <p:blipFill>
          <a:blip r:embed="rId12"/>
          <a:stretch>
            <a:fillRect/>
          </a:stretch>
        </p:blipFill>
        <p:spPr>
          <a:xfrm>
            <a:off x="1345718" y="2942808"/>
            <a:ext cx="1421058" cy="369303"/>
          </a:xfrm>
          <a:prstGeom prst="rect">
            <a:avLst/>
          </a:prstGeom>
        </p:spPr>
      </p:pic>
      <p:pic>
        <p:nvPicPr>
          <p:cNvPr id="13" name="Picture 12">
            <a:extLst>
              <a:ext uri="{FF2B5EF4-FFF2-40B4-BE49-F238E27FC236}">
                <a16:creationId xmlns:a16="http://schemas.microsoft.com/office/drawing/2014/main" id="{C49A6BAB-C4E2-896F-A104-B4EFEB8BB8BB}"/>
              </a:ext>
            </a:extLst>
          </p:cNvPr>
          <p:cNvPicPr>
            <a:picLocks noChangeAspect="1"/>
          </p:cNvPicPr>
          <p:nvPr/>
        </p:nvPicPr>
        <p:blipFill rotWithShape="1">
          <a:blip r:embed="rId13"/>
          <a:srcRect l="35279" r="3358"/>
          <a:stretch/>
        </p:blipFill>
        <p:spPr>
          <a:xfrm>
            <a:off x="1411035" y="2490105"/>
            <a:ext cx="1229532" cy="417434"/>
          </a:xfrm>
          <a:prstGeom prst="rect">
            <a:avLst/>
          </a:prstGeom>
        </p:spPr>
      </p:pic>
      <p:sp>
        <p:nvSpPr>
          <p:cNvPr id="16" name="Left Brace 15">
            <a:extLst>
              <a:ext uri="{FF2B5EF4-FFF2-40B4-BE49-F238E27FC236}">
                <a16:creationId xmlns:a16="http://schemas.microsoft.com/office/drawing/2014/main" id="{70D8D081-8AAB-AB56-24D3-CB1B4AB4C740}"/>
              </a:ext>
            </a:extLst>
          </p:cNvPr>
          <p:cNvSpPr/>
          <p:nvPr/>
        </p:nvSpPr>
        <p:spPr>
          <a:xfrm rot="5400000">
            <a:off x="8671002" y="1799459"/>
            <a:ext cx="385815" cy="3396432"/>
          </a:xfrm>
          <a:prstGeom prst="leftBrace">
            <a:avLst/>
          </a:prstGeom>
          <a:ln>
            <a:solidFill>
              <a:srgbClr val="55817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Arc 16">
            <a:extLst>
              <a:ext uri="{FF2B5EF4-FFF2-40B4-BE49-F238E27FC236}">
                <a16:creationId xmlns:a16="http://schemas.microsoft.com/office/drawing/2014/main" id="{4A27677C-6DAC-9204-DDC3-99DAE54F609A}"/>
              </a:ext>
            </a:extLst>
          </p:cNvPr>
          <p:cNvSpPr/>
          <p:nvPr/>
        </p:nvSpPr>
        <p:spPr>
          <a:xfrm rot="13931604">
            <a:off x="8977535" y="4319937"/>
            <a:ext cx="1326564" cy="1326564"/>
          </a:xfrm>
          <a:prstGeom prst="arc">
            <a:avLst>
              <a:gd name="adj1" fmla="val 16605363"/>
              <a:gd name="adj2" fmla="val 20363221"/>
            </a:avLst>
          </a:prstGeom>
          <a:ln w="38100">
            <a:solidFill>
              <a:schemeClr val="accent1">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Arc 17">
            <a:extLst>
              <a:ext uri="{FF2B5EF4-FFF2-40B4-BE49-F238E27FC236}">
                <a16:creationId xmlns:a16="http://schemas.microsoft.com/office/drawing/2014/main" id="{577351FC-88A5-17B8-F7F3-3A793C7C8FA6}"/>
              </a:ext>
            </a:extLst>
          </p:cNvPr>
          <p:cNvSpPr/>
          <p:nvPr/>
        </p:nvSpPr>
        <p:spPr>
          <a:xfrm rot="3135512">
            <a:off x="9447178" y="4299923"/>
            <a:ext cx="1326564" cy="1326564"/>
          </a:xfrm>
          <a:prstGeom prst="arc">
            <a:avLst>
              <a:gd name="adj1" fmla="val 16605363"/>
              <a:gd name="adj2" fmla="val 20363221"/>
            </a:avLst>
          </a:prstGeom>
          <a:ln w="38100">
            <a:solidFill>
              <a:schemeClr val="accent1">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14829EE2-7987-5572-BB60-8BAEBB2BD7F0}"/>
              </a:ext>
            </a:extLst>
          </p:cNvPr>
          <p:cNvCxnSpPr/>
          <p:nvPr/>
        </p:nvCxnSpPr>
        <p:spPr>
          <a:xfrm>
            <a:off x="2786527" y="4244624"/>
            <a:ext cx="393118" cy="0"/>
          </a:xfrm>
          <a:prstGeom prst="line">
            <a:avLst/>
          </a:prstGeom>
          <a:ln w="38100">
            <a:solidFill>
              <a:schemeClr val="accent1">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964BBF8-A81B-B605-25D3-0B1E78181390}"/>
              </a:ext>
            </a:extLst>
          </p:cNvPr>
          <p:cNvCxnSpPr/>
          <p:nvPr/>
        </p:nvCxnSpPr>
        <p:spPr>
          <a:xfrm>
            <a:off x="4747962" y="4244624"/>
            <a:ext cx="393118" cy="0"/>
          </a:xfrm>
          <a:prstGeom prst="line">
            <a:avLst/>
          </a:prstGeom>
          <a:ln w="38100">
            <a:solidFill>
              <a:schemeClr val="accent1">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13CC5B2-B0EA-4EC8-6489-49E6D931B74C}"/>
              </a:ext>
            </a:extLst>
          </p:cNvPr>
          <p:cNvCxnSpPr/>
          <p:nvPr/>
        </p:nvCxnSpPr>
        <p:spPr>
          <a:xfrm>
            <a:off x="6720799" y="4235293"/>
            <a:ext cx="393118" cy="0"/>
          </a:xfrm>
          <a:prstGeom prst="line">
            <a:avLst/>
          </a:prstGeom>
          <a:ln w="38100">
            <a:solidFill>
              <a:schemeClr val="accent1">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30B0274-A81E-1C28-A19E-FE27BCEF4A05}"/>
              </a:ext>
            </a:extLst>
          </p:cNvPr>
          <p:cNvCxnSpPr/>
          <p:nvPr/>
        </p:nvCxnSpPr>
        <p:spPr>
          <a:xfrm>
            <a:off x="8676638" y="4235293"/>
            <a:ext cx="393118" cy="0"/>
          </a:xfrm>
          <a:prstGeom prst="line">
            <a:avLst/>
          </a:prstGeom>
          <a:ln w="38100">
            <a:solidFill>
              <a:schemeClr val="accent1">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70741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B4DF28-5A62-EB85-4648-13DD308C5D0C}"/>
              </a:ext>
            </a:extLst>
          </p:cNvPr>
          <p:cNvSpPr>
            <a:spLocks noGrp="1"/>
          </p:cNvSpPr>
          <p:nvPr>
            <p:ph idx="1"/>
          </p:nvPr>
        </p:nvSpPr>
        <p:spPr/>
        <p:txBody>
          <a:bodyPr/>
          <a:lstStyle/>
          <a:p>
            <a:r>
              <a:rPr lang="en-US"/>
              <a:t>Equation-of-State (EOS) reservoir simulation software for compositional, chemical and reservoir modelling</a:t>
            </a:r>
          </a:p>
          <a:p>
            <a:r>
              <a:rPr lang="en-US"/>
              <a:t>Why use this software?</a:t>
            </a:r>
          </a:p>
          <a:p>
            <a:pPr lvl="1"/>
            <a:r>
              <a:rPr lang="en-US"/>
              <a:t>Computer Modeling Group (CMG) founded in 1978 in Calgary, Alberta</a:t>
            </a:r>
          </a:p>
          <a:p>
            <a:pPr lvl="1"/>
            <a:r>
              <a:rPr lang="en-US"/>
              <a:t>First version of GEM software released in 1982</a:t>
            </a:r>
          </a:p>
          <a:p>
            <a:pPr lvl="1"/>
            <a:r>
              <a:rPr lang="en-US"/>
              <a:t>Continuously improved to provide increasingly advanced capabilities</a:t>
            </a:r>
          </a:p>
          <a:p>
            <a:pPr lvl="1"/>
            <a:r>
              <a:rPr lang="en-US"/>
              <a:t>Has become the World-leading 3D EOS reservoir simulator</a:t>
            </a:r>
          </a:p>
        </p:txBody>
      </p:sp>
      <p:sp>
        <p:nvSpPr>
          <p:cNvPr id="2" name="Title 1">
            <a:extLst>
              <a:ext uri="{FF2B5EF4-FFF2-40B4-BE49-F238E27FC236}">
                <a16:creationId xmlns:a16="http://schemas.microsoft.com/office/drawing/2014/main" id="{408F1BB3-0FDD-F298-B83C-3EEAB6FE7D21}"/>
              </a:ext>
            </a:extLst>
          </p:cNvPr>
          <p:cNvSpPr>
            <a:spLocks noGrp="1"/>
          </p:cNvSpPr>
          <p:nvPr>
            <p:ph type="title"/>
          </p:nvPr>
        </p:nvSpPr>
        <p:spPr/>
        <p:txBody>
          <a:bodyPr/>
          <a:lstStyle/>
          <a:p>
            <a:r>
              <a:rPr lang="en-US"/>
              <a:t>Computer Modeling Group’s GEM Software</a:t>
            </a:r>
          </a:p>
        </p:txBody>
      </p:sp>
      <p:sp>
        <p:nvSpPr>
          <p:cNvPr id="4" name="Footer Placeholder 3">
            <a:extLst>
              <a:ext uri="{FF2B5EF4-FFF2-40B4-BE49-F238E27FC236}">
                <a16:creationId xmlns:a16="http://schemas.microsoft.com/office/drawing/2014/main" id="{0A626D80-CF39-3308-68D0-660C63554E4E}"/>
              </a:ext>
            </a:extLst>
          </p:cNvPr>
          <p:cNvSpPr>
            <a:spLocks noGrp="1"/>
          </p:cNvSpPr>
          <p:nvPr>
            <p:ph type="ftr" sz="quarter" idx="3"/>
          </p:nvPr>
        </p:nvSpPr>
        <p:spPr/>
        <p:txBody>
          <a:bodyPr/>
          <a:lstStyle/>
          <a:p>
            <a:r>
              <a:rPr lang="en-US"/>
              <a:t>Confidential - Do Not Distribute   </a:t>
            </a:r>
          </a:p>
        </p:txBody>
      </p:sp>
      <p:sp>
        <p:nvSpPr>
          <p:cNvPr id="6" name="AutoShape 4" descr="Computer Modelling Group Ltd. | Reservoir Simulation Software">
            <a:extLst>
              <a:ext uri="{FF2B5EF4-FFF2-40B4-BE49-F238E27FC236}">
                <a16:creationId xmlns:a16="http://schemas.microsoft.com/office/drawing/2014/main" id="{CB7BED68-7253-1420-ABDF-280323C312F9}"/>
              </a:ext>
            </a:extLst>
          </p:cNvPr>
          <p:cNvSpPr>
            <a:spLocks noChangeAspect="1" noChangeArrowheads="1"/>
          </p:cNvSpPr>
          <p:nvPr/>
        </p:nvSpPr>
        <p:spPr bwMode="auto">
          <a:xfrm>
            <a:off x="5943599" y="3276599"/>
            <a:ext cx="2486025" cy="24860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Footer Placeholder 3">
            <a:extLst>
              <a:ext uri="{FF2B5EF4-FFF2-40B4-BE49-F238E27FC236}">
                <a16:creationId xmlns:a16="http://schemas.microsoft.com/office/drawing/2014/main" id="{27261CEC-66B7-1D09-5BAD-80D316D57D96}"/>
              </a:ext>
            </a:extLst>
          </p:cNvPr>
          <p:cNvSpPr txBox="1">
            <a:spLocks/>
          </p:cNvSpPr>
          <p:nvPr/>
        </p:nvSpPr>
        <p:spPr bwMode="auto">
          <a:xfrm>
            <a:off x="9926382" y="6107070"/>
            <a:ext cx="1592792" cy="233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11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700" b="1" u="sng">
                <a:solidFill>
                  <a:schemeClr val="tx1"/>
                </a:solidFill>
              </a:rPr>
              <a:t>Source</a:t>
            </a:r>
            <a:r>
              <a:rPr lang="en-US" sz="700">
                <a:solidFill>
                  <a:schemeClr val="tx1"/>
                </a:solidFill>
              </a:rPr>
              <a:t>: https://www.cmgl.ca/gem</a:t>
            </a:r>
          </a:p>
        </p:txBody>
      </p:sp>
      <p:pic>
        <p:nvPicPr>
          <p:cNvPr id="1026" name="Picture 2" descr="CMG | Software Solutions">
            <a:extLst>
              <a:ext uri="{FF2B5EF4-FFF2-40B4-BE49-F238E27FC236}">
                <a16:creationId xmlns:a16="http://schemas.microsoft.com/office/drawing/2014/main" id="{C79A954B-2850-7FE8-AE56-68D13B5BDE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74252" y="4298922"/>
            <a:ext cx="1808148" cy="180814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mputer Modelling Group Ltd. | Reservoir Simulation Software">
            <a:extLst>
              <a:ext uri="{FF2B5EF4-FFF2-40B4-BE49-F238E27FC236}">
                <a16:creationId xmlns:a16="http://schemas.microsoft.com/office/drawing/2014/main" id="{7BE49EA5-6A80-F3A1-A5A6-11648B921D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3371" y="5560138"/>
            <a:ext cx="1636589" cy="546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38349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D11D8-EE7F-6502-BC86-8A3DA3D75B5F}"/>
              </a:ext>
            </a:extLst>
          </p:cNvPr>
          <p:cNvPicPr>
            <a:picLocks noChangeAspect="1"/>
          </p:cNvPicPr>
          <p:nvPr/>
        </p:nvPicPr>
        <p:blipFill rotWithShape="1">
          <a:blip r:embed="rId2"/>
          <a:srcRect l="4730" t="4157" r="2392" b="8066"/>
          <a:stretch/>
        </p:blipFill>
        <p:spPr>
          <a:xfrm>
            <a:off x="6619461" y="2875723"/>
            <a:ext cx="5440018" cy="3272812"/>
          </a:xfrm>
          <a:prstGeom prst="rect">
            <a:avLst/>
          </a:prstGeom>
        </p:spPr>
      </p:pic>
      <p:sp>
        <p:nvSpPr>
          <p:cNvPr id="2" name="Title 1">
            <a:extLst>
              <a:ext uri="{FF2B5EF4-FFF2-40B4-BE49-F238E27FC236}">
                <a16:creationId xmlns:a16="http://schemas.microsoft.com/office/drawing/2014/main" id="{DA12B3F6-D67A-1D98-2DB0-F37A264A492B}"/>
              </a:ext>
            </a:extLst>
          </p:cNvPr>
          <p:cNvSpPr>
            <a:spLocks noGrp="1"/>
          </p:cNvSpPr>
          <p:nvPr>
            <p:ph type="title"/>
          </p:nvPr>
        </p:nvSpPr>
        <p:spPr/>
        <p:txBody>
          <a:bodyPr/>
          <a:lstStyle/>
          <a:p>
            <a:r>
              <a:rPr lang="en-US"/>
              <a:t>What is Reservoir Simulation?</a:t>
            </a:r>
          </a:p>
        </p:txBody>
      </p:sp>
      <p:sp>
        <p:nvSpPr>
          <p:cNvPr id="3" name="Content Placeholder 2">
            <a:extLst>
              <a:ext uri="{FF2B5EF4-FFF2-40B4-BE49-F238E27FC236}">
                <a16:creationId xmlns:a16="http://schemas.microsoft.com/office/drawing/2014/main" id="{48579E92-74E9-F916-32A4-DCAE4E7E8F38}"/>
              </a:ext>
            </a:extLst>
          </p:cNvPr>
          <p:cNvSpPr>
            <a:spLocks noGrp="1"/>
          </p:cNvSpPr>
          <p:nvPr>
            <p:ph idx="1"/>
          </p:nvPr>
        </p:nvSpPr>
        <p:spPr>
          <a:xfrm>
            <a:off x="609600" y="1457326"/>
            <a:ext cx="8661400" cy="4542258"/>
          </a:xfrm>
        </p:spPr>
        <p:txBody>
          <a:bodyPr/>
          <a:lstStyle/>
          <a:p>
            <a:r>
              <a:rPr lang="en-US" sz="2400"/>
              <a:t>Combines physics, mathematics, reservoir engineering, and computer programming to develop a tool for predicting reservoir performance under various operating conditions </a:t>
            </a:r>
            <a:r>
              <a:rPr lang="en-US" sz="1600">
                <a:solidFill>
                  <a:schemeClr val="bg1">
                    <a:lumMod val="65000"/>
                  </a:schemeClr>
                </a:solidFill>
              </a:rPr>
              <a:t>Basic Applied Reservoir Simulation Vol. 7</a:t>
            </a:r>
          </a:p>
          <a:p>
            <a:endParaRPr lang="en-US" sz="2400"/>
          </a:p>
          <a:p>
            <a:r>
              <a:rPr lang="en-US" sz="2400"/>
              <a:t>Can help identify:</a:t>
            </a:r>
          </a:p>
          <a:p>
            <a:pPr lvl="1"/>
            <a:r>
              <a:rPr lang="en-US" sz="2200"/>
              <a:t>Resource recovery over time</a:t>
            </a:r>
          </a:p>
          <a:p>
            <a:pPr lvl="1"/>
            <a:r>
              <a:rPr lang="en-US" sz="2200"/>
              <a:t>Spatial variability of fluid flow</a:t>
            </a:r>
          </a:p>
          <a:p>
            <a:pPr lvl="1"/>
            <a:r>
              <a:rPr lang="en-US" sz="2200"/>
              <a:t>Optimal well positioning and flow rates</a:t>
            </a:r>
          </a:p>
          <a:p>
            <a:pPr lvl="1"/>
            <a:r>
              <a:rPr lang="en-US" sz="2200"/>
              <a:t>Pressure gradients throughout reservoir</a:t>
            </a:r>
          </a:p>
          <a:p>
            <a:pPr lvl="1"/>
            <a:endParaRPr lang="en-US" sz="2200"/>
          </a:p>
        </p:txBody>
      </p:sp>
      <p:sp>
        <p:nvSpPr>
          <p:cNvPr id="4" name="Footer Placeholder 1">
            <a:extLst>
              <a:ext uri="{FF2B5EF4-FFF2-40B4-BE49-F238E27FC236}">
                <a16:creationId xmlns:a16="http://schemas.microsoft.com/office/drawing/2014/main" id="{4D562E28-72F8-4736-12AD-41A5AC780CA9}"/>
              </a:ext>
            </a:extLst>
          </p:cNvPr>
          <p:cNvSpPr>
            <a:spLocks noGrp="1"/>
          </p:cNvSpPr>
          <p:nvPr>
            <p:ph type="ftr" sz="quarter" idx="3"/>
          </p:nvPr>
        </p:nvSpPr>
        <p:spPr>
          <a:xfrm>
            <a:off x="5308600" y="6439447"/>
            <a:ext cx="6318251" cy="398462"/>
          </a:xfrm>
        </p:spPr>
        <p:txBody>
          <a:bodyPr/>
          <a:lstStyle/>
          <a:p>
            <a:r>
              <a:rPr lang="en-US"/>
              <a:t>Confidential - Do Not Distribute   </a:t>
            </a:r>
          </a:p>
        </p:txBody>
      </p:sp>
    </p:spTree>
    <p:extLst>
      <p:ext uri="{BB962C8B-B14F-4D97-AF65-F5344CB8AC3E}">
        <p14:creationId xmlns:p14="http://schemas.microsoft.com/office/powerpoint/2010/main" val="23415320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2B3F6-D67A-1D98-2DB0-F37A264A492B}"/>
              </a:ext>
            </a:extLst>
          </p:cNvPr>
          <p:cNvSpPr>
            <a:spLocks noGrp="1"/>
          </p:cNvSpPr>
          <p:nvPr>
            <p:ph type="title"/>
          </p:nvPr>
        </p:nvSpPr>
        <p:spPr/>
        <p:txBody>
          <a:bodyPr/>
          <a:lstStyle/>
          <a:p>
            <a:r>
              <a:rPr lang="en-US"/>
              <a:t>Simulation Fundamentals: Geocellular Model</a:t>
            </a:r>
          </a:p>
        </p:txBody>
      </p:sp>
      <p:sp>
        <p:nvSpPr>
          <p:cNvPr id="4" name="Footer Placeholder 1">
            <a:extLst>
              <a:ext uri="{FF2B5EF4-FFF2-40B4-BE49-F238E27FC236}">
                <a16:creationId xmlns:a16="http://schemas.microsoft.com/office/drawing/2014/main" id="{4D562E28-72F8-4736-12AD-41A5AC780CA9}"/>
              </a:ext>
            </a:extLst>
          </p:cNvPr>
          <p:cNvSpPr>
            <a:spLocks noGrp="1"/>
          </p:cNvSpPr>
          <p:nvPr>
            <p:ph type="ftr" sz="quarter" idx="3"/>
          </p:nvPr>
        </p:nvSpPr>
        <p:spPr>
          <a:xfrm>
            <a:off x="5308600" y="6439447"/>
            <a:ext cx="6318251" cy="39846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A29061"/>
                </a:solidFill>
                <a:effectLst/>
                <a:uLnTx/>
                <a:uFillTx/>
                <a:latin typeface="Arial"/>
                <a:ea typeface="+mn-ea"/>
                <a:cs typeface="+mn-cs"/>
              </a:rPr>
              <a:t>Confidential - Do Not Distribute   </a:t>
            </a:r>
          </a:p>
        </p:txBody>
      </p:sp>
      <p:pic>
        <p:nvPicPr>
          <p:cNvPr id="3" name="Picture 2">
            <a:extLst>
              <a:ext uri="{FF2B5EF4-FFF2-40B4-BE49-F238E27FC236}">
                <a16:creationId xmlns:a16="http://schemas.microsoft.com/office/drawing/2014/main" id="{60B7D577-C483-7DE2-9455-EF7F2CC90F8C}"/>
              </a:ext>
            </a:extLst>
          </p:cNvPr>
          <p:cNvPicPr>
            <a:picLocks noChangeAspect="1"/>
          </p:cNvPicPr>
          <p:nvPr/>
        </p:nvPicPr>
        <p:blipFill rotWithShape="1">
          <a:blip r:embed="rId2"/>
          <a:srcRect r="16769"/>
          <a:stretch/>
        </p:blipFill>
        <p:spPr>
          <a:xfrm>
            <a:off x="5155184" y="1428750"/>
            <a:ext cx="6824380" cy="4864100"/>
          </a:xfrm>
          <a:prstGeom prst="rect">
            <a:avLst/>
          </a:prstGeom>
          <a:ln w="12700">
            <a:solidFill>
              <a:schemeClr val="accent1">
                <a:shade val="95000"/>
                <a:satMod val="105000"/>
              </a:schemeClr>
            </a:solidFill>
          </a:ln>
        </p:spPr>
      </p:pic>
      <p:sp>
        <p:nvSpPr>
          <p:cNvPr id="5" name="Content Placeholder 2">
            <a:extLst>
              <a:ext uri="{FF2B5EF4-FFF2-40B4-BE49-F238E27FC236}">
                <a16:creationId xmlns:a16="http://schemas.microsoft.com/office/drawing/2014/main" id="{9BD4BD88-846C-D376-0687-499D589DCF1B}"/>
              </a:ext>
            </a:extLst>
          </p:cNvPr>
          <p:cNvSpPr>
            <a:spLocks noGrp="1"/>
          </p:cNvSpPr>
          <p:nvPr>
            <p:ph idx="1"/>
          </p:nvPr>
        </p:nvSpPr>
        <p:spPr>
          <a:xfrm>
            <a:off x="609600" y="1457326"/>
            <a:ext cx="4270310" cy="4816475"/>
          </a:xfrm>
        </p:spPr>
        <p:txBody>
          <a:bodyPr/>
          <a:lstStyle/>
          <a:p>
            <a:pPr>
              <a:spcBef>
                <a:spcPts val="2400"/>
              </a:spcBef>
            </a:pPr>
            <a:r>
              <a:rPr lang="en-US" sz="2400"/>
              <a:t>The geometry of the grid is modeled from well logs, core data and seismic survey data</a:t>
            </a:r>
          </a:p>
          <a:p>
            <a:pPr>
              <a:spcBef>
                <a:spcPts val="2400"/>
              </a:spcBef>
            </a:pPr>
            <a:r>
              <a:rPr lang="en-US" sz="2400"/>
              <a:t>Formation structure and thickness, lithologic facies, and fault geometry are used to define the grid’s 3D characteristics</a:t>
            </a:r>
          </a:p>
        </p:txBody>
      </p:sp>
    </p:spTree>
    <p:extLst>
      <p:ext uri="{BB962C8B-B14F-4D97-AF65-F5344CB8AC3E}">
        <p14:creationId xmlns:p14="http://schemas.microsoft.com/office/powerpoint/2010/main" val="17698852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2E27328-F1E0-F188-661E-11EF19683F5E}"/>
              </a:ext>
            </a:extLst>
          </p:cNvPr>
          <p:cNvPicPr>
            <a:picLocks noChangeAspect="1"/>
          </p:cNvPicPr>
          <p:nvPr/>
        </p:nvPicPr>
        <p:blipFill rotWithShape="1">
          <a:blip r:embed="rId2"/>
          <a:srcRect b="2231"/>
          <a:stretch/>
        </p:blipFill>
        <p:spPr>
          <a:xfrm>
            <a:off x="6344811" y="1387958"/>
            <a:ext cx="5539625" cy="4904892"/>
          </a:xfrm>
          <a:prstGeom prst="rect">
            <a:avLst/>
          </a:prstGeom>
        </p:spPr>
      </p:pic>
      <p:sp>
        <p:nvSpPr>
          <p:cNvPr id="2" name="Title 1">
            <a:extLst>
              <a:ext uri="{FF2B5EF4-FFF2-40B4-BE49-F238E27FC236}">
                <a16:creationId xmlns:a16="http://schemas.microsoft.com/office/drawing/2014/main" id="{A98CBEBB-663E-D413-69B7-9B6170B00ECF}"/>
              </a:ext>
            </a:extLst>
          </p:cNvPr>
          <p:cNvSpPr>
            <a:spLocks noGrp="1"/>
          </p:cNvSpPr>
          <p:nvPr>
            <p:ph type="title"/>
          </p:nvPr>
        </p:nvSpPr>
        <p:spPr/>
        <p:txBody>
          <a:bodyPr/>
          <a:lstStyle/>
          <a:p>
            <a:r>
              <a:rPr lang="en-US"/>
              <a:t>Simulation Fundamentals: Geostatistics</a:t>
            </a:r>
          </a:p>
        </p:txBody>
      </p:sp>
      <p:sp>
        <p:nvSpPr>
          <p:cNvPr id="3" name="Content Placeholder 2">
            <a:extLst>
              <a:ext uri="{FF2B5EF4-FFF2-40B4-BE49-F238E27FC236}">
                <a16:creationId xmlns:a16="http://schemas.microsoft.com/office/drawing/2014/main" id="{7BF4C122-8092-8028-CEFC-D4ABAE9A3B7A}"/>
              </a:ext>
            </a:extLst>
          </p:cNvPr>
          <p:cNvSpPr>
            <a:spLocks noGrp="1"/>
          </p:cNvSpPr>
          <p:nvPr>
            <p:ph idx="1"/>
          </p:nvPr>
        </p:nvSpPr>
        <p:spPr>
          <a:xfrm>
            <a:off x="609601" y="1457326"/>
            <a:ext cx="5486400" cy="4816475"/>
          </a:xfrm>
        </p:spPr>
        <p:txBody>
          <a:bodyPr/>
          <a:lstStyle/>
          <a:p>
            <a:pPr>
              <a:spcBef>
                <a:spcPts val="2400"/>
              </a:spcBef>
            </a:pPr>
            <a:r>
              <a:rPr lang="en-US" sz="2400"/>
              <a:t>Geostatistics is used to analyze and predict spatial geologic properties</a:t>
            </a:r>
          </a:p>
          <a:p>
            <a:pPr>
              <a:spcBef>
                <a:spcPts val="2400"/>
              </a:spcBef>
            </a:pPr>
            <a:r>
              <a:rPr lang="en-US" sz="2400"/>
              <a:t>Using well logs and core data, rock properties are statistically distributed between the control points </a:t>
            </a:r>
          </a:p>
          <a:p>
            <a:pPr>
              <a:spcBef>
                <a:spcPts val="2400"/>
              </a:spcBef>
            </a:pPr>
            <a:r>
              <a:rPr lang="en-US" sz="2400"/>
              <a:t>Traditional interpolation techniques lack the ability to generate realistic distributions of formation properties</a:t>
            </a:r>
          </a:p>
        </p:txBody>
      </p:sp>
      <p:sp>
        <p:nvSpPr>
          <p:cNvPr id="4" name="Footer Placeholder 3">
            <a:extLst>
              <a:ext uri="{FF2B5EF4-FFF2-40B4-BE49-F238E27FC236}">
                <a16:creationId xmlns:a16="http://schemas.microsoft.com/office/drawing/2014/main" id="{B897F2CE-2D2B-7B89-EDB3-80F95B407F0C}"/>
              </a:ext>
            </a:extLst>
          </p:cNvPr>
          <p:cNvSpPr>
            <a:spLocks noGrp="1"/>
          </p:cNvSpPr>
          <p:nvPr>
            <p:ph type="ftr" sz="quarter" idx="3"/>
          </p:nvPr>
        </p:nvSpPr>
        <p:spPr/>
        <p:txBody>
          <a:bodyPr/>
          <a:lstStyle/>
          <a:p>
            <a:r>
              <a:rPr lang="en-US"/>
              <a:t>Confidential - Do Not Distribute   </a:t>
            </a:r>
          </a:p>
        </p:txBody>
      </p:sp>
      <p:sp>
        <p:nvSpPr>
          <p:cNvPr id="5" name="Footer Placeholder 3">
            <a:extLst>
              <a:ext uri="{FF2B5EF4-FFF2-40B4-BE49-F238E27FC236}">
                <a16:creationId xmlns:a16="http://schemas.microsoft.com/office/drawing/2014/main" id="{2D5AC185-1BDE-F5B0-098B-20A2B81E96DD}"/>
              </a:ext>
            </a:extLst>
          </p:cNvPr>
          <p:cNvSpPr txBox="1">
            <a:spLocks/>
          </p:cNvSpPr>
          <p:nvPr/>
        </p:nvSpPr>
        <p:spPr bwMode="auto">
          <a:xfrm>
            <a:off x="10348779" y="5507366"/>
            <a:ext cx="1370471" cy="738664"/>
          </a:xfrm>
          <a:prstGeom prst="rect">
            <a:avLst/>
          </a:prstGeom>
          <a:noFill/>
        </p:spPr>
        <p:txBody>
          <a:bodyPr wrap="square" rtlCol="0">
            <a:spAutoFit/>
          </a:bodyPr>
          <a:lstStyle>
            <a:defPPr>
              <a:defRPr lang="en-US"/>
            </a:defPPr>
            <a:lvl1pPr>
              <a:defRPr sz="1000">
                <a:solidFill>
                  <a:schemeClr val="bg1">
                    <a:lumMod val="65000"/>
                  </a:schemeClr>
                </a:solidFill>
              </a:defRPr>
            </a:lvl1pPr>
          </a:lstStyle>
          <a:p>
            <a:r>
              <a:rPr lang="en-US" sz="700"/>
              <a:t>Source: https://www.researchgate.net/figure/Comparison-between-the-results-of-Kriging-b-and-stochastic-simulation-c-using_fig1_326106457</a:t>
            </a:r>
          </a:p>
        </p:txBody>
      </p:sp>
    </p:spTree>
    <p:extLst>
      <p:ext uri="{BB962C8B-B14F-4D97-AF65-F5344CB8AC3E}">
        <p14:creationId xmlns:p14="http://schemas.microsoft.com/office/powerpoint/2010/main" val="38129941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7D22FEFE-0FDC-75AB-81BD-96A30137A6B9}"/>
              </a:ext>
            </a:extLst>
          </p:cNvPr>
          <p:cNvSpPr/>
          <p:nvPr/>
        </p:nvSpPr>
        <p:spPr>
          <a:xfrm>
            <a:off x="9668468" y="4440035"/>
            <a:ext cx="1371600" cy="1371600"/>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8CBEBB-663E-D413-69B7-9B6170B00ECF}"/>
              </a:ext>
            </a:extLst>
          </p:cNvPr>
          <p:cNvSpPr>
            <a:spLocks noGrp="1"/>
          </p:cNvSpPr>
          <p:nvPr>
            <p:ph type="title"/>
          </p:nvPr>
        </p:nvSpPr>
        <p:spPr/>
        <p:txBody>
          <a:bodyPr/>
          <a:lstStyle/>
          <a:p>
            <a:r>
              <a:rPr lang="en-US"/>
              <a:t>Simulation Fundamentals: The Grid </a:t>
            </a:r>
          </a:p>
        </p:txBody>
      </p:sp>
      <p:sp>
        <p:nvSpPr>
          <p:cNvPr id="3" name="Content Placeholder 2">
            <a:extLst>
              <a:ext uri="{FF2B5EF4-FFF2-40B4-BE49-F238E27FC236}">
                <a16:creationId xmlns:a16="http://schemas.microsoft.com/office/drawing/2014/main" id="{7BF4C122-8092-8028-CEFC-D4ABAE9A3B7A}"/>
              </a:ext>
            </a:extLst>
          </p:cNvPr>
          <p:cNvSpPr>
            <a:spLocks noGrp="1"/>
          </p:cNvSpPr>
          <p:nvPr>
            <p:ph idx="1"/>
          </p:nvPr>
        </p:nvSpPr>
        <p:spPr>
          <a:xfrm>
            <a:off x="609600" y="1457326"/>
            <a:ext cx="7176322" cy="4816475"/>
          </a:xfrm>
        </p:spPr>
        <p:txBody>
          <a:bodyPr/>
          <a:lstStyle/>
          <a:p>
            <a:r>
              <a:rPr lang="en-US" sz="2400"/>
              <a:t>The reservoir is characterized by a grid</a:t>
            </a:r>
          </a:p>
          <a:p>
            <a:pPr lvl="1"/>
            <a:r>
              <a:rPr lang="en-US"/>
              <a:t>This is comprised of thousands of grid cells</a:t>
            </a:r>
          </a:p>
          <a:p>
            <a:r>
              <a:rPr lang="en-US" sz="2400"/>
              <a:t>Each grid cell is assigned values that represent the reservoir</a:t>
            </a:r>
          </a:p>
          <a:p>
            <a:pPr lvl="1"/>
            <a:r>
              <a:rPr lang="en-US"/>
              <a:t>Porosity, Permeability, Depth, </a:t>
            </a:r>
            <a:r>
              <a:rPr lang="en-US" err="1"/>
              <a:t>etc</a:t>
            </a:r>
            <a:r>
              <a:rPr lang="en-US"/>
              <a:t>…</a:t>
            </a:r>
          </a:p>
          <a:p>
            <a:r>
              <a:rPr lang="en-US" sz="2400"/>
              <a:t>Each cell is simulated in the model</a:t>
            </a:r>
          </a:p>
          <a:p>
            <a:pPr lvl="1"/>
            <a:r>
              <a:rPr lang="en-US"/>
              <a:t>Solves for pressure, flow rate, fluid composition, etc.</a:t>
            </a:r>
          </a:p>
          <a:p>
            <a:r>
              <a:rPr lang="en-US" sz="2400" b="1" u="sng"/>
              <a:t>Fundamental Theory</a:t>
            </a:r>
            <a:r>
              <a:rPr lang="en-US" sz="2400"/>
              <a:t>: Conservation of Mass</a:t>
            </a:r>
          </a:p>
          <a:p>
            <a:pPr lvl="1"/>
            <a:r>
              <a:rPr lang="en-US"/>
              <a:t>(Volume In) – (Volume Out) = 0 </a:t>
            </a:r>
          </a:p>
          <a:p>
            <a:pPr lvl="1"/>
            <a:r>
              <a:rPr lang="en-US"/>
              <a:t>If brine flows into a cell, then an equal amount must flow out</a:t>
            </a:r>
          </a:p>
        </p:txBody>
      </p:sp>
      <p:sp>
        <p:nvSpPr>
          <p:cNvPr id="4" name="Footer Placeholder 3">
            <a:extLst>
              <a:ext uri="{FF2B5EF4-FFF2-40B4-BE49-F238E27FC236}">
                <a16:creationId xmlns:a16="http://schemas.microsoft.com/office/drawing/2014/main" id="{B897F2CE-2D2B-7B89-EDB3-80F95B407F0C}"/>
              </a:ext>
            </a:extLst>
          </p:cNvPr>
          <p:cNvSpPr>
            <a:spLocks noGrp="1"/>
          </p:cNvSpPr>
          <p:nvPr>
            <p:ph type="ftr" sz="quarter" idx="3"/>
          </p:nvPr>
        </p:nvSpPr>
        <p:spPr/>
        <p:txBody>
          <a:bodyPr/>
          <a:lstStyle/>
          <a:p>
            <a:r>
              <a:rPr lang="en-US"/>
              <a:t>Confidential - Do Not Distribute   </a:t>
            </a:r>
          </a:p>
        </p:txBody>
      </p:sp>
      <p:cxnSp>
        <p:nvCxnSpPr>
          <p:cNvPr id="83" name="Straight Connector 82">
            <a:extLst>
              <a:ext uri="{FF2B5EF4-FFF2-40B4-BE49-F238E27FC236}">
                <a16:creationId xmlns:a16="http://schemas.microsoft.com/office/drawing/2014/main" id="{00A324BE-3E0B-8FCA-63A5-A110DE2C7ACA}"/>
              </a:ext>
            </a:extLst>
          </p:cNvPr>
          <p:cNvCxnSpPr/>
          <p:nvPr/>
        </p:nvCxnSpPr>
        <p:spPr>
          <a:xfrm>
            <a:off x="9304400" y="5453919"/>
            <a:ext cx="1371600"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D03C6EA3-AFF8-1B0F-5EB6-060A0CDA2D47}"/>
              </a:ext>
            </a:extLst>
          </p:cNvPr>
          <p:cNvCxnSpPr/>
          <p:nvPr/>
        </p:nvCxnSpPr>
        <p:spPr>
          <a:xfrm>
            <a:off x="8777350" y="5453919"/>
            <a:ext cx="4699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0" name="Rectangle 69">
            <a:extLst>
              <a:ext uri="{FF2B5EF4-FFF2-40B4-BE49-F238E27FC236}">
                <a16:creationId xmlns:a16="http://schemas.microsoft.com/office/drawing/2014/main" id="{C7C05D85-E9A3-E69F-E2F6-649A0DF382A5}"/>
              </a:ext>
            </a:extLst>
          </p:cNvPr>
          <p:cNvSpPr/>
          <p:nvPr/>
        </p:nvSpPr>
        <p:spPr>
          <a:xfrm>
            <a:off x="9003835" y="4863369"/>
            <a:ext cx="1371600" cy="1371600"/>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3" name="Straight Connector 72">
            <a:extLst>
              <a:ext uri="{FF2B5EF4-FFF2-40B4-BE49-F238E27FC236}">
                <a16:creationId xmlns:a16="http://schemas.microsoft.com/office/drawing/2014/main" id="{6C9B1887-8633-B116-BDB9-B5E014B5A8E1}"/>
              </a:ext>
            </a:extLst>
          </p:cNvPr>
          <p:cNvCxnSpPr/>
          <p:nvPr/>
        </p:nvCxnSpPr>
        <p:spPr>
          <a:xfrm flipV="1">
            <a:off x="9003835" y="4440035"/>
            <a:ext cx="664633" cy="423334"/>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0C01E713-AE71-2B4D-041C-2EF7CB7195C9}"/>
              </a:ext>
            </a:extLst>
          </p:cNvPr>
          <p:cNvCxnSpPr/>
          <p:nvPr/>
        </p:nvCxnSpPr>
        <p:spPr>
          <a:xfrm flipV="1">
            <a:off x="9003834" y="5811635"/>
            <a:ext cx="664633" cy="423334"/>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54B2C138-13E8-24ED-B154-76A70E35A3DD}"/>
              </a:ext>
            </a:extLst>
          </p:cNvPr>
          <p:cNvCxnSpPr/>
          <p:nvPr/>
        </p:nvCxnSpPr>
        <p:spPr>
          <a:xfrm flipV="1">
            <a:off x="10375435" y="5811635"/>
            <a:ext cx="664633" cy="423334"/>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A8A2A761-4204-B3C7-5C7D-C6FE254AFCB7}"/>
              </a:ext>
            </a:extLst>
          </p:cNvPr>
          <p:cNvCxnSpPr/>
          <p:nvPr/>
        </p:nvCxnSpPr>
        <p:spPr>
          <a:xfrm flipV="1">
            <a:off x="10375434" y="4440035"/>
            <a:ext cx="664633" cy="423334"/>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B3EDB1A7-08EF-17BC-46F1-2851FF91F012}"/>
              </a:ext>
            </a:extLst>
          </p:cNvPr>
          <p:cNvCxnSpPr/>
          <p:nvPr/>
        </p:nvCxnSpPr>
        <p:spPr>
          <a:xfrm>
            <a:off x="10758550" y="5453919"/>
            <a:ext cx="4699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D5AE54AD-14DB-73DF-D377-120FAC31B8DF}"/>
              </a:ext>
            </a:extLst>
          </p:cNvPr>
          <p:cNvSpPr txBox="1"/>
          <p:nvPr/>
        </p:nvSpPr>
        <p:spPr>
          <a:xfrm>
            <a:off x="8428101" y="5269253"/>
            <a:ext cx="527048" cy="369332"/>
          </a:xfrm>
          <a:prstGeom prst="rect">
            <a:avLst/>
          </a:prstGeom>
          <a:noFill/>
        </p:spPr>
        <p:txBody>
          <a:bodyPr wrap="square" rtlCol="0">
            <a:spAutoFit/>
          </a:bodyPr>
          <a:lstStyle/>
          <a:p>
            <a:r>
              <a:rPr lang="en-US" b="1">
                <a:solidFill>
                  <a:srgbClr val="FF0000"/>
                </a:solidFill>
              </a:rPr>
              <a:t>In</a:t>
            </a:r>
          </a:p>
        </p:txBody>
      </p:sp>
      <p:sp>
        <p:nvSpPr>
          <p:cNvPr id="85" name="TextBox 84">
            <a:extLst>
              <a:ext uri="{FF2B5EF4-FFF2-40B4-BE49-F238E27FC236}">
                <a16:creationId xmlns:a16="http://schemas.microsoft.com/office/drawing/2014/main" id="{D06B05AC-1D92-F7B0-2424-14005844C627}"/>
              </a:ext>
            </a:extLst>
          </p:cNvPr>
          <p:cNvSpPr txBox="1"/>
          <p:nvPr/>
        </p:nvSpPr>
        <p:spPr>
          <a:xfrm>
            <a:off x="11191411" y="5269253"/>
            <a:ext cx="587373" cy="369332"/>
          </a:xfrm>
          <a:prstGeom prst="rect">
            <a:avLst/>
          </a:prstGeom>
          <a:noFill/>
        </p:spPr>
        <p:txBody>
          <a:bodyPr wrap="square" rtlCol="0">
            <a:spAutoFit/>
          </a:bodyPr>
          <a:lstStyle/>
          <a:p>
            <a:r>
              <a:rPr lang="en-US" b="1">
                <a:solidFill>
                  <a:srgbClr val="FF0000"/>
                </a:solidFill>
              </a:rPr>
              <a:t>Out</a:t>
            </a:r>
          </a:p>
        </p:txBody>
      </p:sp>
      <p:sp>
        <p:nvSpPr>
          <p:cNvPr id="91" name="TextBox 90">
            <a:extLst>
              <a:ext uri="{FF2B5EF4-FFF2-40B4-BE49-F238E27FC236}">
                <a16:creationId xmlns:a16="http://schemas.microsoft.com/office/drawing/2014/main" id="{130CF22B-7EBE-7009-996C-0A7AA7246D34}"/>
              </a:ext>
            </a:extLst>
          </p:cNvPr>
          <p:cNvSpPr txBox="1"/>
          <p:nvPr/>
        </p:nvSpPr>
        <p:spPr>
          <a:xfrm>
            <a:off x="8251568" y="3872532"/>
            <a:ext cx="1788373" cy="430887"/>
          </a:xfrm>
          <a:prstGeom prst="rect">
            <a:avLst/>
          </a:prstGeom>
          <a:noFill/>
        </p:spPr>
        <p:txBody>
          <a:bodyPr wrap="square" rtlCol="0">
            <a:spAutoFit/>
          </a:bodyPr>
          <a:lstStyle/>
          <a:p>
            <a:r>
              <a:rPr lang="en-US" sz="1100" b="1"/>
              <a:t>Porosity, Permeability, Depth, </a:t>
            </a:r>
            <a:r>
              <a:rPr lang="en-US" sz="1100" b="1" err="1"/>
              <a:t>etc</a:t>
            </a:r>
            <a:r>
              <a:rPr lang="en-US" sz="1100" b="1"/>
              <a:t>…</a:t>
            </a:r>
          </a:p>
        </p:txBody>
      </p:sp>
      <p:sp>
        <p:nvSpPr>
          <p:cNvPr id="21" name="TextBox 20">
            <a:extLst>
              <a:ext uri="{FF2B5EF4-FFF2-40B4-BE49-F238E27FC236}">
                <a16:creationId xmlns:a16="http://schemas.microsoft.com/office/drawing/2014/main" id="{6E994CE0-F30C-79D2-B2CE-1D86FC73666A}"/>
              </a:ext>
            </a:extLst>
          </p:cNvPr>
          <p:cNvSpPr txBox="1"/>
          <p:nvPr/>
        </p:nvSpPr>
        <p:spPr>
          <a:xfrm>
            <a:off x="7237697" y="3145071"/>
            <a:ext cx="1353607" cy="307777"/>
          </a:xfrm>
          <a:prstGeom prst="rect">
            <a:avLst/>
          </a:prstGeom>
          <a:noFill/>
        </p:spPr>
        <p:txBody>
          <a:bodyPr wrap="square" rtlCol="0">
            <a:spAutoFit/>
          </a:bodyPr>
          <a:lstStyle>
            <a:defPPr>
              <a:defRPr lang="en-US"/>
            </a:defPPr>
            <a:lvl1pPr algn="r">
              <a:defRPr>
                <a:solidFill>
                  <a:schemeClr val="accent1"/>
                </a:solidFill>
              </a:defRPr>
            </a:lvl1pPr>
          </a:lstStyle>
          <a:p>
            <a:r>
              <a:rPr lang="en-US" sz="1400"/>
              <a:t>5 ft</a:t>
            </a:r>
          </a:p>
        </p:txBody>
      </p:sp>
      <p:grpSp>
        <p:nvGrpSpPr>
          <p:cNvPr id="2057" name="Group 2056">
            <a:extLst>
              <a:ext uri="{FF2B5EF4-FFF2-40B4-BE49-F238E27FC236}">
                <a16:creationId xmlns:a16="http://schemas.microsoft.com/office/drawing/2014/main" id="{14042E3D-DDA6-9F33-6A28-0F56BAF38FF2}"/>
              </a:ext>
            </a:extLst>
          </p:cNvPr>
          <p:cNvGrpSpPr/>
          <p:nvPr/>
        </p:nvGrpSpPr>
        <p:grpSpPr>
          <a:xfrm>
            <a:off x="7445825" y="1533800"/>
            <a:ext cx="4351884" cy="2354892"/>
            <a:chOff x="7120994" y="1552462"/>
            <a:chExt cx="4760694" cy="2576107"/>
          </a:xfrm>
        </p:grpSpPr>
        <p:pic>
          <p:nvPicPr>
            <p:cNvPr id="7" name="Picture 6">
              <a:extLst>
                <a:ext uri="{FF2B5EF4-FFF2-40B4-BE49-F238E27FC236}">
                  <a16:creationId xmlns:a16="http://schemas.microsoft.com/office/drawing/2014/main" id="{0764FC02-D925-19DB-B20F-03FE28DFA163}"/>
                </a:ext>
              </a:extLst>
            </p:cNvPr>
            <p:cNvPicPr>
              <a:picLocks noChangeAspect="1"/>
            </p:cNvPicPr>
            <p:nvPr/>
          </p:nvPicPr>
          <p:blipFill>
            <a:blip r:embed="rId2"/>
            <a:stretch>
              <a:fillRect/>
            </a:stretch>
          </p:blipFill>
          <p:spPr>
            <a:xfrm>
              <a:off x="8481095" y="1552462"/>
              <a:ext cx="3400593" cy="2167111"/>
            </a:xfrm>
            <a:prstGeom prst="rect">
              <a:avLst/>
            </a:prstGeom>
          </p:spPr>
        </p:pic>
        <p:sp>
          <p:nvSpPr>
            <p:cNvPr id="8" name="TextBox 7">
              <a:extLst>
                <a:ext uri="{FF2B5EF4-FFF2-40B4-BE49-F238E27FC236}">
                  <a16:creationId xmlns:a16="http://schemas.microsoft.com/office/drawing/2014/main" id="{6F4A8630-3FF3-BDD9-D54B-6B73D4C4688F}"/>
                </a:ext>
              </a:extLst>
            </p:cNvPr>
            <p:cNvSpPr txBox="1"/>
            <p:nvPr/>
          </p:nvSpPr>
          <p:spPr>
            <a:xfrm>
              <a:off x="7120994" y="1937644"/>
              <a:ext cx="1353607" cy="369332"/>
            </a:xfrm>
            <a:prstGeom prst="rect">
              <a:avLst/>
            </a:prstGeom>
            <a:noFill/>
          </p:spPr>
          <p:txBody>
            <a:bodyPr wrap="square" rtlCol="0">
              <a:spAutoFit/>
            </a:bodyPr>
            <a:lstStyle>
              <a:defPPr>
                <a:defRPr lang="en-US"/>
              </a:defPPr>
              <a:lvl1pPr algn="r">
                <a:defRPr>
                  <a:solidFill>
                    <a:schemeClr val="accent1"/>
                  </a:solidFill>
                </a:defRPr>
              </a:lvl1pPr>
            </a:lstStyle>
            <a:p>
              <a:r>
                <a:rPr lang="en-US"/>
                <a:t>Grid Cell</a:t>
              </a:r>
            </a:p>
          </p:txBody>
        </p:sp>
        <p:cxnSp>
          <p:nvCxnSpPr>
            <p:cNvPr id="9" name="Straight Connector 8">
              <a:extLst>
                <a:ext uri="{FF2B5EF4-FFF2-40B4-BE49-F238E27FC236}">
                  <a16:creationId xmlns:a16="http://schemas.microsoft.com/office/drawing/2014/main" id="{51A61467-BF0A-67A8-E77F-6EDE6376CA6F}"/>
                </a:ext>
              </a:extLst>
            </p:cNvPr>
            <p:cNvCxnSpPr>
              <a:cxnSpLocks/>
            </p:cNvCxnSpPr>
            <p:nvPr/>
          </p:nvCxnSpPr>
          <p:spPr>
            <a:xfrm>
              <a:off x="8423564" y="2161309"/>
              <a:ext cx="394468" cy="12596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D785090-4980-29BC-0056-D488BECD75CA}"/>
                </a:ext>
              </a:extLst>
            </p:cNvPr>
            <p:cNvCxnSpPr>
              <a:cxnSpLocks/>
            </p:cNvCxnSpPr>
            <p:nvPr/>
          </p:nvCxnSpPr>
          <p:spPr>
            <a:xfrm>
              <a:off x="8305800" y="3618799"/>
              <a:ext cx="32557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5E82F8C-4BD1-22B5-E6AE-DEB34725B40A}"/>
                </a:ext>
              </a:extLst>
            </p:cNvPr>
            <p:cNvCxnSpPr>
              <a:cxnSpLocks/>
            </p:cNvCxnSpPr>
            <p:nvPr/>
          </p:nvCxnSpPr>
          <p:spPr>
            <a:xfrm>
              <a:off x="8305800" y="3375910"/>
              <a:ext cx="324661"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F21365B-A0DC-D74F-E84E-3BF2BB5AF4A1}"/>
                </a:ext>
              </a:extLst>
            </p:cNvPr>
            <p:cNvCxnSpPr>
              <a:cxnSpLocks/>
            </p:cNvCxnSpPr>
            <p:nvPr/>
          </p:nvCxnSpPr>
          <p:spPr>
            <a:xfrm>
              <a:off x="8481095" y="3375910"/>
              <a:ext cx="0" cy="242889"/>
            </a:xfrm>
            <a:prstGeom prst="straightConnector1">
              <a:avLst/>
            </a:prstGeom>
            <a:ln w="12700">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CEA9184-D107-DA67-4D2F-7B7734D66B31}"/>
                </a:ext>
              </a:extLst>
            </p:cNvPr>
            <p:cNvCxnSpPr>
              <a:cxnSpLocks/>
            </p:cNvCxnSpPr>
            <p:nvPr/>
          </p:nvCxnSpPr>
          <p:spPr>
            <a:xfrm>
              <a:off x="10968903" y="3618799"/>
              <a:ext cx="0" cy="245133"/>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F480B6C-1320-74B2-2C5C-D7FF492A73CF}"/>
                </a:ext>
              </a:extLst>
            </p:cNvPr>
            <p:cNvCxnSpPr>
              <a:cxnSpLocks/>
            </p:cNvCxnSpPr>
            <p:nvPr/>
          </p:nvCxnSpPr>
          <p:spPr>
            <a:xfrm>
              <a:off x="10575997" y="3621179"/>
              <a:ext cx="0" cy="245133"/>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6753B5E-C46F-B5F5-404B-8E637DC4FB84}"/>
                </a:ext>
              </a:extLst>
            </p:cNvPr>
            <p:cNvCxnSpPr>
              <a:cxnSpLocks/>
            </p:cNvCxnSpPr>
            <p:nvPr/>
          </p:nvCxnSpPr>
          <p:spPr>
            <a:xfrm>
              <a:off x="11104635" y="3533073"/>
              <a:ext cx="0" cy="245133"/>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F67F894D-0433-D24C-BEAA-3309184B5364}"/>
                </a:ext>
              </a:extLst>
            </p:cNvPr>
            <p:cNvCxnSpPr>
              <a:cxnSpLocks/>
            </p:cNvCxnSpPr>
            <p:nvPr/>
          </p:nvCxnSpPr>
          <p:spPr>
            <a:xfrm>
              <a:off x="10598149" y="3751323"/>
              <a:ext cx="358054" cy="0"/>
            </a:xfrm>
            <a:prstGeom prst="straightConnector1">
              <a:avLst/>
            </a:prstGeom>
            <a:ln w="12700">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E4F7D342-45CD-87CC-57AA-62073D566C74}"/>
                </a:ext>
              </a:extLst>
            </p:cNvPr>
            <p:cNvCxnSpPr>
              <a:cxnSpLocks/>
            </p:cNvCxnSpPr>
            <p:nvPr/>
          </p:nvCxnSpPr>
          <p:spPr>
            <a:xfrm flipV="1">
              <a:off x="10972530" y="3677258"/>
              <a:ext cx="132105" cy="69303"/>
            </a:xfrm>
            <a:prstGeom prst="straightConnector1">
              <a:avLst/>
            </a:prstGeom>
            <a:ln w="12700">
              <a:solidFill>
                <a:schemeClr val="accent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4BC571B2-8B40-6910-76AC-D62494E73392}"/>
                </a:ext>
              </a:extLst>
            </p:cNvPr>
            <p:cNvSpPr txBox="1"/>
            <p:nvPr/>
          </p:nvSpPr>
          <p:spPr>
            <a:xfrm>
              <a:off x="10956203" y="3477578"/>
              <a:ext cx="796523" cy="307777"/>
            </a:xfrm>
            <a:prstGeom prst="rect">
              <a:avLst/>
            </a:prstGeom>
            <a:noFill/>
          </p:spPr>
          <p:txBody>
            <a:bodyPr wrap="square" rtlCol="0">
              <a:spAutoFit/>
            </a:bodyPr>
            <a:lstStyle>
              <a:defPPr>
                <a:defRPr lang="en-US"/>
              </a:defPPr>
              <a:lvl1pPr algn="r">
                <a:defRPr>
                  <a:solidFill>
                    <a:schemeClr val="accent1"/>
                  </a:solidFill>
                </a:defRPr>
              </a:lvl1pPr>
            </a:lstStyle>
            <a:p>
              <a:r>
                <a:rPr lang="en-US" sz="1400"/>
                <a:t>400 ft</a:t>
              </a:r>
            </a:p>
          </p:txBody>
        </p:sp>
        <p:sp>
          <p:nvSpPr>
            <p:cNvPr id="2048" name="TextBox 2047">
              <a:extLst>
                <a:ext uri="{FF2B5EF4-FFF2-40B4-BE49-F238E27FC236}">
                  <a16:creationId xmlns:a16="http://schemas.microsoft.com/office/drawing/2014/main" id="{0353E6A8-8782-D2C2-15AE-E7B19E1377B4}"/>
                </a:ext>
              </a:extLst>
            </p:cNvPr>
            <p:cNvSpPr txBox="1"/>
            <p:nvPr/>
          </p:nvSpPr>
          <p:spPr>
            <a:xfrm>
              <a:off x="10308112" y="3820792"/>
              <a:ext cx="796523" cy="307777"/>
            </a:xfrm>
            <a:prstGeom prst="rect">
              <a:avLst/>
            </a:prstGeom>
            <a:noFill/>
          </p:spPr>
          <p:txBody>
            <a:bodyPr wrap="square" rtlCol="0">
              <a:spAutoFit/>
            </a:bodyPr>
            <a:lstStyle>
              <a:defPPr>
                <a:defRPr lang="en-US"/>
              </a:defPPr>
              <a:lvl1pPr algn="r">
                <a:defRPr>
                  <a:solidFill>
                    <a:schemeClr val="accent1"/>
                  </a:solidFill>
                </a:defRPr>
              </a:lvl1pPr>
            </a:lstStyle>
            <a:p>
              <a:r>
                <a:rPr lang="en-US" sz="1400"/>
                <a:t>400 ft</a:t>
              </a:r>
            </a:p>
          </p:txBody>
        </p:sp>
      </p:grpSp>
      <p:sp>
        <p:nvSpPr>
          <p:cNvPr id="2056" name="Arc 2055">
            <a:extLst>
              <a:ext uri="{FF2B5EF4-FFF2-40B4-BE49-F238E27FC236}">
                <a16:creationId xmlns:a16="http://schemas.microsoft.com/office/drawing/2014/main" id="{D27B6A90-9091-7BA0-A0D7-EB31CF6C7C19}"/>
              </a:ext>
            </a:extLst>
          </p:cNvPr>
          <p:cNvSpPr/>
          <p:nvPr/>
        </p:nvSpPr>
        <p:spPr>
          <a:xfrm>
            <a:off x="8378359" y="4176774"/>
            <a:ext cx="1662113" cy="1703318"/>
          </a:xfrm>
          <a:prstGeom prst="arc">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6539431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BCFEF168-C190-41C1-A7D0-D50FD0C5206B}"/>
              </a:ext>
            </a:extLst>
          </p:cNvPr>
          <p:cNvGraphicFramePr>
            <a:graphicFrameLocks/>
          </p:cNvGraphicFramePr>
          <p:nvPr/>
        </p:nvGraphicFramePr>
        <p:xfrm>
          <a:off x="8170337" y="2328671"/>
          <a:ext cx="2840290" cy="1853339"/>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lstStyle/>
          <a:p>
            <a:r>
              <a:rPr lang="en-US"/>
              <a:t>TETRA Technologies Overview  </a:t>
            </a:r>
          </a:p>
        </p:txBody>
      </p:sp>
      <p:sp>
        <p:nvSpPr>
          <p:cNvPr id="15" name="TextBox 14">
            <a:extLst>
              <a:ext uri="{FF2B5EF4-FFF2-40B4-BE49-F238E27FC236}">
                <a16:creationId xmlns:a16="http://schemas.microsoft.com/office/drawing/2014/main" id="{11778120-6AF6-41AE-B62E-CBF1CCC7FC73}"/>
              </a:ext>
            </a:extLst>
          </p:cNvPr>
          <p:cNvSpPr txBox="1"/>
          <p:nvPr/>
        </p:nvSpPr>
        <p:spPr>
          <a:xfrm>
            <a:off x="632554" y="2183882"/>
            <a:ext cx="3184209" cy="352722"/>
          </a:xfrm>
          <a:prstGeom prst="rect">
            <a:avLst/>
          </a:prstGeom>
          <a:noFill/>
        </p:spPr>
        <p:txBody>
          <a:bodyPr wrap="square" lIns="108837" tIns="54418" rIns="108837" bIns="54418" rtlCol="0">
            <a:spAutoFit/>
          </a:bodyPr>
          <a:lstStyle/>
          <a:p>
            <a:pPr marL="0" marR="0" lvl="0" indent="0" algn="ctr" defTabSz="914217" rtl="0" eaLnBrk="1" fontAlgn="auto" latinLnBrk="0" hangingPunct="1">
              <a:lnSpc>
                <a:spcPts val="2100"/>
              </a:lnSpc>
              <a:spcBef>
                <a:spcPts val="0"/>
              </a:spcBef>
              <a:spcAft>
                <a:spcPts val="0"/>
              </a:spcAft>
              <a:buClr>
                <a:srgbClr val="0079C1"/>
              </a:buClr>
              <a:buSzTx/>
              <a:buFontTx/>
              <a:buNone/>
              <a:tabLst/>
              <a:defRPr/>
            </a:pPr>
            <a:r>
              <a:rPr kumimoji="0" lang="en-US" sz="1400" b="1" i="0" u="none" strike="noStrike" kern="1200" cap="none" spc="0" normalizeH="0" baseline="0" noProof="0">
                <a:ln>
                  <a:noFill/>
                </a:ln>
                <a:solidFill>
                  <a:srgbClr val="0079C1"/>
                </a:solidFill>
                <a:effectLst/>
                <a:uLnTx/>
                <a:uFillTx/>
                <a:latin typeface="Arial"/>
                <a:ea typeface="+mn-ea"/>
                <a:cs typeface="+mn-cs"/>
              </a:rPr>
              <a:t>Publicly Traded on NYSE</a:t>
            </a:r>
          </a:p>
        </p:txBody>
      </p:sp>
      <p:sp>
        <p:nvSpPr>
          <p:cNvPr id="27" name="TextBox 26">
            <a:extLst>
              <a:ext uri="{FF2B5EF4-FFF2-40B4-BE49-F238E27FC236}">
                <a16:creationId xmlns:a16="http://schemas.microsoft.com/office/drawing/2014/main" id="{08F2ED19-72C8-42F3-B4B9-45BC15275619}"/>
              </a:ext>
            </a:extLst>
          </p:cNvPr>
          <p:cNvSpPr txBox="1"/>
          <p:nvPr/>
        </p:nvSpPr>
        <p:spPr>
          <a:xfrm>
            <a:off x="7868719" y="2197049"/>
            <a:ext cx="3184209" cy="352722"/>
          </a:xfrm>
          <a:prstGeom prst="rect">
            <a:avLst/>
          </a:prstGeom>
          <a:noFill/>
        </p:spPr>
        <p:txBody>
          <a:bodyPr wrap="square" lIns="108837" tIns="54418" rIns="108837" bIns="54418" rtlCol="0">
            <a:spAutoFit/>
          </a:bodyPr>
          <a:lstStyle/>
          <a:p>
            <a:pPr marL="0" marR="0" lvl="0" indent="0" algn="ctr" defTabSz="914217" rtl="0" eaLnBrk="1" fontAlgn="auto" latinLnBrk="0" hangingPunct="1">
              <a:lnSpc>
                <a:spcPts val="2100"/>
              </a:lnSpc>
              <a:spcBef>
                <a:spcPts val="0"/>
              </a:spcBef>
              <a:spcAft>
                <a:spcPts val="0"/>
              </a:spcAft>
              <a:buClr>
                <a:srgbClr val="0079C1"/>
              </a:buClr>
              <a:buSzTx/>
              <a:buFontTx/>
              <a:buNone/>
              <a:tabLst/>
              <a:defRPr/>
            </a:pPr>
            <a:r>
              <a:rPr kumimoji="0" lang="en-US" sz="1400" b="1" i="0" u="none" strike="noStrike" kern="1200" cap="none" spc="0" normalizeH="0" baseline="0" noProof="0">
                <a:ln>
                  <a:noFill/>
                </a:ln>
                <a:solidFill>
                  <a:srgbClr val="0079C1"/>
                </a:solidFill>
                <a:effectLst/>
                <a:uLnTx/>
                <a:uFillTx/>
                <a:latin typeface="Arial"/>
                <a:ea typeface="+mn-ea"/>
                <a:cs typeface="+mn-cs"/>
              </a:rPr>
              <a:t>$569M TTM Revenue Mix</a:t>
            </a:r>
          </a:p>
        </p:txBody>
      </p:sp>
      <p:sp>
        <p:nvSpPr>
          <p:cNvPr id="29" name="TextBox 28">
            <a:extLst>
              <a:ext uri="{FF2B5EF4-FFF2-40B4-BE49-F238E27FC236}">
                <a16:creationId xmlns:a16="http://schemas.microsoft.com/office/drawing/2014/main" id="{B124FB2C-F010-47DA-9985-D7A790BB737E}"/>
              </a:ext>
            </a:extLst>
          </p:cNvPr>
          <p:cNvSpPr txBox="1"/>
          <p:nvPr/>
        </p:nvSpPr>
        <p:spPr>
          <a:xfrm>
            <a:off x="551721" y="4127860"/>
            <a:ext cx="11088558" cy="2443871"/>
          </a:xfrm>
          <a:prstGeom prst="rect">
            <a:avLst/>
          </a:prstGeom>
          <a:solidFill>
            <a:schemeClr val="bg1"/>
          </a:solidFill>
          <a:ln>
            <a:noFill/>
          </a:ln>
        </p:spPr>
        <p:txBody>
          <a:bodyPr wrap="square" lIns="108837" tIns="54418" rIns="108837" bIns="54418" rtlCol="0">
            <a:spAutoFit/>
          </a:bodyPr>
          <a:lstStyle/>
          <a:p>
            <a:pPr marL="0" marR="0" lvl="0" indent="0" algn="l" defTabSz="914217" rtl="0" eaLnBrk="1" fontAlgn="auto" latinLnBrk="0" hangingPunct="1">
              <a:lnSpc>
                <a:spcPts val="1300"/>
              </a:lnSpc>
              <a:spcBef>
                <a:spcPts val="0"/>
              </a:spcBef>
              <a:spcAft>
                <a:spcPts val="0"/>
              </a:spcAft>
              <a:buClr>
                <a:srgbClr val="0079C1"/>
              </a:buClr>
              <a:buSzTx/>
              <a:buFontTx/>
              <a:buNone/>
              <a:tabLst/>
              <a:defRPr/>
            </a:pPr>
            <a:r>
              <a:rPr kumimoji="0" lang="en-US" sz="1400" b="1" i="0" u="none" strike="noStrike" kern="1200" cap="none" spc="0" normalizeH="0" baseline="0" noProof="0">
                <a:ln>
                  <a:noFill/>
                </a:ln>
                <a:solidFill>
                  <a:srgbClr val="7F7F7F">
                    <a:lumMod val="50000"/>
                  </a:srgbClr>
                </a:solidFill>
                <a:effectLst/>
                <a:uLnTx/>
                <a:uFillTx/>
                <a:latin typeface="Arial"/>
                <a:ea typeface="+mn-ea"/>
                <a:cs typeface="+mn-cs"/>
              </a:rPr>
              <a:t>Significance of Bromine for TETRA</a:t>
            </a:r>
          </a:p>
          <a:p>
            <a:pPr marL="0" marR="0" lvl="0" indent="0" algn="l" defTabSz="914217" rtl="0" eaLnBrk="1" fontAlgn="auto" latinLnBrk="0" hangingPunct="1">
              <a:lnSpc>
                <a:spcPts val="1300"/>
              </a:lnSpc>
              <a:spcBef>
                <a:spcPts val="0"/>
              </a:spcBef>
              <a:spcAft>
                <a:spcPts val="0"/>
              </a:spcAft>
              <a:buClr>
                <a:srgbClr val="0079C1"/>
              </a:buClr>
              <a:buSzTx/>
              <a:buFontTx/>
              <a:buNone/>
              <a:tabLst/>
              <a:defRPr/>
            </a:pPr>
            <a:endParaRPr kumimoji="0" lang="en-US" sz="1400" b="0" i="0" u="none" strike="noStrike" kern="1200" cap="none" spc="0" normalizeH="0" baseline="0" noProof="0">
              <a:ln>
                <a:noFill/>
              </a:ln>
              <a:solidFill>
                <a:srgbClr val="0079C1"/>
              </a:solidFill>
              <a:effectLst/>
              <a:uLnTx/>
              <a:uFillTx/>
              <a:latin typeface="Arial"/>
              <a:ea typeface="+mn-ea"/>
              <a:cs typeface="+mn-cs"/>
            </a:endParaRPr>
          </a:p>
          <a:p>
            <a:pPr marL="285750" marR="0" lvl="0" indent="-285750" algn="l" defTabSz="914217" rtl="0" eaLnBrk="1" fontAlgn="auto" latinLnBrk="0" hangingPunct="1">
              <a:lnSpc>
                <a:spcPts val="1300"/>
              </a:lnSpc>
              <a:spcBef>
                <a:spcPts val="0"/>
              </a:spcBef>
              <a:spcAft>
                <a:spcPts val="0"/>
              </a:spcAft>
              <a:buClr>
                <a:srgbClr val="0079C1"/>
              </a:buClr>
              <a:buSzTx/>
              <a:buFont typeface="Arial" panose="020B0604020202020204" pitchFamily="34" charset="0"/>
              <a:buChar char="•"/>
              <a:tabLst/>
              <a:defRPr/>
            </a:pPr>
            <a:r>
              <a:rPr kumimoji="0" lang="en-US" sz="1400" b="0" i="0" u="none" strike="noStrike" kern="1200" cap="none" spc="0" normalizeH="0" baseline="0" noProof="0">
                <a:ln>
                  <a:noFill/>
                </a:ln>
                <a:solidFill>
                  <a:srgbClr val="7F7F7F">
                    <a:lumMod val="50000"/>
                  </a:srgbClr>
                </a:solidFill>
                <a:effectLst/>
                <a:uLnTx/>
                <a:uFillTx/>
                <a:latin typeface="Arial"/>
                <a:ea typeface="+mn-ea"/>
                <a:cs typeface="+mn-cs"/>
              </a:rPr>
              <a:t>Manufacturing bromine completion fluids for the Oil and Gas Industry for 30 years. Significant part of the Company’s revenue </a:t>
            </a:r>
            <a:br>
              <a:rPr kumimoji="0" lang="en-US" sz="1400" b="0" i="0" u="none" strike="noStrike" kern="1200" cap="none" spc="0" normalizeH="0" baseline="0" noProof="0">
                <a:ln>
                  <a:noFill/>
                </a:ln>
                <a:solidFill>
                  <a:srgbClr val="7F7F7F">
                    <a:lumMod val="50000"/>
                  </a:srgbClr>
                </a:solidFill>
                <a:effectLst/>
                <a:uLnTx/>
                <a:uFillTx/>
                <a:latin typeface="Arial"/>
                <a:ea typeface="+mn-ea"/>
                <a:cs typeface="+mn-cs"/>
              </a:rPr>
            </a:br>
            <a:r>
              <a:rPr kumimoji="0" lang="en-US" sz="1400" b="0" i="0" u="none" strike="noStrike" kern="1200" cap="none" spc="0" normalizeH="0" baseline="0" noProof="0">
                <a:ln>
                  <a:noFill/>
                </a:ln>
                <a:solidFill>
                  <a:srgbClr val="7F7F7F">
                    <a:lumMod val="50000"/>
                  </a:srgbClr>
                </a:solidFill>
                <a:effectLst/>
                <a:uLnTx/>
                <a:uFillTx/>
                <a:latin typeface="Arial"/>
                <a:ea typeface="+mn-ea"/>
                <a:cs typeface="+mn-cs"/>
              </a:rPr>
              <a:t>and earnings </a:t>
            </a:r>
          </a:p>
          <a:p>
            <a:pPr marL="285750" marR="0" lvl="0" indent="-285750" algn="l" defTabSz="914217" rtl="0" eaLnBrk="1" fontAlgn="auto" latinLnBrk="0" hangingPunct="1">
              <a:lnSpc>
                <a:spcPts val="1300"/>
              </a:lnSpc>
              <a:spcBef>
                <a:spcPts val="0"/>
              </a:spcBef>
              <a:spcAft>
                <a:spcPts val="0"/>
              </a:spcAft>
              <a:buClr>
                <a:srgbClr val="0079C1"/>
              </a:buClr>
              <a:buSzTx/>
              <a:buFont typeface="Arial" panose="020B0604020202020204" pitchFamily="34" charset="0"/>
              <a:buChar char="•"/>
              <a:tabLst/>
              <a:defRPr/>
            </a:pPr>
            <a:endParaRPr kumimoji="0" lang="en-US" sz="1400" b="0" i="0" u="none" strike="noStrike" kern="1200" cap="none" spc="0" normalizeH="0" baseline="0" noProof="0">
              <a:ln>
                <a:noFill/>
              </a:ln>
              <a:solidFill>
                <a:srgbClr val="7F7F7F">
                  <a:lumMod val="50000"/>
                </a:srgbClr>
              </a:solidFill>
              <a:effectLst/>
              <a:uLnTx/>
              <a:uFillTx/>
              <a:latin typeface="Arial"/>
              <a:ea typeface="+mn-ea"/>
              <a:cs typeface="+mn-cs"/>
            </a:endParaRPr>
          </a:p>
          <a:p>
            <a:pPr marL="285750" marR="0" lvl="0" indent="-285750" algn="l" defTabSz="914217" rtl="0" eaLnBrk="1" fontAlgn="auto" latinLnBrk="0" hangingPunct="1">
              <a:lnSpc>
                <a:spcPts val="1300"/>
              </a:lnSpc>
              <a:spcBef>
                <a:spcPts val="0"/>
              </a:spcBef>
              <a:spcAft>
                <a:spcPts val="0"/>
              </a:spcAft>
              <a:buClr>
                <a:srgbClr val="0079C1"/>
              </a:buClr>
              <a:buSzTx/>
              <a:buFont typeface="Arial" panose="020B0604020202020204" pitchFamily="34" charset="0"/>
              <a:buChar char="•"/>
              <a:tabLst/>
              <a:defRPr/>
            </a:pPr>
            <a:r>
              <a:rPr kumimoji="0" lang="en-US" sz="1400" b="0" i="0" u="none" strike="noStrike" kern="1200" cap="none" spc="0" normalizeH="0" baseline="0" noProof="0">
                <a:ln>
                  <a:noFill/>
                </a:ln>
                <a:solidFill>
                  <a:srgbClr val="7F7F7F">
                    <a:lumMod val="50000"/>
                  </a:srgbClr>
                </a:solidFill>
                <a:effectLst/>
                <a:uLnTx/>
                <a:uFillTx/>
                <a:latin typeface="Arial"/>
                <a:ea typeface="+mn-ea"/>
                <a:cs typeface="+mn-cs"/>
              </a:rPr>
              <a:t>Recently introduced a bromine-based electrolyte for long duration energy storage (</a:t>
            </a:r>
            <a:r>
              <a:rPr kumimoji="0" lang="en-US" sz="1400" b="0" i="0" u="none" strike="noStrike" kern="1200" cap="none" spc="0" normalizeH="0" baseline="0" noProof="0" err="1">
                <a:ln>
                  <a:noFill/>
                </a:ln>
                <a:solidFill>
                  <a:srgbClr val="7F7F7F">
                    <a:lumMod val="50000"/>
                  </a:srgbClr>
                </a:solidFill>
                <a:effectLst/>
                <a:uLnTx/>
                <a:uFillTx/>
                <a:latin typeface="Arial"/>
                <a:ea typeface="+mn-ea"/>
                <a:cs typeface="+mn-cs"/>
              </a:rPr>
              <a:t>mfg</a:t>
            </a:r>
            <a:r>
              <a:rPr kumimoji="0" lang="en-US" sz="1400" b="0" i="0" u="none" strike="noStrike" kern="1200" cap="none" spc="0" normalizeH="0" baseline="0" noProof="0">
                <a:ln>
                  <a:noFill/>
                </a:ln>
                <a:solidFill>
                  <a:srgbClr val="7F7F7F">
                    <a:lumMod val="50000"/>
                  </a:srgbClr>
                </a:solidFill>
                <a:effectLst/>
                <a:uLnTx/>
                <a:uFillTx/>
                <a:latin typeface="Arial"/>
                <a:ea typeface="+mn-ea"/>
                <a:cs typeface="+mn-cs"/>
              </a:rPr>
              <a:t> process patent and currently the only U.S. manufacturer to meet significant demand) </a:t>
            </a:r>
          </a:p>
          <a:p>
            <a:pPr marL="285750" marR="0" lvl="0" indent="-285750" algn="l" defTabSz="914217" rtl="0" eaLnBrk="1" fontAlgn="auto" latinLnBrk="0" hangingPunct="1">
              <a:lnSpc>
                <a:spcPts val="1300"/>
              </a:lnSpc>
              <a:spcBef>
                <a:spcPts val="0"/>
              </a:spcBef>
              <a:spcAft>
                <a:spcPts val="0"/>
              </a:spcAft>
              <a:buClr>
                <a:srgbClr val="0079C1"/>
              </a:buClr>
              <a:buSzTx/>
              <a:buFont typeface="Arial" panose="020B0604020202020204" pitchFamily="34" charset="0"/>
              <a:buChar char="•"/>
              <a:tabLst/>
              <a:defRPr/>
            </a:pPr>
            <a:endParaRPr kumimoji="0" lang="en-US" sz="1400" b="0" i="0" u="none" strike="noStrike" kern="1200" cap="none" spc="0" normalizeH="0" baseline="0" noProof="0">
              <a:ln>
                <a:noFill/>
              </a:ln>
              <a:solidFill>
                <a:srgbClr val="7F7F7F">
                  <a:lumMod val="50000"/>
                </a:srgbClr>
              </a:solidFill>
              <a:effectLst/>
              <a:uLnTx/>
              <a:uFillTx/>
              <a:latin typeface="Arial"/>
              <a:ea typeface="+mn-ea"/>
              <a:cs typeface="+mn-cs"/>
            </a:endParaRPr>
          </a:p>
          <a:p>
            <a:pPr marL="285750" marR="0" lvl="0" indent="-285750" algn="l" defTabSz="914217" rtl="0" eaLnBrk="1" fontAlgn="auto" latinLnBrk="0" hangingPunct="1">
              <a:lnSpc>
                <a:spcPts val="1300"/>
              </a:lnSpc>
              <a:spcBef>
                <a:spcPts val="0"/>
              </a:spcBef>
              <a:spcAft>
                <a:spcPts val="0"/>
              </a:spcAft>
              <a:buClr>
                <a:srgbClr val="0079C1"/>
              </a:buClr>
              <a:buSzTx/>
              <a:buFont typeface="Arial" panose="020B0604020202020204" pitchFamily="34" charset="0"/>
              <a:buChar char="•"/>
              <a:tabLst/>
              <a:defRPr/>
            </a:pPr>
            <a:r>
              <a:rPr kumimoji="0" lang="en-US" sz="1400" b="0" i="0" u="none" strike="noStrike" kern="1200" cap="none" spc="0" normalizeH="0" baseline="0" noProof="0">
                <a:ln>
                  <a:noFill/>
                </a:ln>
                <a:solidFill>
                  <a:srgbClr val="7F7F7F">
                    <a:lumMod val="50000"/>
                  </a:srgbClr>
                </a:solidFill>
                <a:effectLst/>
                <a:uLnTx/>
                <a:uFillTx/>
                <a:latin typeface="Arial"/>
                <a:ea typeface="+mn-ea"/>
                <a:cs typeface="+mn-cs"/>
              </a:rPr>
              <a:t>Largest global market for bromine is fire retardants where EVs and global electrification is driving increasing demand while new U.S. Supply is challenging </a:t>
            </a:r>
          </a:p>
          <a:p>
            <a:pPr marL="285750" marR="0" lvl="0" indent="-285750" algn="l" defTabSz="914217" rtl="0" eaLnBrk="1" fontAlgn="auto" latinLnBrk="0" hangingPunct="1">
              <a:lnSpc>
                <a:spcPts val="1300"/>
              </a:lnSpc>
              <a:spcBef>
                <a:spcPts val="0"/>
              </a:spcBef>
              <a:spcAft>
                <a:spcPts val="0"/>
              </a:spcAft>
              <a:buClr>
                <a:srgbClr val="0079C1"/>
              </a:buClr>
              <a:buSzTx/>
              <a:buFont typeface="Arial" panose="020B0604020202020204" pitchFamily="34" charset="0"/>
              <a:buChar char="•"/>
              <a:tabLst/>
              <a:defRPr/>
            </a:pPr>
            <a:endParaRPr kumimoji="0" lang="en-US" sz="1400" b="0" i="0" u="none" strike="noStrike" kern="1200" cap="none" spc="0" normalizeH="0" baseline="0" noProof="0">
              <a:ln>
                <a:noFill/>
              </a:ln>
              <a:solidFill>
                <a:srgbClr val="7F7F7F">
                  <a:lumMod val="50000"/>
                </a:srgbClr>
              </a:solidFill>
              <a:effectLst/>
              <a:uLnTx/>
              <a:uFillTx/>
              <a:latin typeface="Arial"/>
              <a:ea typeface="+mn-ea"/>
              <a:cs typeface="+mn-cs"/>
            </a:endParaRPr>
          </a:p>
          <a:p>
            <a:pPr marL="285750" marR="0" lvl="0" indent="-285750" algn="l" defTabSz="914217" rtl="0" eaLnBrk="1" fontAlgn="auto" latinLnBrk="0" hangingPunct="1">
              <a:lnSpc>
                <a:spcPts val="1300"/>
              </a:lnSpc>
              <a:spcBef>
                <a:spcPts val="0"/>
              </a:spcBef>
              <a:spcAft>
                <a:spcPts val="0"/>
              </a:spcAft>
              <a:buClr>
                <a:srgbClr val="0079C1"/>
              </a:buClr>
              <a:buSzTx/>
              <a:buFont typeface="Arial" panose="020B0604020202020204" pitchFamily="34" charset="0"/>
              <a:buChar char="•"/>
              <a:tabLst/>
              <a:defRPr/>
            </a:pPr>
            <a:r>
              <a:rPr kumimoji="0" lang="en-US" sz="1400" b="0" i="0" u="none" strike="noStrike" kern="1200" cap="none" spc="0" normalizeH="0" baseline="0" noProof="0">
                <a:ln>
                  <a:noFill/>
                </a:ln>
                <a:solidFill>
                  <a:srgbClr val="7F7F7F">
                    <a:lumMod val="50000"/>
                  </a:srgbClr>
                </a:solidFill>
                <a:effectLst/>
                <a:uLnTx/>
                <a:uFillTx/>
                <a:latin typeface="Arial"/>
                <a:ea typeface="+mn-ea"/>
                <a:cs typeface="+mn-cs"/>
              </a:rPr>
              <a:t>Ability to negotiate long-term cost-effective 3</a:t>
            </a:r>
            <a:r>
              <a:rPr kumimoji="0" lang="en-US" sz="1400" b="0" i="0" u="none" strike="noStrike" kern="1200" cap="none" spc="0" normalizeH="0" baseline="30000" noProof="0">
                <a:ln>
                  <a:noFill/>
                </a:ln>
                <a:solidFill>
                  <a:srgbClr val="7F7F7F">
                    <a:lumMod val="50000"/>
                  </a:srgbClr>
                </a:solidFill>
                <a:effectLst/>
                <a:uLnTx/>
                <a:uFillTx/>
                <a:latin typeface="Arial"/>
                <a:ea typeface="+mn-ea"/>
                <a:cs typeface="+mn-cs"/>
              </a:rPr>
              <a:t>rd</a:t>
            </a:r>
            <a:r>
              <a:rPr kumimoji="0" lang="en-US" sz="1400" b="0" i="0" u="none" strike="noStrike" kern="1200" cap="none" spc="0" normalizeH="0" baseline="0" noProof="0">
                <a:ln>
                  <a:noFill/>
                </a:ln>
                <a:solidFill>
                  <a:srgbClr val="7F7F7F">
                    <a:lumMod val="50000"/>
                  </a:srgbClr>
                </a:solidFill>
                <a:effectLst/>
                <a:uLnTx/>
                <a:uFillTx/>
                <a:latin typeface="Arial"/>
                <a:ea typeface="+mn-ea"/>
                <a:cs typeface="+mn-cs"/>
              </a:rPr>
              <a:t> party supply for the volumes TETRA requires is no longer possible</a:t>
            </a:r>
          </a:p>
          <a:p>
            <a:pPr marL="285750" marR="0" lvl="0" indent="-285750" algn="l" defTabSz="914217" rtl="0" eaLnBrk="1" fontAlgn="auto" latinLnBrk="0" hangingPunct="1">
              <a:lnSpc>
                <a:spcPts val="1300"/>
              </a:lnSpc>
              <a:spcBef>
                <a:spcPts val="0"/>
              </a:spcBef>
              <a:spcAft>
                <a:spcPts val="0"/>
              </a:spcAft>
              <a:buClr>
                <a:srgbClr val="0079C1"/>
              </a:buClr>
              <a:buSzTx/>
              <a:buFont typeface="Arial" panose="020B0604020202020204" pitchFamily="34" charset="0"/>
              <a:buChar char="•"/>
              <a:tabLst/>
              <a:defRPr/>
            </a:pPr>
            <a:endParaRPr kumimoji="0" lang="en-US" sz="1400" b="0" i="0" u="none" strike="noStrike" kern="1200" cap="none" spc="0" normalizeH="0" baseline="0" noProof="0">
              <a:ln>
                <a:noFill/>
              </a:ln>
              <a:solidFill>
                <a:srgbClr val="7F7F7F">
                  <a:lumMod val="50000"/>
                </a:srgbClr>
              </a:solidFill>
              <a:effectLst/>
              <a:uLnTx/>
              <a:uFillTx/>
              <a:latin typeface="Arial"/>
              <a:ea typeface="+mn-ea"/>
              <a:cs typeface="+mn-cs"/>
            </a:endParaRPr>
          </a:p>
          <a:p>
            <a:pPr marL="0" marR="0" lvl="0" indent="0" algn="l" defTabSz="914217" rtl="0" eaLnBrk="1" fontAlgn="auto" latinLnBrk="0" hangingPunct="1">
              <a:lnSpc>
                <a:spcPts val="1300"/>
              </a:lnSpc>
              <a:spcBef>
                <a:spcPts val="0"/>
              </a:spcBef>
              <a:spcAft>
                <a:spcPts val="0"/>
              </a:spcAft>
              <a:buClr>
                <a:srgbClr val="0079C1"/>
              </a:buClr>
              <a:buSzTx/>
              <a:buFontTx/>
              <a:buNone/>
              <a:tabLst/>
              <a:defRPr/>
            </a:pPr>
            <a:r>
              <a:rPr kumimoji="0" lang="en-US" sz="1400" b="1" i="0" u="none" strike="noStrike" kern="1200" cap="none" spc="0" normalizeH="0" baseline="0" noProof="0">
                <a:ln>
                  <a:noFill/>
                </a:ln>
                <a:solidFill>
                  <a:srgbClr val="7F7F7F">
                    <a:lumMod val="50000"/>
                  </a:srgbClr>
                </a:solidFill>
                <a:effectLst/>
                <a:uLnTx/>
                <a:uFillTx/>
                <a:latin typeface="Arial"/>
                <a:ea typeface="+mn-ea"/>
                <a:cs typeface="+mn-cs"/>
              </a:rPr>
              <a:t>We will seek AOGC approval prior to Commercial Production of Lithium </a:t>
            </a:r>
          </a:p>
        </p:txBody>
      </p:sp>
      <p:sp>
        <p:nvSpPr>
          <p:cNvPr id="35" name="TextBox 1">
            <a:extLst>
              <a:ext uri="{FF2B5EF4-FFF2-40B4-BE49-F238E27FC236}">
                <a16:creationId xmlns:a16="http://schemas.microsoft.com/office/drawing/2014/main" id="{86E9332C-12B4-4C9C-87FF-6B701807C9BC}"/>
              </a:ext>
            </a:extLst>
          </p:cNvPr>
          <p:cNvSpPr txBox="1"/>
          <p:nvPr/>
        </p:nvSpPr>
        <p:spPr>
          <a:xfrm>
            <a:off x="10426847" y="2695621"/>
            <a:ext cx="898606" cy="99720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79C1"/>
                </a:solidFill>
                <a:effectLst/>
                <a:uLnTx/>
                <a:uFillTx/>
                <a:latin typeface="Arial"/>
                <a:ea typeface="+mn-ea"/>
                <a:cs typeface="+mn-cs"/>
              </a:rPr>
              <a:t>Water &amp; Flowback Services</a:t>
            </a:r>
          </a:p>
        </p:txBody>
      </p:sp>
      <p:sp>
        <p:nvSpPr>
          <p:cNvPr id="17" name="TextBox 1">
            <a:extLst>
              <a:ext uri="{FF2B5EF4-FFF2-40B4-BE49-F238E27FC236}">
                <a16:creationId xmlns:a16="http://schemas.microsoft.com/office/drawing/2014/main" id="{A74B7110-FD28-4BE4-BCCA-C6A2B1E7E5AC}"/>
              </a:ext>
            </a:extLst>
          </p:cNvPr>
          <p:cNvSpPr txBox="1"/>
          <p:nvPr/>
        </p:nvSpPr>
        <p:spPr>
          <a:xfrm>
            <a:off x="7868719" y="2687243"/>
            <a:ext cx="898606" cy="99720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79C1"/>
                </a:solidFill>
                <a:effectLst/>
                <a:uLnTx/>
                <a:uFillTx/>
                <a:latin typeface="Arial"/>
                <a:ea typeface="+mn-ea"/>
                <a:cs typeface="+mn-cs"/>
              </a:rPr>
              <a:t>Completion Fluids &amp; Products</a:t>
            </a:r>
          </a:p>
        </p:txBody>
      </p:sp>
      <p:sp>
        <p:nvSpPr>
          <p:cNvPr id="5" name="TextBox 4">
            <a:extLst>
              <a:ext uri="{FF2B5EF4-FFF2-40B4-BE49-F238E27FC236}">
                <a16:creationId xmlns:a16="http://schemas.microsoft.com/office/drawing/2014/main" id="{C0B94AEF-9D1E-4975-89E7-A328DF1BCCAA}"/>
              </a:ext>
            </a:extLst>
          </p:cNvPr>
          <p:cNvSpPr txBox="1"/>
          <p:nvPr/>
        </p:nvSpPr>
        <p:spPr>
          <a:xfrm>
            <a:off x="10614803" y="3353946"/>
            <a:ext cx="791648" cy="246221"/>
          </a:xfrm>
          <a:prstGeom prst="rect">
            <a:avLst/>
          </a:prstGeom>
          <a:noFill/>
        </p:spPr>
        <p:txBody>
          <a:bodyPr wrap="square" rtlCol="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a:ea typeface="+mn-ea"/>
                <a:cs typeface="+mn-cs"/>
              </a:rPr>
              <a:t>$300M</a:t>
            </a:r>
          </a:p>
        </p:txBody>
      </p:sp>
      <p:sp>
        <p:nvSpPr>
          <p:cNvPr id="18" name="TextBox 17">
            <a:extLst>
              <a:ext uri="{FF2B5EF4-FFF2-40B4-BE49-F238E27FC236}">
                <a16:creationId xmlns:a16="http://schemas.microsoft.com/office/drawing/2014/main" id="{C422B1D7-3994-4667-A957-A7DC5214E8F4}"/>
              </a:ext>
            </a:extLst>
          </p:cNvPr>
          <p:cNvSpPr txBox="1"/>
          <p:nvPr/>
        </p:nvSpPr>
        <p:spPr>
          <a:xfrm>
            <a:off x="7978044" y="3285437"/>
            <a:ext cx="791648" cy="246221"/>
          </a:xfrm>
          <a:prstGeom prst="rect">
            <a:avLst/>
          </a:prstGeom>
          <a:noFill/>
        </p:spPr>
        <p:txBody>
          <a:bodyPr wrap="square" rtlCol="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a:ea typeface="+mn-ea"/>
                <a:cs typeface="+mn-cs"/>
              </a:rPr>
              <a:t>$269M</a:t>
            </a:r>
          </a:p>
        </p:txBody>
      </p:sp>
      <p:sp>
        <p:nvSpPr>
          <p:cNvPr id="20" name="TextBox 19">
            <a:extLst>
              <a:ext uri="{FF2B5EF4-FFF2-40B4-BE49-F238E27FC236}">
                <a16:creationId xmlns:a16="http://schemas.microsoft.com/office/drawing/2014/main" id="{4C95321A-7DD5-422E-B2DF-B5348D891556}"/>
              </a:ext>
            </a:extLst>
          </p:cNvPr>
          <p:cNvSpPr txBox="1"/>
          <p:nvPr/>
        </p:nvSpPr>
        <p:spPr>
          <a:xfrm>
            <a:off x="662434" y="1287569"/>
            <a:ext cx="10949846" cy="1160636"/>
          </a:xfrm>
          <a:prstGeom prst="rect">
            <a:avLst/>
          </a:prstGeom>
          <a:noFill/>
        </p:spPr>
        <p:txBody>
          <a:bodyPr wrap="square" lIns="108837" tIns="54418" rIns="108837" bIns="54418" rtlCol="0">
            <a:spAutoFit/>
          </a:bodyPr>
          <a:lstStyle/>
          <a:p>
            <a:pPr marL="0" marR="0" lvl="0" indent="0" algn="ctr" defTabSz="914217" rtl="0" eaLnBrk="1" fontAlgn="auto" latinLnBrk="0" hangingPunct="1">
              <a:lnSpc>
                <a:spcPts val="2100"/>
              </a:lnSpc>
              <a:spcBef>
                <a:spcPts val="0"/>
              </a:spcBef>
              <a:spcAft>
                <a:spcPts val="0"/>
              </a:spcAft>
              <a:buClr>
                <a:srgbClr val="0079C1"/>
              </a:buClr>
              <a:buSzTx/>
              <a:buFontTx/>
              <a:buNone/>
              <a:tabLst/>
              <a:defRPr/>
            </a:pPr>
            <a:r>
              <a:rPr kumimoji="0" lang="en-US" sz="1600" b="1" i="0" u="none" strike="noStrike" kern="1200" cap="none" spc="0" normalizeH="0" baseline="0" noProof="0">
                <a:ln>
                  <a:noFill/>
                </a:ln>
                <a:solidFill>
                  <a:srgbClr val="0079C1"/>
                </a:solidFill>
                <a:effectLst/>
                <a:uLnTx/>
                <a:uFillTx/>
                <a:latin typeface="Arial" panose="020B0604020202020204" pitchFamily="34" charset="0"/>
                <a:ea typeface="Arial" panose="020B0604020202020204" pitchFamily="34" charset="0"/>
                <a:cs typeface="+mn-cs"/>
              </a:rPr>
              <a:t>Global leader in high-value completion fluids, water management and related industrial chemicals. Our aqueous chemistry expertise and key mineral assets position us well for the growing energy transition market.</a:t>
            </a:r>
          </a:p>
          <a:p>
            <a:pPr marL="0" marR="0" lvl="0" indent="0" algn="ctr" defTabSz="914217" rtl="0" eaLnBrk="1" fontAlgn="auto" latinLnBrk="0" hangingPunct="1">
              <a:lnSpc>
                <a:spcPts val="2100"/>
              </a:lnSpc>
              <a:spcBef>
                <a:spcPts val="0"/>
              </a:spcBef>
              <a:spcAft>
                <a:spcPts val="0"/>
              </a:spcAft>
              <a:buClr>
                <a:srgbClr val="0079C1"/>
              </a:buClr>
              <a:buSzTx/>
              <a:buFontTx/>
              <a:buNone/>
              <a:tabLst/>
              <a:defRPr/>
            </a:pPr>
            <a:endParaRPr kumimoji="0" lang="en-US" sz="1600" b="1" i="0" u="none" strike="noStrike" kern="1200" cap="none" spc="0" normalizeH="0" baseline="0" noProof="0">
              <a:ln>
                <a:noFill/>
              </a:ln>
              <a:solidFill>
                <a:srgbClr val="0079C1"/>
              </a:solidFill>
              <a:effectLst/>
              <a:uLnTx/>
              <a:uFillTx/>
              <a:latin typeface="Arial" panose="020B0604020202020204" pitchFamily="34" charset="0"/>
              <a:ea typeface="Arial" panose="020B0604020202020204" pitchFamily="34" charset="0"/>
              <a:cs typeface="+mn-cs"/>
            </a:endParaRPr>
          </a:p>
          <a:p>
            <a:pPr marL="228600" marR="0" lvl="0" indent="-228600" algn="l" defTabSz="914217" rtl="0" eaLnBrk="1" fontAlgn="auto" latinLnBrk="0" hangingPunct="1">
              <a:lnSpc>
                <a:spcPts val="2100"/>
              </a:lnSpc>
              <a:spcBef>
                <a:spcPts val="0"/>
              </a:spcBef>
              <a:spcAft>
                <a:spcPts val="0"/>
              </a:spcAft>
              <a:buClr>
                <a:srgbClr val="0079C1"/>
              </a:buClr>
              <a:buSzTx/>
              <a:buFont typeface="Arial" panose="020B0604020202020204" pitchFamily="34" charset="0"/>
              <a:buChar char="•"/>
              <a:tabLst/>
              <a:defRPr/>
            </a:pPr>
            <a:endParaRPr kumimoji="0" lang="en-US" sz="1400" b="0" i="0" u="none" strike="noStrike" kern="1200" cap="none" spc="0" normalizeH="0" baseline="0" noProof="0">
              <a:ln>
                <a:noFill/>
              </a:ln>
              <a:solidFill>
                <a:srgbClr val="0079C1"/>
              </a:solidFill>
              <a:effectLst/>
              <a:uLnTx/>
              <a:uFillTx/>
              <a:latin typeface="Arial"/>
              <a:ea typeface="+mn-ea"/>
              <a:cs typeface="+mn-cs"/>
            </a:endParaRPr>
          </a:p>
        </p:txBody>
      </p:sp>
      <p:graphicFrame>
        <p:nvGraphicFramePr>
          <p:cNvPr id="8" name="Table 4">
            <a:extLst>
              <a:ext uri="{FF2B5EF4-FFF2-40B4-BE49-F238E27FC236}">
                <a16:creationId xmlns:a16="http://schemas.microsoft.com/office/drawing/2014/main" id="{EE8D3127-1ED4-73D6-7E18-E046393B6DF0}"/>
              </a:ext>
            </a:extLst>
          </p:cNvPr>
          <p:cNvGraphicFramePr>
            <a:graphicFrameLocks noGrp="1"/>
          </p:cNvGraphicFramePr>
          <p:nvPr/>
        </p:nvGraphicFramePr>
        <p:xfrm>
          <a:off x="662434" y="2627049"/>
          <a:ext cx="3161521" cy="1196389"/>
        </p:xfrm>
        <a:graphic>
          <a:graphicData uri="http://schemas.openxmlformats.org/drawingml/2006/table">
            <a:tbl>
              <a:tblPr bandRow="1">
                <a:tableStyleId>{68D230F3-CF80-4859-8CE7-A43EE81993B5}</a:tableStyleId>
              </a:tblPr>
              <a:tblGrid>
                <a:gridCol w="2161697">
                  <a:extLst>
                    <a:ext uri="{9D8B030D-6E8A-4147-A177-3AD203B41FA5}">
                      <a16:colId xmlns:a16="http://schemas.microsoft.com/office/drawing/2014/main" val="405253030"/>
                    </a:ext>
                  </a:extLst>
                </a:gridCol>
                <a:gridCol w="999824">
                  <a:extLst>
                    <a:ext uri="{9D8B030D-6E8A-4147-A177-3AD203B41FA5}">
                      <a16:colId xmlns:a16="http://schemas.microsoft.com/office/drawing/2014/main" val="1958789889"/>
                    </a:ext>
                  </a:extLst>
                </a:gridCol>
              </a:tblGrid>
              <a:tr h="284680">
                <a:tc>
                  <a:txBody>
                    <a:bodyPr/>
                    <a:lstStyle/>
                    <a:p>
                      <a:r>
                        <a:rPr lang="en-US" sz="1200">
                          <a:solidFill>
                            <a:srgbClr val="000000"/>
                          </a:solidFill>
                        </a:rPr>
                        <a:t>Ticker</a:t>
                      </a:r>
                    </a:p>
                  </a:txBody>
                  <a:tcPr/>
                </a:tc>
                <a:tc>
                  <a:txBody>
                    <a:bodyPr/>
                    <a:lstStyle/>
                    <a:p>
                      <a:r>
                        <a:rPr lang="en-US" sz="1200">
                          <a:solidFill>
                            <a:srgbClr val="000000"/>
                          </a:solidFill>
                        </a:rPr>
                        <a:t>NYSE: TTI</a:t>
                      </a:r>
                    </a:p>
                  </a:txBody>
                  <a:tcPr/>
                </a:tc>
                <a:extLst>
                  <a:ext uri="{0D108BD9-81ED-4DB2-BD59-A6C34878D82A}">
                    <a16:rowId xmlns:a16="http://schemas.microsoft.com/office/drawing/2014/main" val="88304904"/>
                  </a:ext>
                </a:extLst>
              </a:tr>
              <a:tr h="303903">
                <a:tc>
                  <a:txBody>
                    <a:bodyPr/>
                    <a:lstStyle/>
                    <a:p>
                      <a:r>
                        <a:rPr lang="en-US" sz="1200">
                          <a:solidFill>
                            <a:srgbClr val="000000"/>
                          </a:solidFill>
                        </a:rPr>
                        <a:t>Market Cap </a:t>
                      </a:r>
                      <a:r>
                        <a:rPr lang="en-US" sz="1200" baseline="30000">
                          <a:solidFill>
                            <a:srgbClr val="000000"/>
                          </a:solidFill>
                        </a:rPr>
                        <a:t>(a)</a:t>
                      </a:r>
                    </a:p>
                  </a:txBody>
                  <a:tcPr/>
                </a:tc>
                <a:tc>
                  <a:txBody>
                    <a:bodyPr/>
                    <a:lstStyle/>
                    <a:p>
                      <a:r>
                        <a:rPr lang="en-US" sz="1200">
                          <a:solidFill>
                            <a:srgbClr val="000000"/>
                          </a:solidFill>
                        </a:rPr>
                        <a:t>$378M</a:t>
                      </a:r>
                    </a:p>
                  </a:txBody>
                  <a:tcPr/>
                </a:tc>
                <a:extLst>
                  <a:ext uri="{0D108BD9-81ED-4DB2-BD59-A6C34878D82A}">
                    <a16:rowId xmlns:a16="http://schemas.microsoft.com/office/drawing/2014/main" val="4129648631"/>
                  </a:ext>
                </a:extLst>
              </a:tr>
              <a:tr h="303903">
                <a:tc>
                  <a:txBody>
                    <a:bodyPr/>
                    <a:lstStyle/>
                    <a:p>
                      <a:r>
                        <a:rPr lang="en-US" sz="1200">
                          <a:solidFill>
                            <a:srgbClr val="000000"/>
                          </a:solidFill>
                        </a:rPr>
                        <a:t>Net Debt</a:t>
                      </a:r>
                      <a:r>
                        <a:rPr lang="en-US" sz="1200" baseline="30000">
                          <a:solidFill>
                            <a:srgbClr val="000000"/>
                          </a:solidFill>
                        </a:rPr>
                        <a:t> (b)</a:t>
                      </a:r>
                    </a:p>
                  </a:txBody>
                  <a:tcPr/>
                </a:tc>
                <a:tc>
                  <a:txBody>
                    <a:bodyPr/>
                    <a:lstStyle/>
                    <a:p>
                      <a:r>
                        <a:rPr lang="en-US" sz="1200">
                          <a:solidFill>
                            <a:srgbClr val="000000"/>
                          </a:solidFill>
                        </a:rPr>
                        <a:t>$144M</a:t>
                      </a:r>
                    </a:p>
                  </a:txBody>
                  <a:tcPr/>
                </a:tc>
                <a:extLst>
                  <a:ext uri="{0D108BD9-81ED-4DB2-BD59-A6C34878D82A}">
                    <a16:rowId xmlns:a16="http://schemas.microsoft.com/office/drawing/2014/main" val="963671571"/>
                  </a:ext>
                </a:extLst>
              </a:tr>
              <a:tr h="303903">
                <a:tc>
                  <a:txBody>
                    <a:bodyPr/>
                    <a:lstStyle/>
                    <a:p>
                      <a:r>
                        <a:rPr lang="en-US" sz="1200">
                          <a:solidFill>
                            <a:srgbClr val="000000"/>
                          </a:solidFill>
                        </a:rPr>
                        <a:t>Enterprise Value </a:t>
                      </a:r>
                      <a:r>
                        <a:rPr lang="en-US" sz="1200" baseline="30000">
                          <a:solidFill>
                            <a:srgbClr val="000000"/>
                          </a:solidFill>
                        </a:rPr>
                        <a:t>(c)</a:t>
                      </a:r>
                      <a:endParaRPr lang="en-US" sz="1200">
                        <a:solidFill>
                          <a:srgbClr val="000000"/>
                        </a:solidFill>
                      </a:endParaRPr>
                    </a:p>
                  </a:txBody>
                  <a:tcPr/>
                </a:tc>
                <a:tc>
                  <a:txBody>
                    <a:bodyPr/>
                    <a:lstStyle/>
                    <a:p>
                      <a:r>
                        <a:rPr lang="en-US" sz="1200">
                          <a:solidFill>
                            <a:srgbClr val="000000"/>
                          </a:solidFill>
                        </a:rPr>
                        <a:t>$522M</a:t>
                      </a:r>
                    </a:p>
                  </a:txBody>
                  <a:tcPr/>
                </a:tc>
                <a:extLst>
                  <a:ext uri="{0D108BD9-81ED-4DB2-BD59-A6C34878D82A}">
                    <a16:rowId xmlns:a16="http://schemas.microsoft.com/office/drawing/2014/main" val="3739522544"/>
                  </a:ext>
                </a:extLst>
              </a:tr>
            </a:tbl>
          </a:graphicData>
        </a:graphic>
      </p:graphicFrame>
      <p:sp>
        <p:nvSpPr>
          <p:cNvPr id="3" name="TextBox 2">
            <a:extLst>
              <a:ext uri="{FF2B5EF4-FFF2-40B4-BE49-F238E27FC236}">
                <a16:creationId xmlns:a16="http://schemas.microsoft.com/office/drawing/2014/main" id="{2D1A0149-227C-8B28-5E9C-F8E5D76A7E93}"/>
              </a:ext>
            </a:extLst>
          </p:cNvPr>
          <p:cNvSpPr txBox="1"/>
          <p:nvPr/>
        </p:nvSpPr>
        <p:spPr>
          <a:xfrm>
            <a:off x="4254232" y="2218763"/>
            <a:ext cx="3184209" cy="1699245"/>
          </a:xfrm>
          <a:prstGeom prst="rect">
            <a:avLst/>
          </a:prstGeom>
          <a:noFill/>
        </p:spPr>
        <p:txBody>
          <a:bodyPr wrap="square" lIns="108837" tIns="54418" rIns="108837" bIns="54418" rtlCol="0">
            <a:spAutoFit/>
          </a:bodyPr>
          <a:lstStyle/>
          <a:p>
            <a:pPr marL="0" marR="0" lvl="0" indent="0" algn="ctr" defTabSz="914217" rtl="0" eaLnBrk="1" fontAlgn="auto" latinLnBrk="0" hangingPunct="1">
              <a:lnSpc>
                <a:spcPts val="2100"/>
              </a:lnSpc>
              <a:spcBef>
                <a:spcPts val="0"/>
              </a:spcBef>
              <a:spcAft>
                <a:spcPts val="0"/>
              </a:spcAft>
              <a:buClr>
                <a:srgbClr val="0079C1"/>
              </a:buClr>
              <a:buSzTx/>
              <a:buFontTx/>
              <a:buNone/>
              <a:tabLst/>
              <a:defRPr/>
            </a:pPr>
            <a:r>
              <a:rPr kumimoji="0" lang="en-US" sz="1400" b="1" i="0" u="none" strike="noStrike" kern="1200" cap="none" spc="0" normalizeH="0" baseline="0" noProof="0">
                <a:ln>
                  <a:noFill/>
                </a:ln>
                <a:solidFill>
                  <a:srgbClr val="0079C1"/>
                </a:solidFill>
                <a:effectLst/>
                <a:uLnTx/>
                <a:uFillTx/>
                <a:latin typeface="Arial"/>
                <a:ea typeface="+mn-ea"/>
                <a:cs typeface="+mn-cs"/>
              </a:rPr>
              <a:t>Solid Balance Sheet</a:t>
            </a:r>
          </a:p>
          <a:p>
            <a:pPr marL="0" marR="0" lvl="0" indent="0" algn="ctr" defTabSz="914217" rtl="0" eaLnBrk="1" fontAlgn="auto" latinLnBrk="0" hangingPunct="1">
              <a:lnSpc>
                <a:spcPts val="2100"/>
              </a:lnSpc>
              <a:spcBef>
                <a:spcPts val="0"/>
              </a:spcBef>
              <a:spcAft>
                <a:spcPts val="0"/>
              </a:spcAft>
              <a:buClr>
                <a:srgbClr val="0079C1"/>
              </a:buClr>
              <a:buSzTx/>
              <a:buFontTx/>
              <a:buNone/>
              <a:tabLst/>
              <a:defRPr/>
            </a:pPr>
            <a:endParaRPr lang="en-US" sz="1400" b="1">
              <a:solidFill>
                <a:srgbClr val="0079C1"/>
              </a:solidFill>
              <a:latin typeface="Arial"/>
            </a:endParaRPr>
          </a:p>
          <a:p>
            <a:pPr algn="ctr" defTabSz="914217">
              <a:lnSpc>
                <a:spcPts val="2100"/>
              </a:lnSpc>
              <a:buClr>
                <a:srgbClr val="0079C1"/>
              </a:buClr>
              <a:defRPr/>
            </a:pPr>
            <a:r>
              <a:rPr lang="en-US" sz="1600">
                <a:solidFill>
                  <a:schemeClr val="tx1">
                    <a:lumMod val="50000"/>
                  </a:schemeClr>
                </a:solidFill>
                <a:effectLst/>
                <a:latin typeface="Calibri" panose="020F0502020204030204" pitchFamily="34" charset="0"/>
                <a:ea typeface="Times New Roman" panose="02020603050405020304" pitchFamily="18" charset="0"/>
              </a:rPr>
              <a:t>Over $100M of liquidity and strong 2023 projected earnings and cash flows to fund this initiative.</a:t>
            </a:r>
            <a:endParaRPr lang="en-US" sz="1600">
              <a:solidFill>
                <a:schemeClr val="tx1">
                  <a:lumMod val="50000"/>
                </a:schemeClr>
              </a:solidFill>
              <a:effectLst/>
              <a:latin typeface="Calibri" panose="020F0502020204030204" pitchFamily="34" charset="0"/>
              <a:ea typeface="Calibri" panose="020F0502020204030204" pitchFamily="34" charset="0"/>
            </a:endParaRPr>
          </a:p>
          <a:p>
            <a:pPr marL="0" marR="0" lvl="0" indent="0" algn="ctr" defTabSz="914217" rtl="0" eaLnBrk="1" fontAlgn="auto" latinLnBrk="0" hangingPunct="1">
              <a:lnSpc>
                <a:spcPts val="2100"/>
              </a:lnSpc>
              <a:spcBef>
                <a:spcPts val="0"/>
              </a:spcBef>
              <a:spcAft>
                <a:spcPts val="0"/>
              </a:spcAft>
              <a:buClr>
                <a:srgbClr val="0079C1"/>
              </a:buClr>
              <a:buSzTx/>
              <a:buFontTx/>
              <a:buNone/>
              <a:tabLst/>
              <a:defRPr/>
            </a:pPr>
            <a:endParaRPr kumimoji="0" lang="en-US" sz="1400" b="1" i="0" u="none" strike="noStrike" kern="1200" cap="none" spc="0" normalizeH="0" baseline="0" noProof="0">
              <a:ln>
                <a:noFill/>
              </a:ln>
              <a:solidFill>
                <a:srgbClr val="0079C1"/>
              </a:solidFill>
              <a:effectLst/>
              <a:uLnTx/>
              <a:uFillTx/>
              <a:latin typeface="Arial"/>
              <a:ea typeface="+mn-ea"/>
              <a:cs typeface="+mn-cs"/>
            </a:endParaRPr>
          </a:p>
        </p:txBody>
      </p:sp>
    </p:spTree>
    <p:extLst>
      <p:ext uri="{BB962C8B-B14F-4D97-AF65-F5344CB8AC3E}">
        <p14:creationId xmlns:p14="http://schemas.microsoft.com/office/powerpoint/2010/main" val="8154027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0ECF409-8AB0-8E09-5758-0B4F5686DBB2}"/>
              </a:ext>
            </a:extLst>
          </p:cNvPr>
          <p:cNvPicPr>
            <a:picLocks noChangeAspect="1"/>
          </p:cNvPicPr>
          <p:nvPr/>
        </p:nvPicPr>
        <p:blipFill>
          <a:blip r:embed="rId2"/>
          <a:stretch>
            <a:fillRect/>
          </a:stretch>
        </p:blipFill>
        <p:spPr>
          <a:xfrm>
            <a:off x="6294338" y="4017114"/>
            <a:ext cx="5374432" cy="2303889"/>
          </a:xfrm>
          <a:prstGeom prst="rect">
            <a:avLst/>
          </a:prstGeom>
        </p:spPr>
      </p:pic>
      <p:pic>
        <p:nvPicPr>
          <p:cNvPr id="18" name="Picture 17">
            <a:extLst>
              <a:ext uri="{FF2B5EF4-FFF2-40B4-BE49-F238E27FC236}">
                <a16:creationId xmlns:a16="http://schemas.microsoft.com/office/drawing/2014/main" id="{36EDEC57-1B81-4ACC-C081-FE14878E390C}"/>
              </a:ext>
            </a:extLst>
          </p:cNvPr>
          <p:cNvPicPr>
            <a:picLocks noChangeAspect="1"/>
          </p:cNvPicPr>
          <p:nvPr/>
        </p:nvPicPr>
        <p:blipFill>
          <a:blip r:embed="rId3"/>
          <a:stretch>
            <a:fillRect/>
          </a:stretch>
        </p:blipFill>
        <p:spPr>
          <a:xfrm>
            <a:off x="6294338" y="1511716"/>
            <a:ext cx="5383759" cy="2307888"/>
          </a:xfrm>
          <a:prstGeom prst="rect">
            <a:avLst/>
          </a:prstGeom>
        </p:spPr>
      </p:pic>
      <p:pic>
        <p:nvPicPr>
          <p:cNvPr id="12" name="Picture 11">
            <a:extLst>
              <a:ext uri="{FF2B5EF4-FFF2-40B4-BE49-F238E27FC236}">
                <a16:creationId xmlns:a16="http://schemas.microsoft.com/office/drawing/2014/main" id="{7D7D6962-59D7-F86C-EDB1-4ECD705B0B2E}"/>
              </a:ext>
            </a:extLst>
          </p:cNvPr>
          <p:cNvPicPr>
            <a:picLocks noChangeAspect="1"/>
          </p:cNvPicPr>
          <p:nvPr/>
        </p:nvPicPr>
        <p:blipFill>
          <a:blip r:embed="rId4"/>
          <a:stretch>
            <a:fillRect/>
          </a:stretch>
        </p:blipFill>
        <p:spPr>
          <a:xfrm>
            <a:off x="513902" y="4017114"/>
            <a:ext cx="5374432" cy="2303889"/>
          </a:xfrm>
          <a:prstGeom prst="rect">
            <a:avLst/>
          </a:prstGeom>
        </p:spPr>
      </p:pic>
      <p:pic>
        <p:nvPicPr>
          <p:cNvPr id="7" name="Picture 6">
            <a:extLst>
              <a:ext uri="{FF2B5EF4-FFF2-40B4-BE49-F238E27FC236}">
                <a16:creationId xmlns:a16="http://schemas.microsoft.com/office/drawing/2014/main" id="{55DD077A-AE03-AC83-6BF5-208833FE1735}"/>
              </a:ext>
            </a:extLst>
          </p:cNvPr>
          <p:cNvPicPr>
            <a:picLocks noChangeAspect="1"/>
          </p:cNvPicPr>
          <p:nvPr/>
        </p:nvPicPr>
        <p:blipFill>
          <a:blip r:embed="rId5"/>
          <a:stretch>
            <a:fillRect/>
          </a:stretch>
        </p:blipFill>
        <p:spPr>
          <a:xfrm>
            <a:off x="513902" y="1511716"/>
            <a:ext cx="5374433" cy="2303889"/>
          </a:xfrm>
          <a:prstGeom prst="rect">
            <a:avLst/>
          </a:prstGeom>
        </p:spPr>
      </p:pic>
      <p:sp>
        <p:nvSpPr>
          <p:cNvPr id="2" name="Title 1">
            <a:extLst>
              <a:ext uri="{FF2B5EF4-FFF2-40B4-BE49-F238E27FC236}">
                <a16:creationId xmlns:a16="http://schemas.microsoft.com/office/drawing/2014/main" id="{5D0AD9E3-018A-3C5A-E3CA-A3812AAC5A5C}"/>
              </a:ext>
            </a:extLst>
          </p:cNvPr>
          <p:cNvSpPr>
            <a:spLocks noGrp="1"/>
          </p:cNvSpPr>
          <p:nvPr>
            <p:ph type="title"/>
          </p:nvPr>
        </p:nvSpPr>
        <p:spPr/>
        <p:txBody>
          <a:bodyPr/>
          <a:lstStyle/>
          <a:p>
            <a:r>
              <a:rPr lang="en-US"/>
              <a:t>Model Properties and Flow Distribution – Cross Section Through Injection Well</a:t>
            </a:r>
          </a:p>
        </p:txBody>
      </p:sp>
      <p:sp>
        <p:nvSpPr>
          <p:cNvPr id="4" name="Footer Placeholder 3">
            <a:extLst>
              <a:ext uri="{FF2B5EF4-FFF2-40B4-BE49-F238E27FC236}">
                <a16:creationId xmlns:a16="http://schemas.microsoft.com/office/drawing/2014/main" id="{32BED0CB-7224-A8A9-D3BA-3D9746AAB48E}"/>
              </a:ext>
            </a:extLst>
          </p:cNvPr>
          <p:cNvSpPr>
            <a:spLocks noGrp="1"/>
          </p:cNvSpPr>
          <p:nvPr>
            <p:ph type="ftr" sz="quarter" idx="3"/>
          </p:nvPr>
        </p:nvSpPr>
        <p:spPr/>
        <p:txBody>
          <a:bodyPr/>
          <a:lstStyle/>
          <a:p>
            <a:r>
              <a:rPr lang="en-US"/>
              <a:t>Confidential - Do Not Distribute   </a:t>
            </a:r>
          </a:p>
        </p:txBody>
      </p:sp>
      <p:sp>
        <p:nvSpPr>
          <p:cNvPr id="9" name="TextBox 8">
            <a:extLst>
              <a:ext uri="{FF2B5EF4-FFF2-40B4-BE49-F238E27FC236}">
                <a16:creationId xmlns:a16="http://schemas.microsoft.com/office/drawing/2014/main" id="{9670EF1A-509B-BC20-5AAD-EEE3142DD382}"/>
              </a:ext>
            </a:extLst>
          </p:cNvPr>
          <p:cNvSpPr txBox="1"/>
          <p:nvPr/>
        </p:nvSpPr>
        <p:spPr>
          <a:xfrm>
            <a:off x="958144" y="3263973"/>
            <a:ext cx="2533650" cy="246221"/>
          </a:xfrm>
          <a:prstGeom prst="rect">
            <a:avLst/>
          </a:prstGeom>
          <a:solidFill>
            <a:schemeClr val="bg1"/>
          </a:solidFill>
        </p:spPr>
        <p:txBody>
          <a:bodyPr wrap="square" lIns="0" tIns="0" rIns="0" bIns="0" rtlCol="0">
            <a:spAutoFit/>
          </a:bodyPr>
          <a:lstStyle/>
          <a:p>
            <a:r>
              <a:rPr lang="en-US" sz="1600" b="1"/>
              <a:t>Porosity Distribution</a:t>
            </a:r>
          </a:p>
        </p:txBody>
      </p:sp>
      <p:sp>
        <p:nvSpPr>
          <p:cNvPr id="13" name="TextBox 12">
            <a:extLst>
              <a:ext uri="{FF2B5EF4-FFF2-40B4-BE49-F238E27FC236}">
                <a16:creationId xmlns:a16="http://schemas.microsoft.com/office/drawing/2014/main" id="{8FC49B44-4CE5-7F75-D3F6-8F5BD1DD9F6A}"/>
              </a:ext>
            </a:extLst>
          </p:cNvPr>
          <p:cNvSpPr txBox="1"/>
          <p:nvPr/>
        </p:nvSpPr>
        <p:spPr>
          <a:xfrm>
            <a:off x="958144" y="5758356"/>
            <a:ext cx="2774108" cy="246221"/>
          </a:xfrm>
          <a:prstGeom prst="rect">
            <a:avLst/>
          </a:prstGeom>
          <a:solidFill>
            <a:schemeClr val="bg1"/>
          </a:solidFill>
        </p:spPr>
        <p:txBody>
          <a:bodyPr wrap="square" lIns="0" tIns="0" rIns="0" bIns="0" rtlCol="0">
            <a:spAutoFit/>
          </a:bodyPr>
          <a:lstStyle/>
          <a:p>
            <a:r>
              <a:rPr lang="en-US" sz="1600" b="1"/>
              <a:t>Permeability Distribution</a:t>
            </a:r>
          </a:p>
        </p:txBody>
      </p:sp>
      <p:sp>
        <p:nvSpPr>
          <p:cNvPr id="16" name="TextBox 15">
            <a:extLst>
              <a:ext uri="{FF2B5EF4-FFF2-40B4-BE49-F238E27FC236}">
                <a16:creationId xmlns:a16="http://schemas.microsoft.com/office/drawing/2014/main" id="{AA18E4BD-6667-6365-8822-D3B3845F692C}"/>
              </a:ext>
            </a:extLst>
          </p:cNvPr>
          <p:cNvSpPr txBox="1"/>
          <p:nvPr/>
        </p:nvSpPr>
        <p:spPr>
          <a:xfrm>
            <a:off x="6738581" y="3263973"/>
            <a:ext cx="2533650" cy="246221"/>
          </a:xfrm>
          <a:prstGeom prst="rect">
            <a:avLst/>
          </a:prstGeom>
          <a:solidFill>
            <a:schemeClr val="bg1"/>
          </a:solidFill>
        </p:spPr>
        <p:txBody>
          <a:bodyPr wrap="square" lIns="0" tIns="0" rIns="0" bIns="0" rtlCol="0">
            <a:spAutoFit/>
          </a:bodyPr>
          <a:lstStyle/>
          <a:p>
            <a:r>
              <a:rPr lang="en-US" sz="1600" b="1"/>
              <a:t>Facies Distribution</a:t>
            </a:r>
          </a:p>
        </p:txBody>
      </p:sp>
      <p:sp>
        <p:nvSpPr>
          <p:cNvPr id="17" name="TextBox 16">
            <a:extLst>
              <a:ext uri="{FF2B5EF4-FFF2-40B4-BE49-F238E27FC236}">
                <a16:creationId xmlns:a16="http://schemas.microsoft.com/office/drawing/2014/main" id="{D8DA021F-5587-2DBE-B7F9-1A34E343359D}"/>
              </a:ext>
            </a:extLst>
          </p:cNvPr>
          <p:cNvSpPr txBox="1"/>
          <p:nvPr/>
        </p:nvSpPr>
        <p:spPr>
          <a:xfrm>
            <a:off x="6738580" y="5758356"/>
            <a:ext cx="3487771" cy="246221"/>
          </a:xfrm>
          <a:prstGeom prst="rect">
            <a:avLst/>
          </a:prstGeom>
          <a:solidFill>
            <a:schemeClr val="bg1">
              <a:alpha val="62000"/>
            </a:schemeClr>
          </a:solidFill>
        </p:spPr>
        <p:txBody>
          <a:bodyPr wrap="square" lIns="0" tIns="0" rIns="0" bIns="0" rtlCol="0">
            <a:spAutoFit/>
          </a:bodyPr>
          <a:lstStyle/>
          <a:p>
            <a:r>
              <a:rPr lang="en-US" sz="1600" b="1"/>
              <a:t>Tail Brine Concentration (3 years)</a:t>
            </a:r>
          </a:p>
        </p:txBody>
      </p:sp>
    </p:spTree>
    <p:extLst>
      <p:ext uri="{BB962C8B-B14F-4D97-AF65-F5344CB8AC3E}">
        <p14:creationId xmlns:p14="http://schemas.microsoft.com/office/powerpoint/2010/main" val="34990703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63083" y="2906713"/>
            <a:ext cx="10865393" cy="1500187"/>
          </a:xfrm>
        </p:spPr>
        <p:txBody>
          <a:bodyPr/>
          <a:lstStyle/>
          <a:p>
            <a:r>
              <a:rPr lang="en-US"/>
              <a:t>Reservoir Simulation Results</a:t>
            </a:r>
          </a:p>
        </p:txBody>
      </p:sp>
      <p:sp>
        <p:nvSpPr>
          <p:cNvPr id="5" name="Title 4"/>
          <p:cNvSpPr>
            <a:spLocks noGrp="1"/>
          </p:cNvSpPr>
          <p:nvPr>
            <p:ph type="title"/>
          </p:nvPr>
        </p:nvSpPr>
        <p:spPr/>
        <p:txBody>
          <a:bodyPr/>
          <a:lstStyle/>
          <a:p>
            <a:r>
              <a:rPr lang="fr-FR" cap="none"/>
              <a:t>Nathaniel L. Byars, P.E.</a:t>
            </a:r>
          </a:p>
        </p:txBody>
      </p:sp>
      <p:sp>
        <p:nvSpPr>
          <p:cNvPr id="2" name="Footer Placeholder 1">
            <a:extLst>
              <a:ext uri="{FF2B5EF4-FFF2-40B4-BE49-F238E27FC236}">
                <a16:creationId xmlns:a16="http://schemas.microsoft.com/office/drawing/2014/main" id="{72AE1838-1679-6E7F-EF59-1C3E36BA93D3}"/>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A29061"/>
                </a:solidFill>
                <a:effectLst/>
                <a:uLnTx/>
                <a:uFillTx/>
                <a:latin typeface="Arial"/>
                <a:ea typeface="+mn-ea"/>
                <a:cs typeface="+mn-cs"/>
              </a:rPr>
              <a:t>Confidential - Do Not Distribute   </a:t>
            </a:r>
          </a:p>
        </p:txBody>
      </p:sp>
    </p:spTree>
    <p:extLst>
      <p:ext uri="{BB962C8B-B14F-4D97-AF65-F5344CB8AC3E}">
        <p14:creationId xmlns:p14="http://schemas.microsoft.com/office/powerpoint/2010/main" val="16085307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CBEBB-663E-D413-69B7-9B6170B00ECF}"/>
              </a:ext>
            </a:extLst>
          </p:cNvPr>
          <p:cNvSpPr>
            <a:spLocks noGrp="1"/>
          </p:cNvSpPr>
          <p:nvPr>
            <p:ph type="title"/>
          </p:nvPr>
        </p:nvSpPr>
        <p:spPr/>
        <p:txBody>
          <a:bodyPr/>
          <a:lstStyle/>
          <a:p>
            <a:r>
              <a:rPr lang="en-US"/>
              <a:t>Reservoir Model Properties</a:t>
            </a:r>
          </a:p>
        </p:txBody>
      </p:sp>
      <p:sp>
        <p:nvSpPr>
          <p:cNvPr id="4" name="Footer Placeholder 3">
            <a:extLst>
              <a:ext uri="{FF2B5EF4-FFF2-40B4-BE49-F238E27FC236}">
                <a16:creationId xmlns:a16="http://schemas.microsoft.com/office/drawing/2014/main" id="{B897F2CE-2D2B-7B89-EDB3-80F95B407F0C}"/>
              </a:ext>
            </a:extLst>
          </p:cNvPr>
          <p:cNvSpPr>
            <a:spLocks noGrp="1"/>
          </p:cNvSpPr>
          <p:nvPr>
            <p:ph type="ftr" sz="quarter" idx="3"/>
          </p:nvPr>
        </p:nvSpPr>
        <p:spPr/>
        <p:txBody>
          <a:bodyPr/>
          <a:lstStyle/>
          <a:p>
            <a:r>
              <a:rPr lang="en-US"/>
              <a:t>Confidential - Do Not Distribute   </a:t>
            </a:r>
          </a:p>
        </p:txBody>
      </p:sp>
      <p:sp>
        <p:nvSpPr>
          <p:cNvPr id="10" name="Content Placeholder 9">
            <a:extLst>
              <a:ext uri="{FF2B5EF4-FFF2-40B4-BE49-F238E27FC236}">
                <a16:creationId xmlns:a16="http://schemas.microsoft.com/office/drawing/2014/main" id="{23E9B0D8-4656-269C-4559-2870D8D861E2}"/>
              </a:ext>
            </a:extLst>
          </p:cNvPr>
          <p:cNvSpPr>
            <a:spLocks noGrp="1"/>
          </p:cNvSpPr>
          <p:nvPr>
            <p:ph idx="1"/>
          </p:nvPr>
        </p:nvSpPr>
        <p:spPr>
          <a:xfrm>
            <a:off x="609600" y="1457326"/>
            <a:ext cx="11017251" cy="4816475"/>
          </a:xfrm>
        </p:spPr>
        <p:txBody>
          <a:bodyPr/>
          <a:lstStyle/>
          <a:p>
            <a:r>
              <a:rPr lang="en-US" sz="2400"/>
              <a:t>Following import of the geocellular grid, a few additional properties were defined in GEM:</a:t>
            </a:r>
          </a:p>
          <a:p>
            <a:pPr lvl="1">
              <a:spcBef>
                <a:spcPts val="1800"/>
              </a:spcBef>
            </a:pPr>
            <a:r>
              <a:rPr lang="en-US" sz="2200"/>
              <a:t>Fluid properties were defined from geochemical data for Smackover brine</a:t>
            </a:r>
          </a:p>
          <a:p>
            <a:pPr lvl="1">
              <a:spcBef>
                <a:spcPts val="1800"/>
              </a:spcBef>
            </a:pPr>
            <a:r>
              <a:rPr lang="en-US" sz="2200"/>
              <a:t>Initial formation pressure and temperature were modeled from available data including pressure depletion in the </a:t>
            </a:r>
            <a:r>
              <a:rPr lang="en-US" sz="2200" err="1"/>
              <a:t>McKamie</a:t>
            </a:r>
            <a:r>
              <a:rPr lang="en-US" sz="2200"/>
              <a:t> Patton field</a:t>
            </a:r>
          </a:p>
          <a:p>
            <a:pPr lvl="1">
              <a:spcBef>
                <a:spcPts val="1800"/>
              </a:spcBef>
            </a:pPr>
            <a:r>
              <a:rPr lang="en-US" sz="2200"/>
              <a:t>Grid boundary conditions were defined to simulate connectivity to a broader but finite aquifer outside of the grid extent</a:t>
            </a:r>
          </a:p>
          <a:p>
            <a:pPr lvl="1">
              <a:spcBef>
                <a:spcPts val="1800"/>
              </a:spcBef>
            </a:pPr>
            <a:r>
              <a:rPr lang="en-US" sz="2200"/>
              <a:t>Fault </a:t>
            </a:r>
            <a:r>
              <a:rPr lang="en-US" sz="2200" err="1"/>
              <a:t>transmissibilities</a:t>
            </a:r>
            <a:r>
              <a:rPr lang="en-US" sz="2200"/>
              <a:t> were estimated from modeled fault geometry and historical field data</a:t>
            </a:r>
          </a:p>
          <a:p>
            <a:pPr lvl="1"/>
            <a:endParaRPr lang="en-US" sz="2200"/>
          </a:p>
          <a:p>
            <a:endParaRPr lang="en-US"/>
          </a:p>
          <a:p>
            <a:endParaRPr lang="en-US"/>
          </a:p>
        </p:txBody>
      </p:sp>
    </p:spTree>
    <p:extLst>
      <p:ext uri="{BB962C8B-B14F-4D97-AF65-F5344CB8AC3E}">
        <p14:creationId xmlns:p14="http://schemas.microsoft.com/office/powerpoint/2010/main" val="28768635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CBEBB-663E-D413-69B7-9B6170B00ECF}"/>
              </a:ext>
            </a:extLst>
          </p:cNvPr>
          <p:cNvSpPr>
            <a:spLocks noGrp="1"/>
          </p:cNvSpPr>
          <p:nvPr>
            <p:ph type="title"/>
          </p:nvPr>
        </p:nvSpPr>
        <p:spPr/>
        <p:txBody>
          <a:bodyPr/>
          <a:lstStyle/>
          <a:p>
            <a:r>
              <a:rPr lang="en-US"/>
              <a:t>Modeling Iterations</a:t>
            </a:r>
          </a:p>
        </p:txBody>
      </p:sp>
      <p:sp>
        <p:nvSpPr>
          <p:cNvPr id="4" name="Footer Placeholder 3">
            <a:extLst>
              <a:ext uri="{FF2B5EF4-FFF2-40B4-BE49-F238E27FC236}">
                <a16:creationId xmlns:a16="http://schemas.microsoft.com/office/drawing/2014/main" id="{B897F2CE-2D2B-7B89-EDB3-80F95B407F0C}"/>
              </a:ext>
            </a:extLst>
          </p:cNvPr>
          <p:cNvSpPr>
            <a:spLocks noGrp="1"/>
          </p:cNvSpPr>
          <p:nvPr>
            <p:ph type="ftr" sz="quarter" idx="3"/>
          </p:nvPr>
        </p:nvSpPr>
        <p:spPr/>
        <p:txBody>
          <a:bodyPr/>
          <a:lstStyle/>
          <a:p>
            <a:r>
              <a:rPr lang="en-US"/>
              <a:t>Confidential - Do Not Distribute   </a:t>
            </a:r>
          </a:p>
        </p:txBody>
      </p:sp>
      <p:sp>
        <p:nvSpPr>
          <p:cNvPr id="10" name="Content Placeholder 9">
            <a:extLst>
              <a:ext uri="{FF2B5EF4-FFF2-40B4-BE49-F238E27FC236}">
                <a16:creationId xmlns:a16="http://schemas.microsoft.com/office/drawing/2014/main" id="{23E9B0D8-4656-269C-4559-2870D8D861E2}"/>
              </a:ext>
            </a:extLst>
          </p:cNvPr>
          <p:cNvSpPr>
            <a:spLocks noGrp="1"/>
          </p:cNvSpPr>
          <p:nvPr>
            <p:ph idx="1"/>
          </p:nvPr>
        </p:nvSpPr>
        <p:spPr>
          <a:xfrm>
            <a:off x="609600" y="1457326"/>
            <a:ext cx="11017251" cy="4816475"/>
          </a:xfrm>
        </p:spPr>
        <p:txBody>
          <a:bodyPr/>
          <a:lstStyle/>
          <a:p>
            <a:r>
              <a:rPr lang="en-US" sz="2400"/>
              <a:t>The primary goal of the reservoir simulation efforts was to effectively harvest the resource without impacting reservoir brine outside of the unit boundary</a:t>
            </a:r>
          </a:p>
          <a:p>
            <a:r>
              <a:rPr lang="en-US" sz="2400"/>
              <a:t>50+ simulations were run throughout this process to improve sweep efficiency and confine effect of operations within the unit</a:t>
            </a:r>
          </a:p>
          <a:p>
            <a:r>
              <a:rPr lang="en-US" sz="2400"/>
              <a:t>The following slides depict the resulting proposed development plan</a:t>
            </a:r>
            <a:endParaRPr lang="en-US" sz="2200"/>
          </a:p>
          <a:p>
            <a:pPr lvl="1"/>
            <a:endParaRPr lang="en-US" sz="2200"/>
          </a:p>
          <a:p>
            <a:endParaRPr lang="en-US"/>
          </a:p>
          <a:p>
            <a:endParaRPr lang="en-US"/>
          </a:p>
        </p:txBody>
      </p:sp>
    </p:spTree>
    <p:extLst>
      <p:ext uri="{BB962C8B-B14F-4D97-AF65-F5344CB8AC3E}">
        <p14:creationId xmlns:p14="http://schemas.microsoft.com/office/powerpoint/2010/main" val="25969725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2B3F6-D67A-1D98-2DB0-F37A264A492B}"/>
              </a:ext>
            </a:extLst>
          </p:cNvPr>
          <p:cNvSpPr>
            <a:spLocks noGrp="1"/>
          </p:cNvSpPr>
          <p:nvPr>
            <p:ph type="title"/>
          </p:nvPr>
        </p:nvSpPr>
        <p:spPr/>
        <p:txBody>
          <a:bodyPr/>
          <a:lstStyle/>
          <a:p>
            <a:r>
              <a:rPr lang="en-US"/>
              <a:t>Development Plan – Exhibit A-2 </a:t>
            </a:r>
          </a:p>
        </p:txBody>
      </p:sp>
      <p:sp>
        <p:nvSpPr>
          <p:cNvPr id="4" name="Footer Placeholder 1">
            <a:extLst>
              <a:ext uri="{FF2B5EF4-FFF2-40B4-BE49-F238E27FC236}">
                <a16:creationId xmlns:a16="http://schemas.microsoft.com/office/drawing/2014/main" id="{4D562E28-72F8-4736-12AD-41A5AC780CA9}"/>
              </a:ext>
            </a:extLst>
          </p:cNvPr>
          <p:cNvSpPr>
            <a:spLocks noGrp="1"/>
          </p:cNvSpPr>
          <p:nvPr>
            <p:ph type="ftr" sz="quarter" idx="3"/>
          </p:nvPr>
        </p:nvSpPr>
        <p:spPr>
          <a:xfrm>
            <a:off x="5308600" y="6439447"/>
            <a:ext cx="6318251" cy="398462"/>
          </a:xfrm>
        </p:spPr>
        <p:txBody>
          <a:bodyPr/>
          <a:lstStyle/>
          <a:p>
            <a:r>
              <a:rPr lang="en-US"/>
              <a:t>Confidential - Do Not Distribute   </a:t>
            </a:r>
          </a:p>
        </p:txBody>
      </p:sp>
      <p:pic>
        <p:nvPicPr>
          <p:cNvPr id="7" name="Picture 6">
            <a:extLst>
              <a:ext uri="{FF2B5EF4-FFF2-40B4-BE49-F238E27FC236}">
                <a16:creationId xmlns:a16="http://schemas.microsoft.com/office/drawing/2014/main" id="{2E42DD04-81B0-0F6C-9392-D18ADEF5726A}"/>
              </a:ext>
            </a:extLst>
          </p:cNvPr>
          <p:cNvPicPr>
            <a:picLocks noChangeAspect="1"/>
          </p:cNvPicPr>
          <p:nvPr/>
        </p:nvPicPr>
        <p:blipFill rotWithShape="1">
          <a:blip r:embed="rId3">
            <a:extLst>
              <a:ext uri="{28A0092B-C50C-407E-A947-70E740481C1C}">
                <a14:useLocalDpi xmlns:a14="http://schemas.microsoft.com/office/drawing/2010/main" val="0"/>
              </a:ext>
            </a:extLst>
          </a:blip>
          <a:srcRect l="2796" b="26190"/>
          <a:stretch/>
        </p:blipFill>
        <p:spPr>
          <a:xfrm>
            <a:off x="3620609" y="1368998"/>
            <a:ext cx="8286460" cy="4811662"/>
          </a:xfrm>
          <a:prstGeom prst="rect">
            <a:avLst/>
          </a:prstGeom>
        </p:spPr>
      </p:pic>
      <p:pic>
        <p:nvPicPr>
          <p:cNvPr id="9" name="Picture 8">
            <a:extLst>
              <a:ext uri="{FF2B5EF4-FFF2-40B4-BE49-F238E27FC236}">
                <a16:creationId xmlns:a16="http://schemas.microsoft.com/office/drawing/2014/main" id="{4EE4E851-4F9A-B837-78B3-C9FDA77F6F1A}"/>
              </a:ext>
            </a:extLst>
          </p:cNvPr>
          <p:cNvPicPr>
            <a:picLocks noChangeAspect="1"/>
          </p:cNvPicPr>
          <p:nvPr/>
        </p:nvPicPr>
        <p:blipFill rotWithShape="1">
          <a:blip r:embed="rId4">
            <a:extLst>
              <a:ext uri="{28A0092B-C50C-407E-A947-70E740481C1C}">
                <a14:useLocalDpi xmlns:a14="http://schemas.microsoft.com/office/drawing/2010/main" val="0"/>
              </a:ext>
            </a:extLst>
          </a:blip>
          <a:srcRect l="27862" t="76942" r="27893" b="18410"/>
          <a:stretch/>
        </p:blipFill>
        <p:spPr>
          <a:xfrm>
            <a:off x="3795847" y="5752820"/>
            <a:ext cx="3967992" cy="318783"/>
          </a:xfrm>
          <a:prstGeom prst="rect">
            <a:avLst/>
          </a:prstGeom>
        </p:spPr>
      </p:pic>
      <p:pic>
        <p:nvPicPr>
          <p:cNvPr id="11" name="Picture 10">
            <a:extLst>
              <a:ext uri="{FF2B5EF4-FFF2-40B4-BE49-F238E27FC236}">
                <a16:creationId xmlns:a16="http://schemas.microsoft.com/office/drawing/2014/main" id="{98C0E035-ECD2-91AC-4983-08364CE0A9C5}"/>
              </a:ext>
            </a:extLst>
          </p:cNvPr>
          <p:cNvPicPr>
            <a:picLocks noChangeAspect="1"/>
          </p:cNvPicPr>
          <p:nvPr/>
        </p:nvPicPr>
        <p:blipFill rotWithShape="1">
          <a:blip r:embed="rId3">
            <a:extLst>
              <a:ext uri="{28A0092B-C50C-407E-A947-70E740481C1C}">
                <a14:useLocalDpi xmlns:a14="http://schemas.microsoft.com/office/drawing/2010/main" val="0"/>
              </a:ext>
            </a:extLst>
          </a:blip>
          <a:srcRect l="2792" t="76820" r="72138" b="3731"/>
          <a:stretch/>
        </p:blipFill>
        <p:spPr>
          <a:xfrm>
            <a:off x="371972" y="2671392"/>
            <a:ext cx="2866239" cy="1700493"/>
          </a:xfrm>
          <a:prstGeom prst="rect">
            <a:avLst/>
          </a:prstGeom>
        </p:spPr>
      </p:pic>
      <p:pic>
        <p:nvPicPr>
          <p:cNvPr id="13" name="Picture 12">
            <a:extLst>
              <a:ext uri="{FF2B5EF4-FFF2-40B4-BE49-F238E27FC236}">
                <a16:creationId xmlns:a16="http://schemas.microsoft.com/office/drawing/2014/main" id="{DB0568D8-25B2-94E9-8864-F192541BD9C5}"/>
              </a:ext>
            </a:extLst>
          </p:cNvPr>
          <p:cNvPicPr>
            <a:picLocks noChangeAspect="1"/>
          </p:cNvPicPr>
          <p:nvPr/>
        </p:nvPicPr>
        <p:blipFill rotWithShape="1">
          <a:blip r:embed="rId3">
            <a:extLst>
              <a:ext uri="{28A0092B-C50C-407E-A947-70E740481C1C}">
                <a14:useLocalDpi xmlns:a14="http://schemas.microsoft.com/office/drawing/2010/main" val="0"/>
              </a:ext>
            </a:extLst>
          </a:blip>
          <a:srcRect l="72107" t="76697" r="2633" b="3731"/>
          <a:stretch/>
        </p:blipFill>
        <p:spPr>
          <a:xfrm>
            <a:off x="371972" y="4482365"/>
            <a:ext cx="2866238" cy="1698295"/>
          </a:xfrm>
          <a:prstGeom prst="rect">
            <a:avLst/>
          </a:prstGeom>
        </p:spPr>
      </p:pic>
      <p:pic>
        <p:nvPicPr>
          <p:cNvPr id="15" name="Picture 14">
            <a:extLst>
              <a:ext uri="{FF2B5EF4-FFF2-40B4-BE49-F238E27FC236}">
                <a16:creationId xmlns:a16="http://schemas.microsoft.com/office/drawing/2014/main" id="{701C1854-C2A0-F502-F9F1-71963ECF69C2}"/>
              </a:ext>
            </a:extLst>
          </p:cNvPr>
          <p:cNvPicPr>
            <a:picLocks noChangeAspect="1"/>
          </p:cNvPicPr>
          <p:nvPr/>
        </p:nvPicPr>
        <p:blipFill rotWithShape="1">
          <a:blip r:embed="rId3">
            <a:extLst>
              <a:ext uri="{28A0092B-C50C-407E-A947-70E740481C1C}">
                <a14:useLocalDpi xmlns:a14="http://schemas.microsoft.com/office/drawing/2010/main" val="0"/>
              </a:ext>
            </a:extLst>
          </a:blip>
          <a:srcRect l="28984" t="82569" r="39056" b="4587"/>
          <a:stretch/>
        </p:blipFill>
        <p:spPr>
          <a:xfrm>
            <a:off x="371972" y="1624080"/>
            <a:ext cx="2866239" cy="880845"/>
          </a:xfrm>
          <a:prstGeom prst="rect">
            <a:avLst/>
          </a:prstGeom>
          <a:ln w="9525">
            <a:solidFill>
              <a:schemeClr val="tx1"/>
            </a:solidFill>
          </a:ln>
        </p:spPr>
      </p:pic>
    </p:spTree>
    <p:extLst>
      <p:ext uri="{BB962C8B-B14F-4D97-AF65-F5344CB8AC3E}">
        <p14:creationId xmlns:p14="http://schemas.microsoft.com/office/powerpoint/2010/main" val="2296697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A3924F-C228-2219-1CED-E8FC7DCE8E04}"/>
              </a:ext>
            </a:extLst>
          </p:cNvPr>
          <p:cNvPicPr>
            <a:picLocks noChangeAspect="1"/>
          </p:cNvPicPr>
          <p:nvPr/>
        </p:nvPicPr>
        <p:blipFill rotWithShape="1">
          <a:blip r:embed="rId3"/>
          <a:srcRect r="128"/>
          <a:stretch/>
        </p:blipFill>
        <p:spPr>
          <a:xfrm>
            <a:off x="0" y="1400175"/>
            <a:ext cx="12192000" cy="5019676"/>
          </a:xfrm>
          <a:prstGeom prst="rect">
            <a:avLst/>
          </a:prstGeom>
        </p:spPr>
      </p:pic>
      <p:sp>
        <p:nvSpPr>
          <p:cNvPr id="2" name="Title 1">
            <a:extLst>
              <a:ext uri="{FF2B5EF4-FFF2-40B4-BE49-F238E27FC236}">
                <a16:creationId xmlns:a16="http://schemas.microsoft.com/office/drawing/2014/main" id="{408F1BB3-0FDD-F298-B83C-3EEAB6FE7D21}"/>
              </a:ext>
            </a:extLst>
          </p:cNvPr>
          <p:cNvSpPr>
            <a:spLocks noGrp="1"/>
          </p:cNvSpPr>
          <p:nvPr>
            <p:ph type="title"/>
          </p:nvPr>
        </p:nvSpPr>
        <p:spPr/>
        <p:txBody>
          <a:bodyPr/>
          <a:lstStyle/>
          <a:p>
            <a:r>
              <a:rPr lang="en-US"/>
              <a:t>Directional Well Trajectories from Surface to Top of Reservoir</a:t>
            </a:r>
          </a:p>
        </p:txBody>
      </p:sp>
      <p:sp>
        <p:nvSpPr>
          <p:cNvPr id="4" name="Footer Placeholder 3">
            <a:extLst>
              <a:ext uri="{FF2B5EF4-FFF2-40B4-BE49-F238E27FC236}">
                <a16:creationId xmlns:a16="http://schemas.microsoft.com/office/drawing/2014/main" id="{0A626D80-CF39-3308-68D0-660C63554E4E}"/>
              </a:ext>
            </a:extLst>
          </p:cNvPr>
          <p:cNvSpPr>
            <a:spLocks noGrp="1"/>
          </p:cNvSpPr>
          <p:nvPr>
            <p:ph type="ftr" sz="quarter" idx="3"/>
          </p:nvPr>
        </p:nvSpPr>
        <p:spPr/>
        <p:txBody>
          <a:bodyPr/>
          <a:lstStyle/>
          <a:p>
            <a:r>
              <a:rPr lang="en-US"/>
              <a:t>Confidential - Do Not Distribute   </a:t>
            </a:r>
          </a:p>
        </p:txBody>
      </p:sp>
    </p:spTree>
    <p:extLst>
      <p:ext uri="{BB962C8B-B14F-4D97-AF65-F5344CB8AC3E}">
        <p14:creationId xmlns:p14="http://schemas.microsoft.com/office/powerpoint/2010/main" val="16840447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129294-20CB-6F9B-71F1-8A97DEE2CD1A}"/>
              </a:ext>
            </a:extLst>
          </p:cNvPr>
          <p:cNvPicPr>
            <a:picLocks noChangeAspect="1"/>
          </p:cNvPicPr>
          <p:nvPr/>
        </p:nvPicPr>
        <p:blipFill rotWithShape="1">
          <a:blip r:embed="rId2"/>
          <a:srcRect r="1104"/>
          <a:stretch/>
        </p:blipFill>
        <p:spPr>
          <a:xfrm>
            <a:off x="1144834" y="1337759"/>
            <a:ext cx="9380291" cy="5048005"/>
          </a:xfrm>
          <a:prstGeom prst="rect">
            <a:avLst/>
          </a:prstGeom>
        </p:spPr>
      </p:pic>
      <p:pic>
        <p:nvPicPr>
          <p:cNvPr id="11" name="Picture 10">
            <a:extLst>
              <a:ext uri="{FF2B5EF4-FFF2-40B4-BE49-F238E27FC236}">
                <a16:creationId xmlns:a16="http://schemas.microsoft.com/office/drawing/2014/main" id="{33592923-C66F-7F10-AF3B-14F53D34F1C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19350" y="2059344"/>
            <a:ext cx="6810373" cy="3427403"/>
          </a:xfrm>
          <a:prstGeom prst="rect">
            <a:avLst/>
          </a:prstGeom>
        </p:spPr>
      </p:pic>
      <p:sp>
        <p:nvSpPr>
          <p:cNvPr id="2" name="Title 1">
            <a:extLst>
              <a:ext uri="{FF2B5EF4-FFF2-40B4-BE49-F238E27FC236}">
                <a16:creationId xmlns:a16="http://schemas.microsoft.com/office/drawing/2014/main" id="{408F1BB3-0FDD-F298-B83C-3EEAB6FE7D21}"/>
              </a:ext>
            </a:extLst>
          </p:cNvPr>
          <p:cNvSpPr>
            <a:spLocks noGrp="1"/>
          </p:cNvSpPr>
          <p:nvPr>
            <p:ph type="title"/>
          </p:nvPr>
        </p:nvSpPr>
        <p:spPr/>
        <p:txBody>
          <a:bodyPr/>
          <a:lstStyle/>
          <a:p>
            <a:r>
              <a:rPr lang="en-US"/>
              <a:t>Injected Tail Brine Flow – Concentration in Reservoir – 5 Years </a:t>
            </a:r>
          </a:p>
        </p:txBody>
      </p:sp>
      <p:sp>
        <p:nvSpPr>
          <p:cNvPr id="4" name="Footer Placeholder 3">
            <a:extLst>
              <a:ext uri="{FF2B5EF4-FFF2-40B4-BE49-F238E27FC236}">
                <a16:creationId xmlns:a16="http://schemas.microsoft.com/office/drawing/2014/main" id="{0A626D80-CF39-3308-68D0-660C63554E4E}"/>
              </a:ext>
            </a:extLst>
          </p:cNvPr>
          <p:cNvSpPr>
            <a:spLocks noGrp="1"/>
          </p:cNvSpPr>
          <p:nvPr>
            <p:ph type="ftr" sz="quarter" idx="3"/>
          </p:nvPr>
        </p:nvSpPr>
        <p:spPr/>
        <p:txBody>
          <a:bodyPr/>
          <a:lstStyle/>
          <a:p>
            <a:r>
              <a:rPr lang="en-US"/>
              <a:t>Confidential - Do Not Distribute   </a:t>
            </a:r>
          </a:p>
        </p:txBody>
      </p:sp>
    </p:spTree>
    <p:extLst>
      <p:ext uri="{BB962C8B-B14F-4D97-AF65-F5344CB8AC3E}">
        <p14:creationId xmlns:p14="http://schemas.microsoft.com/office/powerpoint/2010/main" val="10270650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ADABC26-EE12-6912-405B-65C9B29B7BF8}"/>
              </a:ext>
            </a:extLst>
          </p:cNvPr>
          <p:cNvPicPr>
            <a:picLocks noChangeAspect="1"/>
          </p:cNvPicPr>
          <p:nvPr/>
        </p:nvPicPr>
        <p:blipFill rotWithShape="1">
          <a:blip r:embed="rId2"/>
          <a:srcRect r="1406"/>
          <a:stretch/>
        </p:blipFill>
        <p:spPr>
          <a:xfrm>
            <a:off x="1144835" y="1337759"/>
            <a:ext cx="9351716" cy="5048004"/>
          </a:xfrm>
          <a:prstGeom prst="rect">
            <a:avLst/>
          </a:prstGeom>
        </p:spPr>
      </p:pic>
      <p:pic>
        <p:nvPicPr>
          <p:cNvPr id="11" name="Picture 10">
            <a:extLst>
              <a:ext uri="{FF2B5EF4-FFF2-40B4-BE49-F238E27FC236}">
                <a16:creationId xmlns:a16="http://schemas.microsoft.com/office/drawing/2014/main" id="{33592923-C66F-7F10-AF3B-14F53D34F1C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19350" y="2059344"/>
            <a:ext cx="6810373" cy="3427403"/>
          </a:xfrm>
          <a:prstGeom prst="rect">
            <a:avLst/>
          </a:prstGeom>
        </p:spPr>
      </p:pic>
      <p:sp>
        <p:nvSpPr>
          <p:cNvPr id="2" name="Title 1">
            <a:extLst>
              <a:ext uri="{FF2B5EF4-FFF2-40B4-BE49-F238E27FC236}">
                <a16:creationId xmlns:a16="http://schemas.microsoft.com/office/drawing/2014/main" id="{408F1BB3-0FDD-F298-B83C-3EEAB6FE7D21}"/>
              </a:ext>
            </a:extLst>
          </p:cNvPr>
          <p:cNvSpPr>
            <a:spLocks noGrp="1"/>
          </p:cNvSpPr>
          <p:nvPr>
            <p:ph type="title"/>
          </p:nvPr>
        </p:nvSpPr>
        <p:spPr/>
        <p:txBody>
          <a:bodyPr/>
          <a:lstStyle/>
          <a:p>
            <a:r>
              <a:rPr lang="en-US"/>
              <a:t>Injected Tail Brine Flow – Concentration in Reservoir – 10 Years </a:t>
            </a:r>
          </a:p>
        </p:txBody>
      </p:sp>
      <p:sp>
        <p:nvSpPr>
          <p:cNvPr id="4" name="Footer Placeholder 3">
            <a:extLst>
              <a:ext uri="{FF2B5EF4-FFF2-40B4-BE49-F238E27FC236}">
                <a16:creationId xmlns:a16="http://schemas.microsoft.com/office/drawing/2014/main" id="{0A626D80-CF39-3308-68D0-660C63554E4E}"/>
              </a:ext>
            </a:extLst>
          </p:cNvPr>
          <p:cNvSpPr>
            <a:spLocks noGrp="1"/>
          </p:cNvSpPr>
          <p:nvPr>
            <p:ph type="ftr" sz="quarter" idx="3"/>
          </p:nvPr>
        </p:nvSpPr>
        <p:spPr/>
        <p:txBody>
          <a:bodyPr/>
          <a:lstStyle/>
          <a:p>
            <a:r>
              <a:rPr lang="en-US"/>
              <a:t>Confidential - Do Not Distribute   </a:t>
            </a:r>
          </a:p>
        </p:txBody>
      </p:sp>
    </p:spTree>
    <p:extLst>
      <p:ext uri="{BB962C8B-B14F-4D97-AF65-F5344CB8AC3E}">
        <p14:creationId xmlns:p14="http://schemas.microsoft.com/office/powerpoint/2010/main" val="19151790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5D3D0E-0395-2577-D971-5A7BDF9AB0CB}"/>
              </a:ext>
            </a:extLst>
          </p:cNvPr>
          <p:cNvPicPr>
            <a:picLocks noChangeAspect="1"/>
          </p:cNvPicPr>
          <p:nvPr/>
        </p:nvPicPr>
        <p:blipFill rotWithShape="1">
          <a:blip r:embed="rId2"/>
          <a:srcRect r="1104"/>
          <a:stretch/>
        </p:blipFill>
        <p:spPr>
          <a:xfrm>
            <a:off x="1144836" y="1337758"/>
            <a:ext cx="9380290" cy="5048005"/>
          </a:xfrm>
          <a:prstGeom prst="rect">
            <a:avLst/>
          </a:prstGeom>
        </p:spPr>
      </p:pic>
      <p:pic>
        <p:nvPicPr>
          <p:cNvPr id="11" name="Picture 10">
            <a:extLst>
              <a:ext uri="{FF2B5EF4-FFF2-40B4-BE49-F238E27FC236}">
                <a16:creationId xmlns:a16="http://schemas.microsoft.com/office/drawing/2014/main" id="{33592923-C66F-7F10-AF3B-14F53D34F1C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19350" y="2059344"/>
            <a:ext cx="6810373" cy="3427403"/>
          </a:xfrm>
          <a:prstGeom prst="rect">
            <a:avLst/>
          </a:prstGeom>
        </p:spPr>
      </p:pic>
      <p:sp>
        <p:nvSpPr>
          <p:cNvPr id="2" name="Title 1">
            <a:extLst>
              <a:ext uri="{FF2B5EF4-FFF2-40B4-BE49-F238E27FC236}">
                <a16:creationId xmlns:a16="http://schemas.microsoft.com/office/drawing/2014/main" id="{408F1BB3-0FDD-F298-B83C-3EEAB6FE7D21}"/>
              </a:ext>
            </a:extLst>
          </p:cNvPr>
          <p:cNvSpPr>
            <a:spLocks noGrp="1"/>
          </p:cNvSpPr>
          <p:nvPr>
            <p:ph type="title"/>
          </p:nvPr>
        </p:nvSpPr>
        <p:spPr/>
        <p:txBody>
          <a:bodyPr/>
          <a:lstStyle/>
          <a:p>
            <a:r>
              <a:rPr lang="en-US"/>
              <a:t>Injected Tail Brine Flow – Concentration in Reservoir – 20 Years </a:t>
            </a:r>
          </a:p>
        </p:txBody>
      </p:sp>
      <p:sp>
        <p:nvSpPr>
          <p:cNvPr id="4" name="Footer Placeholder 3">
            <a:extLst>
              <a:ext uri="{FF2B5EF4-FFF2-40B4-BE49-F238E27FC236}">
                <a16:creationId xmlns:a16="http://schemas.microsoft.com/office/drawing/2014/main" id="{0A626D80-CF39-3308-68D0-660C63554E4E}"/>
              </a:ext>
            </a:extLst>
          </p:cNvPr>
          <p:cNvSpPr>
            <a:spLocks noGrp="1"/>
          </p:cNvSpPr>
          <p:nvPr>
            <p:ph type="ftr" sz="quarter" idx="3"/>
          </p:nvPr>
        </p:nvSpPr>
        <p:spPr/>
        <p:txBody>
          <a:bodyPr/>
          <a:lstStyle/>
          <a:p>
            <a:r>
              <a:rPr lang="en-US"/>
              <a:t>Confidential - Do Not Distribute   </a:t>
            </a:r>
          </a:p>
        </p:txBody>
      </p:sp>
    </p:spTree>
    <p:extLst>
      <p:ext uri="{BB962C8B-B14F-4D97-AF65-F5344CB8AC3E}">
        <p14:creationId xmlns:p14="http://schemas.microsoft.com/office/powerpoint/2010/main" val="34731831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6B27280-C558-9704-BF0A-BF9ECCEB504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44833" y="1337758"/>
            <a:ext cx="9482732" cy="5049555"/>
          </a:xfrm>
          <a:prstGeom prst="rect">
            <a:avLst/>
          </a:prstGeom>
        </p:spPr>
      </p:pic>
      <p:sp>
        <p:nvSpPr>
          <p:cNvPr id="2" name="Title 1">
            <a:extLst>
              <a:ext uri="{FF2B5EF4-FFF2-40B4-BE49-F238E27FC236}">
                <a16:creationId xmlns:a16="http://schemas.microsoft.com/office/drawing/2014/main" id="{408F1BB3-0FDD-F298-B83C-3EEAB6FE7D21}"/>
              </a:ext>
            </a:extLst>
          </p:cNvPr>
          <p:cNvSpPr>
            <a:spLocks noGrp="1"/>
          </p:cNvSpPr>
          <p:nvPr>
            <p:ph type="title"/>
          </p:nvPr>
        </p:nvSpPr>
        <p:spPr/>
        <p:txBody>
          <a:bodyPr/>
          <a:lstStyle/>
          <a:p>
            <a:r>
              <a:rPr lang="en-US"/>
              <a:t>Pressure Distribution Relative to Native Pressure at 20 years</a:t>
            </a:r>
          </a:p>
        </p:txBody>
      </p:sp>
      <p:sp>
        <p:nvSpPr>
          <p:cNvPr id="4" name="Footer Placeholder 3">
            <a:extLst>
              <a:ext uri="{FF2B5EF4-FFF2-40B4-BE49-F238E27FC236}">
                <a16:creationId xmlns:a16="http://schemas.microsoft.com/office/drawing/2014/main" id="{0A626D80-CF39-3308-68D0-660C63554E4E}"/>
              </a:ext>
            </a:extLst>
          </p:cNvPr>
          <p:cNvSpPr>
            <a:spLocks noGrp="1"/>
          </p:cNvSpPr>
          <p:nvPr>
            <p:ph type="ftr" sz="quarter" idx="3"/>
          </p:nvPr>
        </p:nvSpPr>
        <p:spPr/>
        <p:txBody>
          <a:bodyPr/>
          <a:lstStyle/>
          <a:p>
            <a:r>
              <a:rPr lang="en-US"/>
              <a:t>Confidential - Do Not Distribute   </a:t>
            </a:r>
          </a:p>
        </p:txBody>
      </p:sp>
    </p:spTree>
    <p:extLst>
      <p:ext uri="{BB962C8B-B14F-4D97-AF65-F5344CB8AC3E}">
        <p14:creationId xmlns:p14="http://schemas.microsoft.com/office/powerpoint/2010/main" val="8086162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24BB7-3BCF-4A01-F226-4C10D667295D}"/>
              </a:ext>
            </a:extLst>
          </p:cNvPr>
          <p:cNvSpPr>
            <a:spLocks noGrp="1"/>
          </p:cNvSpPr>
          <p:nvPr>
            <p:ph type="title"/>
          </p:nvPr>
        </p:nvSpPr>
        <p:spPr/>
        <p:txBody>
          <a:bodyPr/>
          <a:lstStyle/>
          <a:p>
            <a:r>
              <a:rPr lang="en-US" err="1"/>
              <a:t>Saltwerx</a:t>
            </a:r>
            <a:r>
              <a:rPr lang="en-US"/>
              <a:t> Overview</a:t>
            </a:r>
          </a:p>
        </p:txBody>
      </p:sp>
      <p:pic>
        <p:nvPicPr>
          <p:cNvPr id="12" name="Picture 11">
            <a:extLst>
              <a:ext uri="{FF2B5EF4-FFF2-40B4-BE49-F238E27FC236}">
                <a16:creationId xmlns:a16="http://schemas.microsoft.com/office/drawing/2014/main" id="{F2267947-3CD1-E307-6F10-612C174E98FF}"/>
              </a:ext>
            </a:extLst>
          </p:cNvPr>
          <p:cNvPicPr>
            <a:picLocks noChangeAspect="1"/>
          </p:cNvPicPr>
          <p:nvPr/>
        </p:nvPicPr>
        <p:blipFill>
          <a:blip r:embed="rId2"/>
          <a:stretch>
            <a:fillRect/>
          </a:stretch>
        </p:blipFill>
        <p:spPr>
          <a:xfrm>
            <a:off x="5007296" y="1759870"/>
            <a:ext cx="6216066" cy="3937120"/>
          </a:xfrm>
          <a:prstGeom prst="rect">
            <a:avLst/>
          </a:prstGeom>
          <a:ln w="12700">
            <a:solidFill>
              <a:schemeClr val="bg2">
                <a:lumMod val="85000"/>
              </a:schemeClr>
            </a:solidFill>
          </a:ln>
          <a:effectLst>
            <a:outerShdw blurRad="50800" dist="38100" dir="2700000" algn="tl" rotWithShape="0">
              <a:schemeClr val="tx1">
                <a:lumMod val="50000"/>
                <a:alpha val="70000"/>
              </a:schemeClr>
            </a:outerShdw>
          </a:effectLst>
        </p:spPr>
      </p:pic>
      <p:grpSp>
        <p:nvGrpSpPr>
          <p:cNvPr id="8" name="Group 7">
            <a:extLst>
              <a:ext uri="{FF2B5EF4-FFF2-40B4-BE49-F238E27FC236}">
                <a16:creationId xmlns:a16="http://schemas.microsoft.com/office/drawing/2014/main" id="{61F7B96B-36E6-0CAC-D94F-B4DC3CE47086}"/>
              </a:ext>
            </a:extLst>
          </p:cNvPr>
          <p:cNvGrpSpPr/>
          <p:nvPr/>
        </p:nvGrpSpPr>
        <p:grpSpPr>
          <a:xfrm>
            <a:off x="623964" y="1807616"/>
            <a:ext cx="4002900" cy="2821713"/>
            <a:chOff x="623964" y="1401789"/>
            <a:chExt cx="4005561" cy="2821713"/>
          </a:xfrm>
        </p:grpSpPr>
        <p:sp>
          <p:nvSpPr>
            <p:cNvPr id="10" name="TextBox 9">
              <a:extLst>
                <a:ext uri="{FF2B5EF4-FFF2-40B4-BE49-F238E27FC236}">
                  <a16:creationId xmlns:a16="http://schemas.microsoft.com/office/drawing/2014/main" id="{D00988DD-1C8A-124C-0EBB-79F4CFB83A08}"/>
                </a:ext>
              </a:extLst>
            </p:cNvPr>
            <p:cNvSpPr txBox="1"/>
            <p:nvPr/>
          </p:nvSpPr>
          <p:spPr>
            <a:xfrm>
              <a:off x="623964" y="2397834"/>
              <a:ext cx="3352825" cy="369332"/>
            </a:xfrm>
            <a:prstGeom prst="rect">
              <a:avLst/>
            </a:prstGeom>
            <a:noFill/>
          </p:spPr>
          <p:txBody>
            <a:bodyPr wrap="square" rtlCol="0">
              <a:spAutoFit/>
            </a:bodyPr>
            <a:lstStyle/>
            <a:p>
              <a:pPr algn="ctr"/>
              <a:endParaRPr lang="en-US">
                <a:solidFill>
                  <a:schemeClr val="tx1">
                    <a:lumMod val="50000"/>
                  </a:schemeClr>
                </a:solidFill>
              </a:endParaRPr>
            </a:p>
          </p:txBody>
        </p:sp>
        <p:pic>
          <p:nvPicPr>
            <p:cNvPr id="4" name="Picture 3">
              <a:extLst>
                <a:ext uri="{FF2B5EF4-FFF2-40B4-BE49-F238E27FC236}">
                  <a16:creationId xmlns:a16="http://schemas.microsoft.com/office/drawing/2014/main" id="{49D616A2-2C31-D379-81F0-E3D60B4B718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23964" y="1401789"/>
              <a:ext cx="3352825" cy="914407"/>
            </a:xfrm>
            <a:prstGeom prst="rect">
              <a:avLst/>
            </a:prstGeom>
            <a:solidFill>
              <a:schemeClr val="accent4"/>
            </a:solidFill>
          </p:spPr>
        </p:pic>
        <p:sp>
          <p:nvSpPr>
            <p:cNvPr id="6" name="TextBox 5">
              <a:extLst>
                <a:ext uri="{FF2B5EF4-FFF2-40B4-BE49-F238E27FC236}">
                  <a16:creationId xmlns:a16="http://schemas.microsoft.com/office/drawing/2014/main" id="{20A0069F-788D-5D9B-20AE-6053D40221A8}"/>
                </a:ext>
              </a:extLst>
            </p:cNvPr>
            <p:cNvSpPr txBox="1"/>
            <p:nvPr/>
          </p:nvSpPr>
          <p:spPr>
            <a:xfrm>
              <a:off x="623964" y="3023173"/>
              <a:ext cx="4005561" cy="1200329"/>
            </a:xfrm>
            <a:prstGeom prst="rect">
              <a:avLst/>
            </a:prstGeom>
            <a:noFill/>
          </p:spPr>
          <p:txBody>
            <a:bodyPr wrap="square">
              <a:spAutoFit/>
            </a:bodyPr>
            <a:lstStyle/>
            <a:p>
              <a:pPr algn="l"/>
              <a:r>
                <a:rPr lang="en-US" b="0" i="0">
                  <a:solidFill>
                    <a:schemeClr val="tx1">
                      <a:lumMod val="50000"/>
                    </a:schemeClr>
                  </a:solidFill>
                  <a:effectLst/>
                  <a:latin typeface="+mj-lt"/>
                </a:rPr>
                <a:t>Working in collaboration with southern Arkansas mineral owners and landowners, </a:t>
              </a:r>
              <a:r>
                <a:rPr lang="en-US" err="1">
                  <a:solidFill>
                    <a:schemeClr val="tx1">
                      <a:lumMod val="50000"/>
                    </a:schemeClr>
                  </a:solidFill>
                  <a:latin typeface="+mj-lt"/>
                </a:rPr>
                <a:t>Saltwerx</a:t>
              </a:r>
              <a:r>
                <a:rPr lang="en-US" b="0" i="0">
                  <a:solidFill>
                    <a:schemeClr val="tx1">
                      <a:lumMod val="50000"/>
                    </a:schemeClr>
                  </a:solidFill>
                  <a:effectLst/>
                  <a:latin typeface="+mj-lt"/>
                </a:rPr>
                <a:t> assembled ~120,000 acres of brine leases</a:t>
              </a:r>
            </a:p>
          </p:txBody>
        </p:sp>
      </p:grpSp>
      <p:sp>
        <p:nvSpPr>
          <p:cNvPr id="3" name="TextBox 2">
            <a:extLst>
              <a:ext uri="{FF2B5EF4-FFF2-40B4-BE49-F238E27FC236}">
                <a16:creationId xmlns:a16="http://schemas.microsoft.com/office/drawing/2014/main" id="{CD414998-9B07-160F-76CD-CA5F49164FDA}"/>
              </a:ext>
            </a:extLst>
          </p:cNvPr>
          <p:cNvSpPr txBox="1"/>
          <p:nvPr/>
        </p:nvSpPr>
        <p:spPr>
          <a:xfrm>
            <a:off x="6461760" y="2870662"/>
            <a:ext cx="1429789" cy="369332"/>
          </a:xfrm>
          <a:prstGeom prst="rect">
            <a:avLst/>
          </a:prstGeom>
          <a:noFill/>
        </p:spPr>
        <p:txBody>
          <a:bodyPr wrap="square" rtlCol="0">
            <a:spAutoFit/>
          </a:bodyPr>
          <a:lstStyle/>
          <a:p>
            <a:r>
              <a:rPr lang="en-US">
                <a:solidFill>
                  <a:schemeClr val="accent1"/>
                </a:solidFill>
              </a:rPr>
              <a:t>TETRA</a:t>
            </a:r>
          </a:p>
        </p:txBody>
      </p:sp>
    </p:spTree>
    <p:extLst>
      <p:ext uri="{BB962C8B-B14F-4D97-AF65-F5344CB8AC3E}">
        <p14:creationId xmlns:p14="http://schemas.microsoft.com/office/powerpoint/2010/main" val="39444237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j percent vid_3">
            <a:hlinkClick r:id="" action="ppaction://media"/>
            <a:extLst>
              <a:ext uri="{FF2B5EF4-FFF2-40B4-BE49-F238E27FC236}">
                <a16:creationId xmlns:a16="http://schemas.microsoft.com/office/drawing/2014/main" id="{6142E975-5DB2-378B-9C89-52D96E233DC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52145" y="1341834"/>
            <a:ext cx="9463332" cy="5039716"/>
          </a:xfrm>
          <a:prstGeom prst="rect">
            <a:avLst/>
          </a:prstGeom>
        </p:spPr>
      </p:pic>
      <p:pic>
        <p:nvPicPr>
          <p:cNvPr id="11" name="Picture 10">
            <a:extLst>
              <a:ext uri="{FF2B5EF4-FFF2-40B4-BE49-F238E27FC236}">
                <a16:creationId xmlns:a16="http://schemas.microsoft.com/office/drawing/2014/main" id="{33592923-C66F-7F10-AF3B-14F53D34F1C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419350" y="2059344"/>
            <a:ext cx="6810373" cy="3427403"/>
          </a:xfrm>
          <a:prstGeom prst="rect">
            <a:avLst/>
          </a:prstGeom>
        </p:spPr>
      </p:pic>
      <p:sp>
        <p:nvSpPr>
          <p:cNvPr id="2" name="Title 1">
            <a:extLst>
              <a:ext uri="{FF2B5EF4-FFF2-40B4-BE49-F238E27FC236}">
                <a16:creationId xmlns:a16="http://schemas.microsoft.com/office/drawing/2014/main" id="{408F1BB3-0FDD-F298-B83C-3EEAB6FE7D21}"/>
              </a:ext>
            </a:extLst>
          </p:cNvPr>
          <p:cNvSpPr>
            <a:spLocks noGrp="1"/>
          </p:cNvSpPr>
          <p:nvPr>
            <p:ph type="title"/>
          </p:nvPr>
        </p:nvSpPr>
        <p:spPr/>
        <p:txBody>
          <a:bodyPr/>
          <a:lstStyle/>
          <a:p>
            <a:r>
              <a:rPr lang="en-US"/>
              <a:t>Injected Tail Brine Flow Video – Concentration in Reservoir </a:t>
            </a:r>
          </a:p>
        </p:txBody>
      </p:sp>
      <p:sp>
        <p:nvSpPr>
          <p:cNvPr id="4" name="Footer Placeholder 3">
            <a:extLst>
              <a:ext uri="{FF2B5EF4-FFF2-40B4-BE49-F238E27FC236}">
                <a16:creationId xmlns:a16="http://schemas.microsoft.com/office/drawing/2014/main" id="{0A626D80-CF39-3308-68D0-660C63554E4E}"/>
              </a:ext>
            </a:extLst>
          </p:cNvPr>
          <p:cNvSpPr>
            <a:spLocks noGrp="1"/>
          </p:cNvSpPr>
          <p:nvPr>
            <p:ph type="ftr" sz="quarter" idx="3"/>
          </p:nvPr>
        </p:nvSpPr>
        <p:spPr/>
        <p:txBody>
          <a:bodyPr/>
          <a:lstStyle/>
          <a:p>
            <a:r>
              <a:rPr lang="en-US"/>
              <a:t>Confidential - Do Not Distribute   </a:t>
            </a:r>
          </a:p>
        </p:txBody>
      </p:sp>
    </p:spTree>
    <p:extLst>
      <p:ext uri="{BB962C8B-B14F-4D97-AF65-F5344CB8AC3E}">
        <p14:creationId xmlns:p14="http://schemas.microsoft.com/office/powerpoint/2010/main" val="2034846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462C58-47F7-50ED-C9D9-21B09EC837EA}"/>
              </a:ext>
            </a:extLst>
          </p:cNvPr>
          <p:cNvPicPr>
            <a:picLocks noChangeAspect="1"/>
          </p:cNvPicPr>
          <p:nvPr/>
        </p:nvPicPr>
        <p:blipFill>
          <a:blip r:embed="rId2"/>
          <a:stretch>
            <a:fillRect/>
          </a:stretch>
        </p:blipFill>
        <p:spPr>
          <a:xfrm>
            <a:off x="626280" y="1389888"/>
            <a:ext cx="10972800" cy="4972994"/>
          </a:xfrm>
          <a:prstGeom prst="rect">
            <a:avLst/>
          </a:prstGeom>
        </p:spPr>
      </p:pic>
      <p:sp>
        <p:nvSpPr>
          <p:cNvPr id="15" name="Rectangle 14">
            <a:extLst>
              <a:ext uri="{FF2B5EF4-FFF2-40B4-BE49-F238E27FC236}">
                <a16:creationId xmlns:a16="http://schemas.microsoft.com/office/drawing/2014/main" id="{D3F7A32F-A1A2-2EF4-C970-C1E9A5C7A76A}"/>
              </a:ext>
            </a:extLst>
          </p:cNvPr>
          <p:cNvSpPr/>
          <p:nvPr/>
        </p:nvSpPr>
        <p:spPr>
          <a:xfrm>
            <a:off x="9806711" y="1581650"/>
            <a:ext cx="1548872" cy="1196593"/>
          </a:xfrm>
          <a:prstGeom prst="rect">
            <a:avLst/>
          </a:prstGeom>
          <a:solidFill>
            <a:srgbClr val="E2E2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8F1BB3-0FDD-F298-B83C-3EEAB6FE7D21}"/>
              </a:ext>
            </a:extLst>
          </p:cNvPr>
          <p:cNvSpPr>
            <a:spLocks noGrp="1"/>
          </p:cNvSpPr>
          <p:nvPr>
            <p:ph type="title"/>
          </p:nvPr>
        </p:nvSpPr>
        <p:spPr/>
        <p:txBody>
          <a:bodyPr/>
          <a:lstStyle/>
          <a:p>
            <a:r>
              <a:rPr lang="en-US"/>
              <a:t>Injected Tail Brine Flow – Iso-Contours – 5 Years</a:t>
            </a:r>
          </a:p>
        </p:txBody>
      </p:sp>
      <p:sp>
        <p:nvSpPr>
          <p:cNvPr id="4" name="Footer Placeholder 3">
            <a:extLst>
              <a:ext uri="{FF2B5EF4-FFF2-40B4-BE49-F238E27FC236}">
                <a16:creationId xmlns:a16="http://schemas.microsoft.com/office/drawing/2014/main" id="{0A626D80-CF39-3308-68D0-660C63554E4E}"/>
              </a:ext>
            </a:extLst>
          </p:cNvPr>
          <p:cNvSpPr>
            <a:spLocks noGrp="1"/>
          </p:cNvSpPr>
          <p:nvPr>
            <p:ph type="ftr" sz="quarter" idx="3"/>
          </p:nvPr>
        </p:nvSpPr>
        <p:spPr/>
        <p:txBody>
          <a:bodyPr/>
          <a:lstStyle/>
          <a:p>
            <a:r>
              <a:rPr lang="en-US"/>
              <a:t>Confidential - Do Not Distribute   </a:t>
            </a:r>
          </a:p>
        </p:txBody>
      </p:sp>
      <p:sp>
        <p:nvSpPr>
          <p:cNvPr id="6" name="Rectangle 5">
            <a:extLst>
              <a:ext uri="{FF2B5EF4-FFF2-40B4-BE49-F238E27FC236}">
                <a16:creationId xmlns:a16="http://schemas.microsoft.com/office/drawing/2014/main" id="{E7250647-D29A-E1F2-46F6-72A713A309D3}"/>
              </a:ext>
            </a:extLst>
          </p:cNvPr>
          <p:cNvSpPr/>
          <p:nvPr/>
        </p:nvSpPr>
        <p:spPr>
          <a:xfrm>
            <a:off x="10039972" y="2075729"/>
            <a:ext cx="541175" cy="223935"/>
          </a:xfrm>
          <a:prstGeom prst="rect">
            <a:avLst/>
          </a:prstGeom>
          <a:solidFill>
            <a:srgbClr val="F1D600"/>
          </a:solidFill>
          <a:ln w="19050">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7107E1F-4E54-D9DF-BAFF-1E2DA1CEF25F}"/>
              </a:ext>
            </a:extLst>
          </p:cNvPr>
          <p:cNvSpPr/>
          <p:nvPr/>
        </p:nvSpPr>
        <p:spPr>
          <a:xfrm>
            <a:off x="10039972" y="2444828"/>
            <a:ext cx="541175" cy="223935"/>
          </a:xfrm>
          <a:prstGeom prst="rect">
            <a:avLst/>
          </a:prstGeom>
          <a:solidFill>
            <a:srgbClr val="CA33F2"/>
          </a:solidFill>
          <a:ln w="19050">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2739D1C-23F2-D3F1-C5A8-1A0CEF0620C0}"/>
              </a:ext>
            </a:extLst>
          </p:cNvPr>
          <p:cNvSpPr txBox="1"/>
          <p:nvPr/>
        </p:nvSpPr>
        <p:spPr>
          <a:xfrm>
            <a:off x="10536318" y="2066768"/>
            <a:ext cx="656643" cy="184666"/>
          </a:xfrm>
          <a:prstGeom prst="rect">
            <a:avLst/>
          </a:prstGeom>
          <a:noFill/>
        </p:spPr>
        <p:txBody>
          <a:bodyPr wrap="square" lIns="0" tIns="0" rIns="0" bIns="0" rtlCol="0">
            <a:spAutoFit/>
          </a:bodyPr>
          <a:lstStyle>
            <a:defPPr>
              <a:defRPr lang="en-US"/>
            </a:defPPr>
            <a:lvl1pPr algn="ctr">
              <a:defRPr sz="1200" b="1"/>
            </a:lvl1pPr>
          </a:lstStyle>
          <a:p>
            <a:r>
              <a:rPr lang="en-US"/>
              <a:t>50%</a:t>
            </a:r>
          </a:p>
        </p:txBody>
      </p:sp>
      <p:sp>
        <p:nvSpPr>
          <p:cNvPr id="12" name="TextBox 11">
            <a:extLst>
              <a:ext uri="{FF2B5EF4-FFF2-40B4-BE49-F238E27FC236}">
                <a16:creationId xmlns:a16="http://schemas.microsoft.com/office/drawing/2014/main" id="{18C8BFB9-A81A-4461-0590-3CEE1374CC4C}"/>
              </a:ext>
            </a:extLst>
          </p:cNvPr>
          <p:cNvSpPr txBox="1"/>
          <p:nvPr/>
        </p:nvSpPr>
        <p:spPr>
          <a:xfrm>
            <a:off x="10540801" y="2445800"/>
            <a:ext cx="656643" cy="184666"/>
          </a:xfrm>
          <a:prstGeom prst="rect">
            <a:avLst/>
          </a:prstGeom>
          <a:noFill/>
        </p:spPr>
        <p:txBody>
          <a:bodyPr wrap="square" lIns="0" tIns="0" rIns="0" bIns="0" rtlCol="0">
            <a:spAutoFit/>
          </a:bodyPr>
          <a:lstStyle>
            <a:defPPr>
              <a:defRPr lang="en-US"/>
            </a:defPPr>
            <a:lvl1pPr algn="ctr">
              <a:defRPr sz="1200" b="1"/>
            </a:lvl1pPr>
          </a:lstStyle>
          <a:p>
            <a:r>
              <a:rPr lang="en-US"/>
              <a:t>20%</a:t>
            </a:r>
          </a:p>
        </p:txBody>
      </p:sp>
      <p:sp>
        <p:nvSpPr>
          <p:cNvPr id="13" name="TextBox 12">
            <a:extLst>
              <a:ext uri="{FF2B5EF4-FFF2-40B4-BE49-F238E27FC236}">
                <a16:creationId xmlns:a16="http://schemas.microsoft.com/office/drawing/2014/main" id="{02B1219C-684F-8025-0238-2FD9638032C0}"/>
              </a:ext>
            </a:extLst>
          </p:cNvPr>
          <p:cNvSpPr txBox="1"/>
          <p:nvPr/>
        </p:nvSpPr>
        <p:spPr>
          <a:xfrm>
            <a:off x="9363917" y="1611921"/>
            <a:ext cx="2397128" cy="369332"/>
          </a:xfrm>
          <a:prstGeom prst="rect">
            <a:avLst/>
          </a:prstGeom>
          <a:noFill/>
        </p:spPr>
        <p:txBody>
          <a:bodyPr wrap="square" lIns="0" tIns="0" rIns="0" bIns="0" rtlCol="0">
            <a:spAutoFit/>
          </a:bodyPr>
          <a:lstStyle>
            <a:defPPr>
              <a:defRPr lang="en-US"/>
            </a:defPPr>
            <a:lvl1pPr algn="ctr">
              <a:defRPr sz="1200" b="1"/>
            </a:lvl1pPr>
          </a:lstStyle>
          <a:p>
            <a:r>
              <a:rPr lang="en-US"/>
              <a:t>Tail Brine</a:t>
            </a:r>
          </a:p>
          <a:p>
            <a:r>
              <a:rPr lang="en-US"/>
              <a:t>Concentration</a:t>
            </a:r>
          </a:p>
        </p:txBody>
      </p:sp>
      <p:pic>
        <p:nvPicPr>
          <p:cNvPr id="18" name="Picture 17">
            <a:extLst>
              <a:ext uri="{FF2B5EF4-FFF2-40B4-BE49-F238E27FC236}">
                <a16:creationId xmlns:a16="http://schemas.microsoft.com/office/drawing/2014/main" id="{7AD7D257-AF20-E0C4-78C8-8C5BAC3A3F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6070" y="1988455"/>
            <a:ext cx="8121650" cy="4087318"/>
          </a:xfrm>
          <a:prstGeom prst="rect">
            <a:avLst/>
          </a:prstGeom>
        </p:spPr>
      </p:pic>
    </p:spTree>
    <p:extLst>
      <p:ext uri="{BB962C8B-B14F-4D97-AF65-F5344CB8AC3E}">
        <p14:creationId xmlns:p14="http://schemas.microsoft.com/office/powerpoint/2010/main" val="32514120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3C6BA7D-3DCA-AB81-955F-3D60B22330B1}"/>
              </a:ext>
            </a:extLst>
          </p:cNvPr>
          <p:cNvPicPr>
            <a:picLocks noChangeAspect="1"/>
          </p:cNvPicPr>
          <p:nvPr/>
        </p:nvPicPr>
        <p:blipFill>
          <a:blip r:embed="rId2"/>
          <a:stretch>
            <a:fillRect/>
          </a:stretch>
        </p:blipFill>
        <p:spPr>
          <a:xfrm>
            <a:off x="626278" y="1386108"/>
            <a:ext cx="10972799" cy="4972994"/>
          </a:xfrm>
          <a:prstGeom prst="rect">
            <a:avLst/>
          </a:prstGeom>
        </p:spPr>
      </p:pic>
      <p:sp>
        <p:nvSpPr>
          <p:cNvPr id="15" name="Rectangle 14">
            <a:extLst>
              <a:ext uri="{FF2B5EF4-FFF2-40B4-BE49-F238E27FC236}">
                <a16:creationId xmlns:a16="http://schemas.microsoft.com/office/drawing/2014/main" id="{D3F7A32F-A1A2-2EF4-C970-C1E9A5C7A76A}"/>
              </a:ext>
            </a:extLst>
          </p:cNvPr>
          <p:cNvSpPr/>
          <p:nvPr/>
        </p:nvSpPr>
        <p:spPr>
          <a:xfrm>
            <a:off x="9806711" y="1581650"/>
            <a:ext cx="1548872" cy="1196593"/>
          </a:xfrm>
          <a:prstGeom prst="rect">
            <a:avLst/>
          </a:prstGeom>
          <a:solidFill>
            <a:srgbClr val="E2E2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8F1BB3-0FDD-F298-B83C-3EEAB6FE7D21}"/>
              </a:ext>
            </a:extLst>
          </p:cNvPr>
          <p:cNvSpPr>
            <a:spLocks noGrp="1"/>
          </p:cNvSpPr>
          <p:nvPr>
            <p:ph type="title"/>
          </p:nvPr>
        </p:nvSpPr>
        <p:spPr/>
        <p:txBody>
          <a:bodyPr/>
          <a:lstStyle/>
          <a:p>
            <a:r>
              <a:rPr lang="en-US"/>
              <a:t>Injected Tail Brine Flow – Iso-Contours – 10 Years</a:t>
            </a:r>
          </a:p>
        </p:txBody>
      </p:sp>
      <p:sp>
        <p:nvSpPr>
          <p:cNvPr id="4" name="Footer Placeholder 3">
            <a:extLst>
              <a:ext uri="{FF2B5EF4-FFF2-40B4-BE49-F238E27FC236}">
                <a16:creationId xmlns:a16="http://schemas.microsoft.com/office/drawing/2014/main" id="{0A626D80-CF39-3308-68D0-660C63554E4E}"/>
              </a:ext>
            </a:extLst>
          </p:cNvPr>
          <p:cNvSpPr>
            <a:spLocks noGrp="1"/>
          </p:cNvSpPr>
          <p:nvPr>
            <p:ph type="ftr" sz="quarter" idx="3"/>
          </p:nvPr>
        </p:nvSpPr>
        <p:spPr/>
        <p:txBody>
          <a:bodyPr/>
          <a:lstStyle/>
          <a:p>
            <a:r>
              <a:rPr lang="en-US"/>
              <a:t>Confidential - Do Not Distribute   </a:t>
            </a:r>
          </a:p>
        </p:txBody>
      </p:sp>
      <p:sp>
        <p:nvSpPr>
          <p:cNvPr id="6" name="Rectangle 5">
            <a:extLst>
              <a:ext uri="{FF2B5EF4-FFF2-40B4-BE49-F238E27FC236}">
                <a16:creationId xmlns:a16="http://schemas.microsoft.com/office/drawing/2014/main" id="{E7250647-D29A-E1F2-46F6-72A713A309D3}"/>
              </a:ext>
            </a:extLst>
          </p:cNvPr>
          <p:cNvSpPr/>
          <p:nvPr/>
        </p:nvSpPr>
        <p:spPr>
          <a:xfrm>
            <a:off x="10039972" y="2075729"/>
            <a:ext cx="541175" cy="223935"/>
          </a:xfrm>
          <a:prstGeom prst="rect">
            <a:avLst/>
          </a:prstGeom>
          <a:solidFill>
            <a:srgbClr val="F1D600"/>
          </a:solidFill>
          <a:ln w="19050">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7107E1F-4E54-D9DF-BAFF-1E2DA1CEF25F}"/>
              </a:ext>
            </a:extLst>
          </p:cNvPr>
          <p:cNvSpPr/>
          <p:nvPr/>
        </p:nvSpPr>
        <p:spPr>
          <a:xfrm>
            <a:off x="10039972" y="2444828"/>
            <a:ext cx="541175" cy="223935"/>
          </a:xfrm>
          <a:prstGeom prst="rect">
            <a:avLst/>
          </a:prstGeom>
          <a:solidFill>
            <a:srgbClr val="CA33F2"/>
          </a:solidFill>
          <a:ln w="19050">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2739D1C-23F2-D3F1-C5A8-1A0CEF0620C0}"/>
              </a:ext>
            </a:extLst>
          </p:cNvPr>
          <p:cNvSpPr txBox="1"/>
          <p:nvPr/>
        </p:nvSpPr>
        <p:spPr>
          <a:xfrm>
            <a:off x="10536318" y="2066768"/>
            <a:ext cx="656643" cy="184666"/>
          </a:xfrm>
          <a:prstGeom prst="rect">
            <a:avLst/>
          </a:prstGeom>
          <a:noFill/>
        </p:spPr>
        <p:txBody>
          <a:bodyPr wrap="square" lIns="0" tIns="0" rIns="0" bIns="0" rtlCol="0">
            <a:spAutoFit/>
          </a:bodyPr>
          <a:lstStyle>
            <a:defPPr>
              <a:defRPr lang="en-US"/>
            </a:defPPr>
            <a:lvl1pPr algn="ctr">
              <a:defRPr sz="1200" b="1"/>
            </a:lvl1pPr>
          </a:lstStyle>
          <a:p>
            <a:r>
              <a:rPr lang="en-US"/>
              <a:t>50%</a:t>
            </a:r>
          </a:p>
        </p:txBody>
      </p:sp>
      <p:sp>
        <p:nvSpPr>
          <p:cNvPr id="12" name="TextBox 11">
            <a:extLst>
              <a:ext uri="{FF2B5EF4-FFF2-40B4-BE49-F238E27FC236}">
                <a16:creationId xmlns:a16="http://schemas.microsoft.com/office/drawing/2014/main" id="{18C8BFB9-A81A-4461-0590-3CEE1374CC4C}"/>
              </a:ext>
            </a:extLst>
          </p:cNvPr>
          <p:cNvSpPr txBox="1"/>
          <p:nvPr/>
        </p:nvSpPr>
        <p:spPr>
          <a:xfrm>
            <a:off x="10540801" y="2445800"/>
            <a:ext cx="656643" cy="184666"/>
          </a:xfrm>
          <a:prstGeom prst="rect">
            <a:avLst/>
          </a:prstGeom>
          <a:noFill/>
        </p:spPr>
        <p:txBody>
          <a:bodyPr wrap="square" lIns="0" tIns="0" rIns="0" bIns="0" rtlCol="0">
            <a:spAutoFit/>
          </a:bodyPr>
          <a:lstStyle>
            <a:defPPr>
              <a:defRPr lang="en-US"/>
            </a:defPPr>
            <a:lvl1pPr algn="ctr">
              <a:defRPr sz="1200" b="1"/>
            </a:lvl1pPr>
          </a:lstStyle>
          <a:p>
            <a:r>
              <a:rPr lang="en-US"/>
              <a:t>20%</a:t>
            </a:r>
          </a:p>
        </p:txBody>
      </p:sp>
      <p:sp>
        <p:nvSpPr>
          <p:cNvPr id="13" name="TextBox 12">
            <a:extLst>
              <a:ext uri="{FF2B5EF4-FFF2-40B4-BE49-F238E27FC236}">
                <a16:creationId xmlns:a16="http://schemas.microsoft.com/office/drawing/2014/main" id="{02B1219C-684F-8025-0238-2FD9638032C0}"/>
              </a:ext>
            </a:extLst>
          </p:cNvPr>
          <p:cNvSpPr txBox="1"/>
          <p:nvPr/>
        </p:nvSpPr>
        <p:spPr>
          <a:xfrm>
            <a:off x="9363917" y="1611921"/>
            <a:ext cx="2397128" cy="369332"/>
          </a:xfrm>
          <a:prstGeom prst="rect">
            <a:avLst/>
          </a:prstGeom>
          <a:noFill/>
        </p:spPr>
        <p:txBody>
          <a:bodyPr wrap="square" lIns="0" tIns="0" rIns="0" bIns="0" rtlCol="0">
            <a:spAutoFit/>
          </a:bodyPr>
          <a:lstStyle>
            <a:defPPr>
              <a:defRPr lang="en-US"/>
            </a:defPPr>
            <a:lvl1pPr algn="ctr">
              <a:defRPr sz="1200" b="1"/>
            </a:lvl1pPr>
          </a:lstStyle>
          <a:p>
            <a:r>
              <a:rPr lang="en-US"/>
              <a:t>Tail Brine</a:t>
            </a:r>
          </a:p>
          <a:p>
            <a:r>
              <a:rPr lang="en-US"/>
              <a:t>Concentration</a:t>
            </a:r>
          </a:p>
        </p:txBody>
      </p:sp>
      <p:pic>
        <p:nvPicPr>
          <p:cNvPr id="18" name="Picture 17">
            <a:extLst>
              <a:ext uri="{FF2B5EF4-FFF2-40B4-BE49-F238E27FC236}">
                <a16:creationId xmlns:a16="http://schemas.microsoft.com/office/drawing/2014/main" id="{7AD7D257-AF20-E0C4-78C8-8C5BAC3A3F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6070" y="1988455"/>
            <a:ext cx="8121650" cy="4087318"/>
          </a:xfrm>
          <a:prstGeom prst="rect">
            <a:avLst/>
          </a:prstGeom>
        </p:spPr>
      </p:pic>
    </p:spTree>
    <p:extLst>
      <p:ext uri="{BB962C8B-B14F-4D97-AF65-F5344CB8AC3E}">
        <p14:creationId xmlns:p14="http://schemas.microsoft.com/office/powerpoint/2010/main" val="39040904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BC2DD1-86EA-EDA4-8E8B-F2C2FD622D28}"/>
              </a:ext>
            </a:extLst>
          </p:cNvPr>
          <p:cNvPicPr>
            <a:picLocks noChangeAspect="1"/>
          </p:cNvPicPr>
          <p:nvPr/>
        </p:nvPicPr>
        <p:blipFill>
          <a:blip r:embed="rId2"/>
          <a:stretch>
            <a:fillRect/>
          </a:stretch>
        </p:blipFill>
        <p:spPr>
          <a:xfrm>
            <a:off x="626278" y="1386109"/>
            <a:ext cx="10972799" cy="4972994"/>
          </a:xfrm>
          <a:prstGeom prst="rect">
            <a:avLst/>
          </a:prstGeom>
        </p:spPr>
      </p:pic>
      <p:sp>
        <p:nvSpPr>
          <p:cNvPr id="15" name="Rectangle 14">
            <a:extLst>
              <a:ext uri="{FF2B5EF4-FFF2-40B4-BE49-F238E27FC236}">
                <a16:creationId xmlns:a16="http://schemas.microsoft.com/office/drawing/2014/main" id="{D3F7A32F-A1A2-2EF4-C970-C1E9A5C7A76A}"/>
              </a:ext>
            </a:extLst>
          </p:cNvPr>
          <p:cNvSpPr/>
          <p:nvPr/>
        </p:nvSpPr>
        <p:spPr>
          <a:xfrm>
            <a:off x="9806711" y="1581650"/>
            <a:ext cx="1548872" cy="1196593"/>
          </a:xfrm>
          <a:prstGeom prst="rect">
            <a:avLst/>
          </a:prstGeom>
          <a:solidFill>
            <a:srgbClr val="E2E2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8F1BB3-0FDD-F298-B83C-3EEAB6FE7D21}"/>
              </a:ext>
            </a:extLst>
          </p:cNvPr>
          <p:cNvSpPr>
            <a:spLocks noGrp="1"/>
          </p:cNvSpPr>
          <p:nvPr>
            <p:ph type="title"/>
          </p:nvPr>
        </p:nvSpPr>
        <p:spPr/>
        <p:txBody>
          <a:bodyPr/>
          <a:lstStyle/>
          <a:p>
            <a:r>
              <a:rPr lang="en-US"/>
              <a:t>Injected Tail Brine Flow – Iso-Contours – 20 Years</a:t>
            </a:r>
          </a:p>
        </p:txBody>
      </p:sp>
      <p:sp>
        <p:nvSpPr>
          <p:cNvPr id="4" name="Footer Placeholder 3">
            <a:extLst>
              <a:ext uri="{FF2B5EF4-FFF2-40B4-BE49-F238E27FC236}">
                <a16:creationId xmlns:a16="http://schemas.microsoft.com/office/drawing/2014/main" id="{0A626D80-CF39-3308-68D0-660C63554E4E}"/>
              </a:ext>
            </a:extLst>
          </p:cNvPr>
          <p:cNvSpPr>
            <a:spLocks noGrp="1"/>
          </p:cNvSpPr>
          <p:nvPr>
            <p:ph type="ftr" sz="quarter" idx="3"/>
          </p:nvPr>
        </p:nvSpPr>
        <p:spPr/>
        <p:txBody>
          <a:bodyPr/>
          <a:lstStyle/>
          <a:p>
            <a:r>
              <a:rPr lang="en-US"/>
              <a:t>Confidential - Do Not Distribute   </a:t>
            </a:r>
          </a:p>
        </p:txBody>
      </p:sp>
      <p:sp>
        <p:nvSpPr>
          <p:cNvPr id="6" name="Rectangle 5">
            <a:extLst>
              <a:ext uri="{FF2B5EF4-FFF2-40B4-BE49-F238E27FC236}">
                <a16:creationId xmlns:a16="http://schemas.microsoft.com/office/drawing/2014/main" id="{E7250647-D29A-E1F2-46F6-72A713A309D3}"/>
              </a:ext>
            </a:extLst>
          </p:cNvPr>
          <p:cNvSpPr/>
          <p:nvPr/>
        </p:nvSpPr>
        <p:spPr>
          <a:xfrm>
            <a:off x="10039972" y="2075729"/>
            <a:ext cx="541175" cy="223935"/>
          </a:xfrm>
          <a:prstGeom prst="rect">
            <a:avLst/>
          </a:prstGeom>
          <a:solidFill>
            <a:srgbClr val="F1D600"/>
          </a:solidFill>
          <a:ln w="19050">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7107E1F-4E54-D9DF-BAFF-1E2DA1CEF25F}"/>
              </a:ext>
            </a:extLst>
          </p:cNvPr>
          <p:cNvSpPr/>
          <p:nvPr/>
        </p:nvSpPr>
        <p:spPr>
          <a:xfrm>
            <a:off x="10039972" y="2444828"/>
            <a:ext cx="541175" cy="223935"/>
          </a:xfrm>
          <a:prstGeom prst="rect">
            <a:avLst/>
          </a:prstGeom>
          <a:solidFill>
            <a:srgbClr val="CA33F2"/>
          </a:solidFill>
          <a:ln w="19050">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2739D1C-23F2-D3F1-C5A8-1A0CEF0620C0}"/>
              </a:ext>
            </a:extLst>
          </p:cNvPr>
          <p:cNvSpPr txBox="1"/>
          <p:nvPr/>
        </p:nvSpPr>
        <p:spPr>
          <a:xfrm>
            <a:off x="10536318" y="2066768"/>
            <a:ext cx="656643" cy="184666"/>
          </a:xfrm>
          <a:prstGeom prst="rect">
            <a:avLst/>
          </a:prstGeom>
          <a:noFill/>
        </p:spPr>
        <p:txBody>
          <a:bodyPr wrap="square" lIns="0" tIns="0" rIns="0" bIns="0" rtlCol="0">
            <a:spAutoFit/>
          </a:bodyPr>
          <a:lstStyle>
            <a:defPPr>
              <a:defRPr lang="en-US"/>
            </a:defPPr>
            <a:lvl1pPr algn="ctr">
              <a:defRPr sz="1200" b="1"/>
            </a:lvl1pPr>
          </a:lstStyle>
          <a:p>
            <a:r>
              <a:rPr lang="en-US"/>
              <a:t>50%</a:t>
            </a:r>
          </a:p>
        </p:txBody>
      </p:sp>
      <p:sp>
        <p:nvSpPr>
          <p:cNvPr id="12" name="TextBox 11">
            <a:extLst>
              <a:ext uri="{FF2B5EF4-FFF2-40B4-BE49-F238E27FC236}">
                <a16:creationId xmlns:a16="http://schemas.microsoft.com/office/drawing/2014/main" id="{18C8BFB9-A81A-4461-0590-3CEE1374CC4C}"/>
              </a:ext>
            </a:extLst>
          </p:cNvPr>
          <p:cNvSpPr txBox="1"/>
          <p:nvPr/>
        </p:nvSpPr>
        <p:spPr>
          <a:xfrm>
            <a:off x="10540801" y="2445800"/>
            <a:ext cx="656643" cy="184666"/>
          </a:xfrm>
          <a:prstGeom prst="rect">
            <a:avLst/>
          </a:prstGeom>
          <a:noFill/>
        </p:spPr>
        <p:txBody>
          <a:bodyPr wrap="square" lIns="0" tIns="0" rIns="0" bIns="0" rtlCol="0">
            <a:spAutoFit/>
          </a:bodyPr>
          <a:lstStyle>
            <a:defPPr>
              <a:defRPr lang="en-US"/>
            </a:defPPr>
            <a:lvl1pPr algn="ctr">
              <a:defRPr sz="1200" b="1"/>
            </a:lvl1pPr>
          </a:lstStyle>
          <a:p>
            <a:r>
              <a:rPr lang="en-US"/>
              <a:t>20%</a:t>
            </a:r>
          </a:p>
        </p:txBody>
      </p:sp>
      <p:sp>
        <p:nvSpPr>
          <p:cNvPr id="13" name="TextBox 12">
            <a:extLst>
              <a:ext uri="{FF2B5EF4-FFF2-40B4-BE49-F238E27FC236}">
                <a16:creationId xmlns:a16="http://schemas.microsoft.com/office/drawing/2014/main" id="{02B1219C-684F-8025-0238-2FD9638032C0}"/>
              </a:ext>
            </a:extLst>
          </p:cNvPr>
          <p:cNvSpPr txBox="1"/>
          <p:nvPr/>
        </p:nvSpPr>
        <p:spPr>
          <a:xfrm>
            <a:off x="9363917" y="1611921"/>
            <a:ext cx="2397128" cy="369332"/>
          </a:xfrm>
          <a:prstGeom prst="rect">
            <a:avLst/>
          </a:prstGeom>
          <a:noFill/>
        </p:spPr>
        <p:txBody>
          <a:bodyPr wrap="square" lIns="0" tIns="0" rIns="0" bIns="0" rtlCol="0">
            <a:spAutoFit/>
          </a:bodyPr>
          <a:lstStyle>
            <a:defPPr>
              <a:defRPr lang="en-US"/>
            </a:defPPr>
            <a:lvl1pPr algn="ctr">
              <a:defRPr sz="1200" b="1"/>
            </a:lvl1pPr>
          </a:lstStyle>
          <a:p>
            <a:r>
              <a:rPr lang="en-US"/>
              <a:t>Tail Brine</a:t>
            </a:r>
          </a:p>
          <a:p>
            <a:r>
              <a:rPr lang="en-US"/>
              <a:t>Concentration</a:t>
            </a:r>
          </a:p>
        </p:txBody>
      </p:sp>
      <p:pic>
        <p:nvPicPr>
          <p:cNvPr id="18" name="Picture 17">
            <a:extLst>
              <a:ext uri="{FF2B5EF4-FFF2-40B4-BE49-F238E27FC236}">
                <a16:creationId xmlns:a16="http://schemas.microsoft.com/office/drawing/2014/main" id="{7AD7D257-AF20-E0C4-78C8-8C5BAC3A3F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6070" y="1988455"/>
            <a:ext cx="8121650" cy="4087318"/>
          </a:xfrm>
          <a:prstGeom prst="rect">
            <a:avLst/>
          </a:prstGeom>
        </p:spPr>
      </p:pic>
    </p:spTree>
    <p:extLst>
      <p:ext uri="{BB962C8B-B14F-4D97-AF65-F5344CB8AC3E}">
        <p14:creationId xmlns:p14="http://schemas.microsoft.com/office/powerpoint/2010/main" val="36294740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CBEBB-663E-D413-69B7-9B6170B00ECF}"/>
              </a:ext>
            </a:extLst>
          </p:cNvPr>
          <p:cNvSpPr>
            <a:spLocks noGrp="1"/>
          </p:cNvSpPr>
          <p:nvPr>
            <p:ph type="title"/>
          </p:nvPr>
        </p:nvSpPr>
        <p:spPr/>
        <p:txBody>
          <a:bodyPr/>
          <a:lstStyle/>
          <a:p>
            <a:r>
              <a:rPr lang="en-US"/>
              <a:t>Resource Recovery</a:t>
            </a:r>
          </a:p>
        </p:txBody>
      </p:sp>
      <p:sp>
        <p:nvSpPr>
          <p:cNvPr id="4" name="Footer Placeholder 3">
            <a:extLst>
              <a:ext uri="{FF2B5EF4-FFF2-40B4-BE49-F238E27FC236}">
                <a16:creationId xmlns:a16="http://schemas.microsoft.com/office/drawing/2014/main" id="{B897F2CE-2D2B-7B89-EDB3-80F95B407F0C}"/>
              </a:ext>
            </a:extLst>
          </p:cNvPr>
          <p:cNvSpPr>
            <a:spLocks noGrp="1"/>
          </p:cNvSpPr>
          <p:nvPr>
            <p:ph type="ftr" sz="quarter" idx="3"/>
          </p:nvPr>
        </p:nvSpPr>
        <p:spPr/>
        <p:txBody>
          <a:bodyPr/>
          <a:lstStyle/>
          <a:p>
            <a:r>
              <a:rPr lang="en-US"/>
              <a:t>Confidential - Do Not Distribute   </a:t>
            </a:r>
          </a:p>
        </p:txBody>
      </p:sp>
      <p:sp>
        <p:nvSpPr>
          <p:cNvPr id="10" name="Content Placeholder 9">
            <a:extLst>
              <a:ext uri="{FF2B5EF4-FFF2-40B4-BE49-F238E27FC236}">
                <a16:creationId xmlns:a16="http://schemas.microsoft.com/office/drawing/2014/main" id="{23E9B0D8-4656-269C-4559-2870D8D861E2}"/>
              </a:ext>
            </a:extLst>
          </p:cNvPr>
          <p:cNvSpPr>
            <a:spLocks noGrp="1"/>
          </p:cNvSpPr>
          <p:nvPr>
            <p:ph idx="1"/>
          </p:nvPr>
        </p:nvSpPr>
        <p:spPr>
          <a:xfrm>
            <a:off x="609600" y="1457326"/>
            <a:ext cx="11202955" cy="4816475"/>
          </a:xfrm>
        </p:spPr>
        <p:txBody>
          <a:bodyPr/>
          <a:lstStyle/>
          <a:p>
            <a:r>
              <a:rPr lang="en-US" sz="2400"/>
              <a:t>The modeled production of Reservoir Brine over 20 years totaled: </a:t>
            </a:r>
          </a:p>
          <a:p>
            <a:pPr marL="795020" lvl="1"/>
            <a:r>
              <a:rPr lang="en-US" sz="2200" u="sng"/>
              <a:t>501.3 </a:t>
            </a:r>
            <a:r>
              <a:rPr lang="en-US" sz="2200" u="sng" err="1"/>
              <a:t>MMbbl</a:t>
            </a:r>
            <a:r>
              <a:rPr lang="en-US" sz="2200" u="sng"/>
              <a:t> </a:t>
            </a:r>
            <a:endParaRPr lang="en-US" sz="2200" u="sng">
              <a:cs typeface="Arial"/>
            </a:endParaRPr>
          </a:p>
          <a:p>
            <a:pPr marL="795020" lvl="1"/>
            <a:r>
              <a:rPr lang="en-US" sz="2200"/>
              <a:t>(Total Brine production) </a:t>
            </a:r>
            <a:r>
              <a:rPr lang="en-US" sz="2200">
                <a:solidFill>
                  <a:srgbClr val="FF0000"/>
                </a:solidFill>
              </a:rPr>
              <a:t>minus</a:t>
            </a:r>
            <a:r>
              <a:rPr lang="en-US" sz="2200"/>
              <a:t> (Production of previously injected Tail Brine)</a:t>
            </a:r>
            <a:endParaRPr lang="en-US" sz="2200">
              <a:cs typeface="Arial"/>
            </a:endParaRPr>
          </a:p>
          <a:p>
            <a:r>
              <a:rPr lang="en-US"/>
              <a:t>Relative to the Total Unit Brine-in-Place* (Exhibit D-2), this represents a recovery of:</a:t>
            </a:r>
            <a:endParaRPr lang="en-US">
              <a:cs typeface="Arial"/>
            </a:endParaRPr>
          </a:p>
          <a:p>
            <a:pPr marL="795020" lvl="1"/>
            <a:r>
              <a:rPr lang="en-US" sz="2200" u="sng"/>
              <a:t>48.6%</a:t>
            </a:r>
            <a:endParaRPr lang="en-US" sz="2200" u="sng">
              <a:cs typeface="Arial"/>
            </a:endParaRPr>
          </a:p>
          <a:p>
            <a:pPr marL="795020" lvl="1"/>
            <a:r>
              <a:rPr lang="en-US" sz="2200"/>
              <a:t>*Excludes brine in reservoir rock with less than 5% porosity</a:t>
            </a:r>
            <a:endParaRPr lang="en-US" sz="2200">
              <a:cs typeface="Arial"/>
            </a:endParaRPr>
          </a:p>
        </p:txBody>
      </p:sp>
    </p:spTree>
    <p:extLst>
      <p:ext uri="{BB962C8B-B14F-4D97-AF65-F5344CB8AC3E}">
        <p14:creationId xmlns:p14="http://schemas.microsoft.com/office/powerpoint/2010/main" val="24265675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BCFEF168-C190-41C1-A7D0-D50FD0C5206B}"/>
              </a:ext>
            </a:extLst>
          </p:cNvPr>
          <p:cNvGraphicFramePr>
            <a:graphicFrameLocks/>
          </p:cNvGraphicFramePr>
          <p:nvPr/>
        </p:nvGraphicFramePr>
        <p:xfrm>
          <a:off x="6841697" y="2093632"/>
          <a:ext cx="2840290" cy="1642094"/>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lstStyle/>
          <a:p>
            <a:r>
              <a:rPr lang="en-US"/>
              <a:t>TETRA – Mineral Lease Update</a:t>
            </a:r>
          </a:p>
        </p:txBody>
      </p:sp>
      <p:sp>
        <p:nvSpPr>
          <p:cNvPr id="29" name="TextBox 28">
            <a:extLst>
              <a:ext uri="{FF2B5EF4-FFF2-40B4-BE49-F238E27FC236}">
                <a16:creationId xmlns:a16="http://schemas.microsoft.com/office/drawing/2014/main" id="{B124FB2C-F010-47DA-9985-D7A790BB737E}"/>
              </a:ext>
            </a:extLst>
          </p:cNvPr>
          <p:cNvSpPr txBox="1"/>
          <p:nvPr/>
        </p:nvSpPr>
        <p:spPr>
          <a:xfrm>
            <a:off x="422643" y="1403616"/>
            <a:ext cx="11216475" cy="4271103"/>
          </a:xfrm>
          <a:prstGeom prst="rect">
            <a:avLst/>
          </a:prstGeom>
          <a:solidFill>
            <a:schemeClr val="bg1"/>
          </a:solidFill>
          <a:ln>
            <a:noFill/>
          </a:ln>
        </p:spPr>
        <p:txBody>
          <a:bodyPr wrap="square" lIns="108837" tIns="54418" rIns="108837" bIns="54418" rtlCol="0">
            <a:spAutoFit/>
          </a:bodyPr>
          <a:lstStyle/>
          <a:p>
            <a:pPr marL="0" marR="0" lvl="0" indent="0" algn="l" defTabSz="914217" rtl="0" eaLnBrk="1" fontAlgn="auto" latinLnBrk="0" hangingPunct="1">
              <a:lnSpc>
                <a:spcPct val="150000"/>
              </a:lnSpc>
              <a:spcBef>
                <a:spcPts val="0"/>
              </a:spcBef>
              <a:spcAft>
                <a:spcPts val="0"/>
              </a:spcAft>
              <a:buClr>
                <a:srgbClr val="0079C1"/>
              </a:buClr>
              <a:buSzTx/>
              <a:buFontTx/>
              <a:buNone/>
              <a:tabLst/>
              <a:defRPr/>
            </a:pPr>
            <a:r>
              <a:rPr kumimoji="0" lang="en-US" sz="1400" b="1" i="0" u="none" strike="noStrike" kern="1200" cap="none" spc="0" normalizeH="0" baseline="0" noProof="0">
                <a:ln>
                  <a:noFill/>
                </a:ln>
                <a:solidFill>
                  <a:srgbClr val="7F7F7F">
                    <a:lumMod val="50000"/>
                  </a:srgbClr>
                </a:solidFill>
                <a:effectLst/>
                <a:uLnTx/>
                <a:uFillTx/>
                <a:latin typeface="Arial"/>
                <a:ea typeface="+mn-ea"/>
                <a:cs typeface="+mn-cs"/>
              </a:rPr>
              <a:t>Mineral Leasing Activities Since July 5, 2023 Unit Application Submission</a:t>
            </a:r>
          </a:p>
          <a:p>
            <a:pPr marL="0" marR="0" lvl="0" indent="0" algn="ctr" defTabSz="914217" rtl="0" eaLnBrk="1" fontAlgn="auto" latinLnBrk="0" hangingPunct="1">
              <a:lnSpc>
                <a:spcPct val="150000"/>
              </a:lnSpc>
              <a:spcBef>
                <a:spcPts val="0"/>
              </a:spcBef>
              <a:spcAft>
                <a:spcPts val="0"/>
              </a:spcAft>
              <a:buClr>
                <a:srgbClr val="0079C1"/>
              </a:buClr>
              <a:buSzTx/>
              <a:buFontTx/>
              <a:buNone/>
              <a:tabLst/>
              <a:defRPr/>
            </a:pPr>
            <a:endParaRPr kumimoji="0" lang="en-US" sz="1400" b="0" i="0" u="none" strike="noStrike" kern="1200" cap="none" spc="0" normalizeH="0" baseline="0" noProof="0">
              <a:ln>
                <a:noFill/>
              </a:ln>
              <a:solidFill>
                <a:srgbClr val="0079C1"/>
              </a:solidFill>
              <a:effectLst/>
              <a:uLnTx/>
              <a:uFillTx/>
              <a:latin typeface="Arial"/>
              <a:ea typeface="+mn-ea"/>
              <a:cs typeface="+mn-cs"/>
            </a:endParaRPr>
          </a:p>
          <a:p>
            <a:pPr marL="742950" lvl="1" indent="-285750" defTabSz="914217">
              <a:lnSpc>
                <a:spcPct val="150000"/>
              </a:lnSpc>
              <a:buClr>
                <a:srgbClr val="0079C1"/>
              </a:buClr>
              <a:buFont typeface="Arial" panose="020B0604020202020204" pitchFamily="34" charset="0"/>
              <a:buChar char="•"/>
              <a:defRPr/>
            </a:pPr>
            <a:r>
              <a:rPr lang="en-US" sz="1400">
                <a:solidFill>
                  <a:srgbClr val="7F7F7F">
                    <a:lumMod val="50000"/>
                  </a:srgbClr>
                </a:solidFill>
                <a:latin typeface="Arial"/>
              </a:rPr>
              <a:t>Made additional contact </a:t>
            </a:r>
            <a:r>
              <a:rPr kumimoji="0" lang="en-US" sz="1400" b="0" i="0" u="none" strike="noStrike" kern="1200" cap="none" spc="0" normalizeH="0" baseline="0" noProof="0">
                <a:ln>
                  <a:noFill/>
                </a:ln>
                <a:solidFill>
                  <a:srgbClr val="7F7F7F">
                    <a:lumMod val="50000"/>
                  </a:srgbClr>
                </a:solidFill>
                <a:effectLst/>
                <a:uLnTx/>
                <a:uFillTx/>
                <a:latin typeface="Arial"/>
                <a:ea typeface="+mn-ea"/>
                <a:cs typeface="+mn-cs"/>
              </a:rPr>
              <a:t>with (63) unleased owners, some multiple times, between 4/24/2023 and 7/17/2023 (Exhibit I updated)</a:t>
            </a:r>
          </a:p>
          <a:p>
            <a:pPr marL="1200150" lvl="2" indent="-285750" defTabSz="914217">
              <a:lnSpc>
                <a:spcPct val="150000"/>
              </a:lnSpc>
              <a:buClr>
                <a:srgbClr val="0079C1"/>
              </a:buClr>
              <a:buFont typeface="Arial" panose="020B0604020202020204" pitchFamily="34" charset="0"/>
              <a:buChar char="•"/>
              <a:defRPr/>
            </a:pPr>
            <a:r>
              <a:rPr lang="en-US" sz="1400">
                <a:solidFill>
                  <a:srgbClr val="7F7F7F">
                    <a:lumMod val="50000"/>
                  </a:srgbClr>
                </a:solidFill>
                <a:latin typeface="Arial"/>
              </a:rPr>
              <a:t>ALL unleased owners that could be located were contacted at least once prior to June 24, 2023</a:t>
            </a:r>
            <a:endParaRPr kumimoji="0" lang="en-US" sz="1400" b="0" i="0" u="none" strike="noStrike" kern="1200" cap="none" spc="0" normalizeH="0" baseline="0" noProof="0">
              <a:ln>
                <a:noFill/>
              </a:ln>
              <a:solidFill>
                <a:srgbClr val="7F7F7F">
                  <a:lumMod val="50000"/>
                </a:srgbClr>
              </a:solidFill>
              <a:effectLst/>
              <a:uLnTx/>
              <a:uFillTx/>
              <a:latin typeface="Arial"/>
              <a:ea typeface="+mn-ea"/>
              <a:cs typeface="+mn-cs"/>
            </a:endParaRPr>
          </a:p>
          <a:p>
            <a:pPr marL="742950" lvl="1" indent="-285750" defTabSz="914217">
              <a:lnSpc>
                <a:spcPct val="150000"/>
              </a:lnSpc>
              <a:buClr>
                <a:srgbClr val="0079C1"/>
              </a:buClr>
              <a:buFont typeface="Arial" panose="020B0604020202020204" pitchFamily="34" charset="0"/>
              <a:buChar char="•"/>
              <a:defRPr/>
            </a:pPr>
            <a:r>
              <a:rPr kumimoji="0" lang="en-US" sz="1400" b="0" i="0" u="none" strike="noStrike" kern="1200" cap="none" spc="0" normalizeH="0" baseline="0" noProof="0">
                <a:ln>
                  <a:noFill/>
                </a:ln>
                <a:solidFill>
                  <a:srgbClr val="7F7F7F">
                    <a:lumMod val="50000"/>
                  </a:srgbClr>
                </a:solidFill>
                <a:effectLst/>
                <a:uLnTx/>
                <a:uFillTx/>
                <a:latin typeface="Arial"/>
                <a:ea typeface="+mn-ea"/>
                <a:cs typeface="+mn-cs"/>
              </a:rPr>
              <a:t>Leased additional 16.42 acres, with (5) mineral owners</a:t>
            </a:r>
          </a:p>
          <a:p>
            <a:pPr marL="742950" lvl="1" indent="-285750" defTabSz="914217">
              <a:lnSpc>
                <a:spcPct val="150000"/>
              </a:lnSpc>
              <a:buClr>
                <a:srgbClr val="0079C1"/>
              </a:buClr>
              <a:buFont typeface="Arial" panose="020B0604020202020204" pitchFamily="34" charset="0"/>
              <a:buChar char="•"/>
              <a:defRPr/>
            </a:pPr>
            <a:r>
              <a:rPr lang="en-US" sz="1400">
                <a:solidFill>
                  <a:srgbClr val="7F7F7F">
                    <a:lumMod val="50000"/>
                  </a:srgbClr>
                </a:solidFill>
                <a:latin typeface="Arial"/>
              </a:rPr>
              <a:t>Increased TETRA-Leased acreage from 3,607.58 acres to 3,624.00 acres (Exhibit A-1 updated)</a:t>
            </a:r>
          </a:p>
          <a:p>
            <a:pPr marL="742950" lvl="1" indent="-285750" defTabSz="914217">
              <a:lnSpc>
                <a:spcPct val="150000"/>
              </a:lnSpc>
              <a:buClr>
                <a:srgbClr val="0079C1"/>
              </a:buClr>
              <a:buFont typeface="Arial" panose="020B0604020202020204" pitchFamily="34" charset="0"/>
              <a:buChar char="•"/>
              <a:defRPr/>
            </a:pPr>
            <a:r>
              <a:rPr kumimoji="0" lang="en-US" sz="1400" b="0" i="0" u="none" strike="noStrike" kern="1200" cap="none" spc="0" normalizeH="0" baseline="0" noProof="0">
                <a:ln>
                  <a:noFill/>
                </a:ln>
                <a:solidFill>
                  <a:srgbClr val="7F7F7F">
                    <a:lumMod val="50000"/>
                  </a:srgbClr>
                </a:solidFill>
                <a:effectLst/>
                <a:uLnTx/>
                <a:uFillTx/>
                <a:latin typeface="Arial"/>
                <a:ea typeface="+mn-ea"/>
                <a:cs typeface="+mn-cs"/>
              </a:rPr>
              <a:t>Increased TOTAL (T</a:t>
            </a:r>
            <a:r>
              <a:rPr lang="en-US" sz="1400">
                <a:solidFill>
                  <a:srgbClr val="7F7F7F">
                    <a:lumMod val="50000"/>
                  </a:srgbClr>
                </a:solidFill>
                <a:latin typeface="Arial"/>
              </a:rPr>
              <a:t>ETRA + </a:t>
            </a:r>
            <a:r>
              <a:rPr lang="en-US" sz="1400" err="1">
                <a:solidFill>
                  <a:srgbClr val="7F7F7F">
                    <a:lumMod val="50000"/>
                  </a:srgbClr>
                </a:solidFill>
                <a:latin typeface="Arial"/>
              </a:rPr>
              <a:t>Saltwerx</a:t>
            </a:r>
            <a:r>
              <a:rPr lang="en-US" sz="1400">
                <a:solidFill>
                  <a:srgbClr val="7F7F7F">
                    <a:lumMod val="50000"/>
                  </a:srgbClr>
                </a:solidFill>
                <a:latin typeface="Arial"/>
              </a:rPr>
              <a:t>) Leased acreage from 5,339.28 acres to 5,355.70 acres (Exhibit A-1 updated)</a:t>
            </a:r>
          </a:p>
          <a:p>
            <a:pPr marL="742950" lvl="1" indent="-285750" defTabSz="914217">
              <a:lnSpc>
                <a:spcPct val="150000"/>
              </a:lnSpc>
              <a:buClr>
                <a:srgbClr val="0079C1"/>
              </a:buClr>
              <a:buFont typeface="Arial" panose="020B0604020202020204" pitchFamily="34" charset="0"/>
              <a:buChar char="•"/>
              <a:defRPr/>
            </a:pPr>
            <a:r>
              <a:rPr kumimoji="0" lang="en-US" sz="1400" b="0" i="0" u="none" strike="noStrike" kern="1200" cap="none" spc="0" normalizeH="0" baseline="0" noProof="0">
                <a:ln>
                  <a:noFill/>
                </a:ln>
                <a:solidFill>
                  <a:srgbClr val="7F7F7F">
                    <a:lumMod val="50000"/>
                  </a:srgbClr>
                </a:solidFill>
                <a:effectLst/>
                <a:uLnTx/>
                <a:uFillTx/>
                <a:latin typeface="Arial"/>
                <a:ea typeface="+mn-ea"/>
                <a:cs typeface="+mn-cs"/>
              </a:rPr>
              <a:t>Increased % of 6,138-acre Unit</a:t>
            </a:r>
            <a:r>
              <a:rPr lang="en-US" sz="1400">
                <a:solidFill>
                  <a:srgbClr val="7F7F7F">
                    <a:lumMod val="50000"/>
                  </a:srgbClr>
                </a:solidFill>
                <a:latin typeface="Arial"/>
              </a:rPr>
              <a:t> Leased from 86.98% to 87.25% (Exhibit A-1 updated)</a:t>
            </a:r>
          </a:p>
          <a:p>
            <a:pPr marL="742950" lvl="1" indent="-285750" defTabSz="914217">
              <a:lnSpc>
                <a:spcPct val="150000"/>
              </a:lnSpc>
              <a:buClr>
                <a:srgbClr val="0079C1"/>
              </a:buClr>
              <a:buFont typeface="Arial" panose="020B0604020202020204" pitchFamily="34" charset="0"/>
              <a:buChar char="•"/>
              <a:defRPr/>
            </a:pPr>
            <a:endParaRPr lang="en-US" sz="1400">
              <a:solidFill>
                <a:srgbClr val="7F7F7F">
                  <a:lumMod val="50000"/>
                </a:srgbClr>
              </a:solidFill>
              <a:latin typeface="Arial"/>
            </a:endParaRPr>
          </a:p>
          <a:p>
            <a:pPr marL="742950" lvl="1" indent="-285750" defTabSz="914217">
              <a:lnSpc>
                <a:spcPct val="150000"/>
              </a:lnSpc>
              <a:buClr>
                <a:srgbClr val="0079C1"/>
              </a:buClr>
              <a:buFont typeface="Arial" panose="020B0604020202020204" pitchFamily="34" charset="0"/>
              <a:buChar char="•"/>
              <a:defRPr/>
            </a:pPr>
            <a:endParaRPr lang="en-US" sz="1400">
              <a:solidFill>
                <a:srgbClr val="7F7F7F">
                  <a:lumMod val="50000"/>
                </a:srgbClr>
              </a:solidFill>
              <a:latin typeface="Arial"/>
            </a:endParaRPr>
          </a:p>
          <a:p>
            <a:pPr marL="742950" lvl="1" indent="-285750" defTabSz="914217">
              <a:lnSpc>
                <a:spcPct val="150000"/>
              </a:lnSpc>
              <a:buClr>
                <a:srgbClr val="0079C1"/>
              </a:buClr>
              <a:buFont typeface="Arial" panose="020B0604020202020204" pitchFamily="34" charset="0"/>
              <a:buChar char="•"/>
              <a:defRPr/>
            </a:pPr>
            <a:r>
              <a:rPr lang="en-US" sz="1400" err="1">
                <a:solidFill>
                  <a:srgbClr val="7F7F7F">
                    <a:lumMod val="50000"/>
                  </a:srgbClr>
                </a:solidFill>
                <a:latin typeface="Arial"/>
              </a:rPr>
              <a:t>McKamie</a:t>
            </a:r>
            <a:r>
              <a:rPr lang="en-US" sz="1400">
                <a:solidFill>
                  <a:srgbClr val="7F7F7F">
                    <a:lumMod val="50000"/>
                  </a:srgbClr>
                </a:solidFill>
                <a:latin typeface="Arial"/>
              </a:rPr>
              <a:t> Gas Cleaning Company</a:t>
            </a:r>
          </a:p>
          <a:p>
            <a:pPr marL="1200150" lvl="2" indent="-285750" defTabSz="914217">
              <a:lnSpc>
                <a:spcPct val="150000"/>
              </a:lnSpc>
              <a:buClr>
                <a:srgbClr val="0079C1"/>
              </a:buClr>
              <a:buFont typeface="Arial" panose="020B0604020202020204" pitchFamily="34" charset="0"/>
              <a:buChar char="•"/>
              <a:defRPr/>
            </a:pPr>
            <a:r>
              <a:rPr lang="en-US" sz="1400">
                <a:solidFill>
                  <a:srgbClr val="7F7F7F">
                    <a:lumMod val="50000"/>
                  </a:srgbClr>
                </a:solidFill>
                <a:latin typeface="Arial"/>
              </a:rPr>
              <a:t>Confirmed (29) owners are deceased</a:t>
            </a:r>
          </a:p>
          <a:p>
            <a:pPr marL="1200150" lvl="2" indent="-285750" defTabSz="914217">
              <a:lnSpc>
                <a:spcPct val="150000"/>
              </a:lnSpc>
              <a:buClr>
                <a:srgbClr val="0079C1"/>
              </a:buClr>
              <a:buFont typeface="Arial" panose="020B0604020202020204" pitchFamily="34" charset="0"/>
              <a:buChar char="•"/>
              <a:defRPr/>
            </a:pPr>
            <a:r>
              <a:rPr lang="en-US" sz="1400">
                <a:solidFill>
                  <a:srgbClr val="7F7F7F">
                    <a:lumMod val="50000"/>
                  </a:srgbClr>
                </a:solidFill>
                <a:latin typeface="Arial"/>
              </a:rPr>
              <a:t>Discovered (76) heirs tied to (29) deceased owners, and are in process of identifying addresses, etc.</a:t>
            </a:r>
          </a:p>
        </p:txBody>
      </p:sp>
    </p:spTree>
    <p:extLst>
      <p:ext uri="{BB962C8B-B14F-4D97-AF65-F5344CB8AC3E}">
        <p14:creationId xmlns:p14="http://schemas.microsoft.com/office/powerpoint/2010/main" val="6988685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744" y="293768"/>
            <a:ext cx="10258295" cy="827093"/>
          </a:xfrm>
        </p:spPr>
        <p:txBody>
          <a:bodyPr/>
          <a:lstStyle/>
          <a:p>
            <a:r>
              <a:rPr kumimoji="0" lang="en-US" sz="2400" b="1" i="0" u="none" strike="noStrike" kern="1200" cap="none" spc="0" normalizeH="0" baseline="0" noProof="0">
                <a:ln>
                  <a:noFill/>
                </a:ln>
                <a:solidFill>
                  <a:srgbClr val="FFFFFF"/>
                </a:solidFill>
                <a:effectLst/>
                <a:uLnTx/>
                <a:uFillTx/>
                <a:latin typeface="Arial" charset="0"/>
                <a:cs typeface="Arial" charset="0"/>
              </a:rPr>
              <a:t>TETRA Arkansas Brine Unit Proposal</a:t>
            </a:r>
            <a:br>
              <a:rPr kumimoji="0" lang="en-US" sz="3001" b="1" i="0" u="none" strike="noStrike" kern="1200" cap="none" spc="0" normalizeH="0" baseline="0" noProof="0">
                <a:ln>
                  <a:noFill/>
                </a:ln>
                <a:solidFill>
                  <a:srgbClr val="FFFFFF"/>
                </a:solidFill>
                <a:effectLst/>
                <a:uLnTx/>
                <a:uFillTx/>
                <a:latin typeface="Arial" charset="0"/>
                <a:cs typeface="Arial" charset="0"/>
              </a:rPr>
            </a:br>
            <a:r>
              <a:rPr kumimoji="0" lang="en-US" sz="3001" b="1" i="0" u="none" strike="noStrike" kern="1200" cap="none" spc="0" normalizeH="0" baseline="0" noProof="0">
                <a:ln>
                  <a:noFill/>
                </a:ln>
                <a:solidFill>
                  <a:srgbClr val="FFFFFF"/>
                </a:solidFill>
                <a:effectLst/>
                <a:uLnTx/>
                <a:uFillTx/>
                <a:latin typeface="Arial" charset="0"/>
                <a:cs typeface="Arial" charset="0"/>
              </a:rPr>
              <a:t>            </a:t>
            </a:r>
            <a:r>
              <a:rPr kumimoji="0" lang="en-US" sz="2400" b="1" i="0" u="none" strike="noStrike" kern="0" cap="none" spc="0" normalizeH="0" baseline="0" noProof="0">
                <a:ln>
                  <a:noFill/>
                </a:ln>
                <a:solidFill>
                  <a:srgbClr val="FFFFFF"/>
                </a:solidFill>
                <a:effectLst/>
                <a:uLnTx/>
                <a:uFillTx/>
                <a:latin typeface="Arial" panose="020B0604020202020204" pitchFamily="34" charset="0"/>
                <a:cs typeface="Arial" charset="0"/>
              </a:rPr>
              <a:t> </a:t>
            </a:r>
            <a:endParaRPr lang="en-US"/>
          </a:p>
        </p:txBody>
      </p:sp>
      <p:sp>
        <p:nvSpPr>
          <p:cNvPr id="42" name="Text Placeholder 2"/>
          <p:cNvSpPr txBox="1">
            <a:spLocks/>
          </p:cNvSpPr>
          <p:nvPr/>
        </p:nvSpPr>
        <p:spPr>
          <a:xfrm>
            <a:off x="6331985" y="1578130"/>
            <a:ext cx="5595760" cy="5183963"/>
          </a:xfrm>
          <a:prstGeom prst="rect">
            <a:avLst/>
          </a:prstGeom>
        </p:spPr>
        <p:txBody>
          <a:bodyPr vert="horz" lIns="182843" tIns="91422" rIns="182843" bIns="91422" rtlCol="0">
            <a:noAutofit/>
          </a:bodyPr>
          <a:lstStyle>
            <a:lvl1pPr marL="228669" indent="-228669" algn="l" defTabSz="914492" rtl="0" eaLnBrk="1" latinLnBrk="0" hangingPunct="1">
              <a:lnSpc>
                <a:spcPct val="100000"/>
              </a:lnSpc>
              <a:spcBef>
                <a:spcPts val="0"/>
              </a:spcBef>
              <a:spcAft>
                <a:spcPts val="500"/>
              </a:spcAft>
              <a:buClr>
                <a:schemeClr val="tx2"/>
              </a:buClr>
              <a:buFont typeface="Arial" panose="020B0604020202020204" pitchFamily="34" charset="0"/>
              <a:buChar char="•"/>
              <a:defRPr lang="en-US" sz="1200" b="0" i="0" kern="1200">
                <a:solidFill>
                  <a:schemeClr val="tx1">
                    <a:lumMod val="50000"/>
                  </a:schemeClr>
                </a:solidFill>
                <a:effectLst/>
                <a:latin typeface="Arial" charset="0"/>
                <a:ea typeface="Arial" charset="0"/>
                <a:cs typeface="Arial" charset="0"/>
              </a:defRPr>
            </a:lvl1pPr>
            <a:lvl2pPr marL="462101" indent="-231051" algn="l" defTabSz="914492" rtl="0" eaLnBrk="1" latinLnBrk="0" hangingPunct="1">
              <a:lnSpc>
                <a:spcPct val="100000"/>
              </a:lnSpc>
              <a:spcBef>
                <a:spcPts val="0"/>
              </a:spcBef>
              <a:spcAft>
                <a:spcPts val="500"/>
              </a:spcAft>
              <a:buClr>
                <a:schemeClr val="tx2"/>
              </a:buClr>
              <a:buFont typeface="Arial" panose="020B0604020202020204" pitchFamily="34" charset="0"/>
              <a:buChar char="»"/>
              <a:defRPr lang="en-US" sz="1801" b="0" i="0" kern="1200">
                <a:solidFill>
                  <a:schemeClr val="tx1">
                    <a:lumMod val="50000"/>
                  </a:schemeClr>
                </a:solidFill>
                <a:effectLst/>
                <a:latin typeface="Arial" charset="0"/>
                <a:ea typeface="Arial" charset="0"/>
                <a:cs typeface="Arial" charset="0"/>
              </a:defRPr>
            </a:lvl2pPr>
            <a:lvl3pPr marL="683624" indent="-221523" algn="l" defTabSz="914492" rtl="0" eaLnBrk="1" latinLnBrk="0" hangingPunct="1">
              <a:lnSpc>
                <a:spcPct val="90000"/>
              </a:lnSpc>
              <a:spcBef>
                <a:spcPts val="500"/>
              </a:spcBef>
              <a:buClr>
                <a:schemeClr val="tx2"/>
              </a:buClr>
              <a:buFont typeface="Arial"/>
              <a:buChar char="•"/>
              <a:tabLst/>
              <a:defRPr lang="en-US" sz="1601" b="0" i="0" kern="1200">
                <a:solidFill>
                  <a:schemeClr val="tx1">
                    <a:lumMod val="50000"/>
                  </a:schemeClr>
                </a:solidFill>
                <a:effectLst/>
                <a:latin typeface="Arial" charset="0"/>
                <a:ea typeface="Arial" charset="0"/>
                <a:cs typeface="Arial" charset="0"/>
              </a:defRPr>
            </a:lvl3pPr>
            <a:lvl4pPr marL="885297" indent="-201673" algn="l" defTabSz="914492" rtl="0" eaLnBrk="1" latinLnBrk="0" hangingPunct="1">
              <a:lnSpc>
                <a:spcPct val="90000"/>
              </a:lnSpc>
              <a:spcBef>
                <a:spcPts val="500"/>
              </a:spcBef>
              <a:buClr>
                <a:schemeClr val="tx2"/>
              </a:buClr>
              <a:buFont typeface="Courier New"/>
              <a:buChar char="o"/>
              <a:defRPr lang="en-US" sz="1401" b="0" i="0" kern="1200">
                <a:solidFill>
                  <a:schemeClr val="tx1">
                    <a:lumMod val="50000"/>
                  </a:schemeClr>
                </a:solidFill>
                <a:effectLst/>
                <a:latin typeface="Arial" charset="0"/>
                <a:ea typeface="Arial" charset="0"/>
                <a:cs typeface="Arial" charset="0"/>
              </a:defRPr>
            </a:lvl4pPr>
            <a:lvl5pPr marL="1116348" indent="-231051" algn="l" defTabSz="914492" rtl="0" eaLnBrk="1" latinLnBrk="0" hangingPunct="1">
              <a:lnSpc>
                <a:spcPct val="90000"/>
              </a:lnSpc>
              <a:spcBef>
                <a:spcPts val="500"/>
              </a:spcBef>
              <a:buClr>
                <a:schemeClr val="tx2"/>
              </a:buClr>
              <a:buFont typeface="Arial"/>
              <a:buChar char="•"/>
              <a:tabLst/>
              <a:defRPr lang="en-US" sz="1201" b="0" i="0" kern="1200">
                <a:solidFill>
                  <a:schemeClr val="tx1">
                    <a:lumMod val="50000"/>
                  </a:schemeClr>
                </a:solidFill>
                <a:effectLst/>
                <a:latin typeface="Arial" charset="0"/>
                <a:ea typeface="Arial" charset="0"/>
                <a:cs typeface="Arial" charset="0"/>
              </a:defRPr>
            </a:lvl5pPr>
            <a:lvl6pPr marL="2514851" indent="-228623" algn="l" defTabSz="91449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2097" indent="-228623" algn="l" defTabSz="91449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343" indent="-228623" algn="l" defTabSz="91449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589" indent="-228623" algn="l" defTabSz="91449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lvl="0" indent="0" algn="ctr">
              <a:buClr>
                <a:srgbClr val="0079C1"/>
              </a:buClr>
              <a:buNone/>
              <a:defRPr/>
            </a:pPr>
            <a:r>
              <a:rPr lang="en-US" sz="1800" b="1">
                <a:solidFill>
                  <a:schemeClr val="tx2"/>
                </a:solidFill>
              </a:rPr>
              <a:t>West Memphis Bromine Products </a:t>
            </a:r>
          </a:p>
          <a:p>
            <a:pPr marL="0" lvl="0" indent="0" algn="ctr">
              <a:buClr>
                <a:srgbClr val="0079C1"/>
              </a:buClr>
              <a:buNone/>
              <a:defRPr/>
            </a:pPr>
            <a:r>
              <a:rPr lang="en-US" sz="1800" b="1">
                <a:solidFill>
                  <a:schemeClr val="tx2"/>
                </a:solidFill>
              </a:rPr>
              <a:t>Manufacturing  Plant</a:t>
            </a:r>
          </a:p>
          <a:p>
            <a:pPr marL="230188" lvl="0" indent="-228600">
              <a:spcAft>
                <a:spcPts val="0"/>
              </a:spcAft>
              <a:buClr>
                <a:srgbClr val="0079C1"/>
              </a:buClr>
              <a:defRPr/>
            </a:pPr>
            <a:r>
              <a:rPr lang="en-US" sz="1600">
                <a:solidFill>
                  <a:srgbClr val="7F7F7F">
                    <a:lumMod val="50000"/>
                  </a:srgbClr>
                </a:solidFill>
              </a:rPr>
              <a:t>TETRA owns and operates a bromine to finished product chemical plant in West Memphis, Arkansas</a:t>
            </a:r>
          </a:p>
          <a:p>
            <a:pPr marL="460375" lvl="1" indent="-228600">
              <a:buClr>
                <a:srgbClr val="0079C1"/>
              </a:buClr>
              <a:defRPr/>
            </a:pPr>
            <a:r>
              <a:rPr lang="en-US" sz="1600">
                <a:solidFill>
                  <a:srgbClr val="7F7F7F">
                    <a:lumMod val="50000"/>
                  </a:srgbClr>
                </a:solidFill>
              </a:rPr>
              <a:t>The West Memphis chemical plant was constructed in 1992 and processes elemental bromine into brominated compounds sold to TETRA customers </a:t>
            </a:r>
          </a:p>
          <a:p>
            <a:pPr marL="462101" marR="0" lvl="1" indent="-231051" defTabSz="914492" rtl="0" eaLnBrk="1" fontAlgn="auto" latinLnBrk="0" hangingPunct="1">
              <a:lnSpc>
                <a:spcPct val="100000"/>
              </a:lnSpc>
              <a:spcBef>
                <a:spcPts val="0"/>
              </a:spcBef>
              <a:spcAft>
                <a:spcPts val="500"/>
              </a:spcAft>
              <a:buClr>
                <a:srgbClr val="0079C1"/>
              </a:buClr>
              <a:buSzTx/>
              <a:buFont typeface="Arial" panose="020B0604020202020204" pitchFamily="34" charset="0"/>
              <a:buChar char="»"/>
              <a:tabLst/>
              <a:defRPr/>
            </a:pPr>
            <a:endParaRPr kumimoji="0" lang="en-US" sz="1600" b="0" i="0" u="none" strike="noStrike" kern="1200" cap="none" spc="0" normalizeH="0" baseline="0" noProof="0">
              <a:ln>
                <a:noFill/>
              </a:ln>
              <a:solidFill>
                <a:srgbClr val="7F7F7F">
                  <a:lumMod val="50000"/>
                </a:srgbClr>
              </a:solidFill>
              <a:effectLst/>
              <a:uLnTx/>
              <a:uFillTx/>
              <a:latin typeface="Arial" charset="0"/>
              <a:cs typeface="Arial" charset="0"/>
            </a:endParaRPr>
          </a:p>
          <a:p>
            <a:pPr marL="0" marR="0" lvl="0" indent="0" algn="ctr" defTabSz="914492" rtl="0" eaLnBrk="1" fontAlgn="auto" latinLnBrk="0" hangingPunct="1">
              <a:lnSpc>
                <a:spcPct val="100000"/>
              </a:lnSpc>
              <a:spcBef>
                <a:spcPts val="0"/>
              </a:spcBef>
              <a:spcAft>
                <a:spcPts val="500"/>
              </a:spcAft>
              <a:buClr>
                <a:srgbClr val="0079C1"/>
              </a:buClr>
              <a:buSzTx/>
              <a:buFont typeface="Arial" panose="020B0604020202020204" pitchFamily="34" charset="0"/>
              <a:buNone/>
              <a:tabLst/>
              <a:defRPr/>
            </a:pPr>
            <a:r>
              <a:rPr kumimoji="0" lang="en-US" sz="1800" b="1" i="0" u="none" strike="noStrike" kern="1200" cap="none" spc="0" normalizeH="0" baseline="0" noProof="0">
                <a:ln>
                  <a:noFill/>
                </a:ln>
                <a:solidFill>
                  <a:schemeClr val="accent4"/>
                </a:solidFill>
                <a:effectLst/>
                <a:uLnTx/>
                <a:uFillTx/>
                <a:latin typeface="Arial" charset="0"/>
                <a:cs typeface="Arial" charset="0"/>
              </a:rPr>
              <a:t>Planned Future Bromine and Lithium </a:t>
            </a:r>
          </a:p>
          <a:p>
            <a:pPr marL="0" marR="0" lvl="0" indent="0" algn="ctr" defTabSz="914492" rtl="0" eaLnBrk="1" fontAlgn="auto" latinLnBrk="0" hangingPunct="1">
              <a:lnSpc>
                <a:spcPct val="100000"/>
              </a:lnSpc>
              <a:spcBef>
                <a:spcPts val="0"/>
              </a:spcBef>
              <a:spcAft>
                <a:spcPts val="500"/>
              </a:spcAft>
              <a:buClr>
                <a:srgbClr val="0079C1"/>
              </a:buClr>
              <a:buSzTx/>
              <a:buFont typeface="Arial" panose="020B0604020202020204" pitchFamily="34" charset="0"/>
              <a:buNone/>
              <a:tabLst/>
              <a:defRPr/>
            </a:pPr>
            <a:r>
              <a:rPr kumimoji="0" lang="en-US" sz="1800" b="1" i="0" u="none" strike="noStrike" kern="1200" cap="none" spc="0" normalizeH="0" baseline="0" noProof="0">
                <a:ln>
                  <a:noFill/>
                </a:ln>
                <a:solidFill>
                  <a:schemeClr val="accent4"/>
                </a:solidFill>
                <a:effectLst/>
                <a:uLnTx/>
                <a:uFillTx/>
                <a:latin typeface="Arial" charset="0"/>
                <a:cs typeface="Arial" charset="0"/>
              </a:rPr>
              <a:t>Manufacturing Facilities</a:t>
            </a:r>
          </a:p>
          <a:p>
            <a:pPr marL="228600" marR="0" lvl="0" indent="-228600" defTabSz="914492" rtl="0" eaLnBrk="1" fontAlgn="auto" latinLnBrk="0" hangingPunct="1">
              <a:lnSpc>
                <a:spcPct val="100000"/>
              </a:lnSpc>
              <a:spcBef>
                <a:spcPts val="0"/>
              </a:spcBef>
              <a:spcAft>
                <a:spcPts val="0"/>
              </a:spcAft>
              <a:buClr>
                <a:srgbClr val="0079C1"/>
              </a:buClr>
              <a:buSzTx/>
              <a:buFont typeface="Arial" panose="020B0604020202020204" pitchFamily="34" charset="0"/>
              <a:buChar char="•"/>
              <a:tabLst/>
              <a:defRPr/>
            </a:pPr>
            <a:r>
              <a:rPr kumimoji="0" lang="en-US" sz="1600" b="0" i="0" u="none" strike="noStrike" kern="1200" cap="none" spc="0" normalizeH="0" baseline="0" noProof="0">
                <a:ln>
                  <a:noFill/>
                </a:ln>
                <a:solidFill>
                  <a:srgbClr val="7F7F7F">
                    <a:lumMod val="50000"/>
                  </a:srgbClr>
                </a:solidFill>
                <a:effectLst/>
                <a:uLnTx/>
                <a:uFillTx/>
                <a:latin typeface="Arial" charset="0"/>
                <a:cs typeface="Arial" charset="0"/>
              </a:rPr>
              <a:t>TETRA and its JV partner intend to construct both a bromine and lithium brine extraction manufacturing </a:t>
            </a:r>
            <a:r>
              <a:rPr lang="en-US" sz="1600">
                <a:solidFill>
                  <a:srgbClr val="7F7F7F">
                    <a:lumMod val="50000"/>
                  </a:srgbClr>
                </a:solidFill>
              </a:rPr>
              <a:t>f</a:t>
            </a:r>
            <a:r>
              <a:rPr kumimoji="0" lang="en-US" sz="1600" b="0" i="0" u="none" strike="noStrike" kern="1200" cap="none" spc="0" normalizeH="0" baseline="0" noProof="0" err="1">
                <a:ln>
                  <a:noFill/>
                </a:ln>
                <a:solidFill>
                  <a:srgbClr val="7F7F7F">
                    <a:lumMod val="50000"/>
                  </a:srgbClr>
                </a:solidFill>
                <a:effectLst/>
                <a:uLnTx/>
                <a:uFillTx/>
                <a:latin typeface="Arial" charset="0"/>
                <a:cs typeface="Arial" charset="0"/>
              </a:rPr>
              <a:t>acility</a:t>
            </a:r>
            <a:r>
              <a:rPr kumimoji="0" lang="en-US" sz="1600" b="0" i="0" u="none" strike="noStrike" kern="1200" cap="none" spc="0" normalizeH="0" baseline="0" noProof="0">
                <a:ln>
                  <a:noFill/>
                </a:ln>
                <a:solidFill>
                  <a:srgbClr val="7F7F7F">
                    <a:lumMod val="50000"/>
                  </a:srgbClr>
                </a:solidFill>
                <a:effectLst/>
                <a:uLnTx/>
                <a:uFillTx/>
                <a:latin typeface="Arial" charset="0"/>
                <a:cs typeface="Arial" charset="0"/>
              </a:rPr>
              <a:t> in the Southeast portion of its mineral lease </a:t>
            </a:r>
          </a:p>
          <a:p>
            <a:pPr marL="228600" marR="0" lvl="0" indent="-228600" defTabSz="914492" rtl="0" eaLnBrk="1" fontAlgn="auto" latinLnBrk="0" hangingPunct="1">
              <a:lnSpc>
                <a:spcPct val="100000"/>
              </a:lnSpc>
              <a:spcBef>
                <a:spcPts val="0"/>
              </a:spcBef>
              <a:spcAft>
                <a:spcPts val="0"/>
              </a:spcAft>
              <a:buClr>
                <a:srgbClr val="0079C1"/>
              </a:buClr>
              <a:buSzTx/>
              <a:buFont typeface="Arial" panose="020B0604020202020204" pitchFamily="34" charset="0"/>
              <a:buChar char="•"/>
              <a:tabLst/>
              <a:defRPr/>
            </a:pPr>
            <a:r>
              <a:rPr lang="en-US" sz="1600">
                <a:solidFill>
                  <a:srgbClr val="7F7F7F">
                    <a:lumMod val="50000"/>
                  </a:srgbClr>
                </a:solidFill>
              </a:rPr>
              <a:t>Estimated $500 million investment for both plants, wells, and pipelines</a:t>
            </a:r>
          </a:p>
          <a:p>
            <a:pPr marL="228669" marR="0" lvl="0" indent="-91440" defTabSz="914492" rtl="0" eaLnBrk="1" fontAlgn="auto" latinLnBrk="0" hangingPunct="1">
              <a:lnSpc>
                <a:spcPct val="100000"/>
              </a:lnSpc>
              <a:spcBef>
                <a:spcPts val="0"/>
              </a:spcBef>
              <a:spcAft>
                <a:spcPts val="0"/>
              </a:spcAft>
              <a:buClr>
                <a:srgbClr val="0079C1"/>
              </a:buClr>
              <a:buSzTx/>
              <a:buFont typeface="Arial" panose="020B0604020202020204" pitchFamily="34" charset="0"/>
              <a:buChar char="•"/>
              <a:tabLst/>
              <a:defRPr/>
            </a:pPr>
            <a:endParaRPr kumimoji="0" lang="en-US" sz="1600" b="0" i="0" u="none" strike="noStrike" kern="1200" cap="none" spc="0" normalizeH="0" baseline="0" noProof="0">
              <a:ln>
                <a:noFill/>
              </a:ln>
              <a:solidFill>
                <a:srgbClr val="7F7F7F">
                  <a:lumMod val="50000"/>
                </a:srgbClr>
              </a:solidFill>
              <a:effectLst/>
              <a:uLnTx/>
              <a:uFillTx/>
              <a:latin typeface="Arial" charset="0"/>
              <a:cs typeface="Arial" charset="0"/>
            </a:endParaRPr>
          </a:p>
          <a:p>
            <a:pPr marL="462101" marR="0" lvl="1" indent="-231051" defTabSz="914492" rtl="0" eaLnBrk="1" fontAlgn="auto" latinLnBrk="0" hangingPunct="1">
              <a:lnSpc>
                <a:spcPct val="100000"/>
              </a:lnSpc>
              <a:spcBef>
                <a:spcPts val="0"/>
              </a:spcBef>
              <a:spcAft>
                <a:spcPts val="500"/>
              </a:spcAft>
              <a:buClr>
                <a:srgbClr val="0079C1"/>
              </a:buClr>
              <a:buSzTx/>
              <a:buFont typeface="Arial" panose="020B0604020202020204" pitchFamily="34" charset="0"/>
              <a:buChar char="»"/>
              <a:tabLst/>
              <a:defRPr/>
            </a:pPr>
            <a:endParaRPr kumimoji="0" lang="en-US" sz="1200" b="0" i="0" u="none" strike="noStrike" kern="1200" cap="none" spc="0" normalizeH="0" baseline="0" noProof="0">
              <a:ln>
                <a:noFill/>
              </a:ln>
              <a:solidFill>
                <a:srgbClr val="7F7F7F">
                  <a:lumMod val="50000"/>
                </a:srgbClr>
              </a:solidFill>
              <a:effectLst/>
              <a:uLnTx/>
              <a:uFillTx/>
              <a:latin typeface="Arial" charset="0"/>
              <a:cs typeface="Arial" charset="0"/>
            </a:endParaRPr>
          </a:p>
        </p:txBody>
      </p:sp>
      <p:grpSp>
        <p:nvGrpSpPr>
          <p:cNvPr id="4" name="Group 3">
            <a:extLst>
              <a:ext uri="{FF2B5EF4-FFF2-40B4-BE49-F238E27FC236}">
                <a16:creationId xmlns:a16="http://schemas.microsoft.com/office/drawing/2014/main" id="{8015D498-5B0B-0519-DF23-200089DD227F}"/>
              </a:ext>
            </a:extLst>
          </p:cNvPr>
          <p:cNvGrpSpPr/>
          <p:nvPr/>
        </p:nvGrpSpPr>
        <p:grpSpPr>
          <a:xfrm>
            <a:off x="549255" y="1799499"/>
            <a:ext cx="5514266" cy="4208625"/>
            <a:chOff x="549255" y="1368178"/>
            <a:chExt cx="5514266" cy="4208625"/>
          </a:xfrm>
        </p:grpSpPr>
        <p:grpSp>
          <p:nvGrpSpPr>
            <p:cNvPr id="6" name="Group 5">
              <a:extLst>
                <a:ext uri="{FF2B5EF4-FFF2-40B4-BE49-F238E27FC236}">
                  <a16:creationId xmlns:a16="http://schemas.microsoft.com/office/drawing/2014/main" id="{9E32E534-6070-768D-03DD-8BDE23880515}"/>
                </a:ext>
              </a:extLst>
            </p:cNvPr>
            <p:cNvGrpSpPr/>
            <p:nvPr/>
          </p:nvGrpSpPr>
          <p:grpSpPr>
            <a:xfrm>
              <a:off x="549255" y="1368178"/>
              <a:ext cx="3075093" cy="2813377"/>
              <a:chOff x="1845826" y="2590502"/>
              <a:chExt cx="2962839" cy="2792812"/>
            </a:xfrm>
          </p:grpSpPr>
          <p:grpSp>
            <p:nvGrpSpPr>
              <p:cNvPr id="45" name="Group 44"/>
              <p:cNvGrpSpPr>
                <a:grpSpLocks noChangeAspect="1"/>
              </p:cNvGrpSpPr>
              <p:nvPr/>
            </p:nvGrpSpPr>
            <p:grpSpPr>
              <a:xfrm>
                <a:off x="1845826" y="2590502"/>
                <a:ext cx="2946841" cy="2792812"/>
                <a:chOff x="4536868" y="1862790"/>
                <a:chExt cx="1289223" cy="1244232"/>
              </a:xfrm>
            </p:grpSpPr>
            <p:sp>
              <p:nvSpPr>
                <p:cNvPr id="47" name="Rectangle 46"/>
                <p:cNvSpPr/>
                <p:nvPr/>
              </p:nvSpPr>
              <p:spPr>
                <a:xfrm>
                  <a:off x="4536868" y="1862790"/>
                  <a:ext cx="1289223" cy="1244232"/>
                </a:xfrm>
                <a:prstGeom prst="rect">
                  <a:avLst/>
                </a:prstGeom>
                <a:solidFill>
                  <a:schemeClr val="bg1">
                    <a:alpha val="99000"/>
                  </a:schemeClr>
                </a:solid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8" name="Rectangle 47"/>
                <p:cNvSpPr/>
                <p:nvPr/>
              </p:nvSpPr>
              <p:spPr>
                <a:xfrm>
                  <a:off x="4814558" y="1869264"/>
                  <a:ext cx="730967" cy="1110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7F7F7F">
                          <a:lumMod val="50000"/>
                        </a:srgbClr>
                      </a:solidFill>
                      <a:effectLst/>
                      <a:uLnTx/>
                      <a:uFillTx/>
                      <a:latin typeface="Arial"/>
                      <a:ea typeface="+mn-ea"/>
                      <a:cs typeface="+mn-cs"/>
                    </a:rPr>
                    <a:t>Arkansas</a:t>
                  </a:r>
                </a:p>
              </p:txBody>
            </p:sp>
            <p:sp>
              <p:nvSpPr>
                <p:cNvPr id="50" name="Rectangle 49"/>
                <p:cNvSpPr/>
                <p:nvPr/>
              </p:nvSpPr>
              <p:spPr>
                <a:xfrm>
                  <a:off x="4596184" y="2056318"/>
                  <a:ext cx="1167715" cy="10424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52" name="Group 51"/>
                <p:cNvGrpSpPr/>
                <p:nvPr/>
              </p:nvGrpSpPr>
              <p:grpSpPr>
                <a:xfrm>
                  <a:off x="4628021" y="2001585"/>
                  <a:ext cx="1167160" cy="1053362"/>
                  <a:chOff x="5365826" y="2027559"/>
                  <a:chExt cx="1167160" cy="1053362"/>
                </a:xfrm>
              </p:grpSpPr>
              <p:pic>
                <p:nvPicPr>
                  <p:cNvPr id="58" name="Picture 4" descr="File:Blank map subdivisions Arkansas.svg - Wikimedia Commons"/>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65826" y="2027559"/>
                    <a:ext cx="1167160" cy="1053362"/>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58"/>
                  <p:cNvSpPr/>
                  <p:nvPr/>
                </p:nvSpPr>
                <p:spPr>
                  <a:xfrm>
                    <a:off x="5570209" y="2908096"/>
                    <a:ext cx="316241" cy="166475"/>
                  </a:xfrm>
                  <a:prstGeom prst="rect">
                    <a:avLst/>
                  </a:prstGeom>
                  <a:noFill/>
                  <a:ln w="158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pic>
              <p:nvPicPr>
                <p:cNvPr id="55" name="Picture 2" descr="File:Factory icon.svg - Wikimedia Commons"/>
                <p:cNvPicPr>
                  <a:picLocks noChangeAspect="1" noChangeArrowheads="1"/>
                </p:cNvPicPr>
                <p:nvPr/>
              </p:nvPicPr>
              <p:blipFill>
                <a:blip r:embed="rId3" cstate="email">
                  <a:duotone>
                    <a:prstClr val="black"/>
                    <a:schemeClr val="tx2">
                      <a:tint val="45000"/>
                      <a:satMod val="400000"/>
                    </a:schemeClr>
                  </a:duotone>
                  <a:extLst>
                    <a:ext uri="{BEBA8EAE-BF5A-486C-A8C5-ECC9F3942E4B}">
                      <a14:imgProps xmlns:a14="http://schemas.microsoft.com/office/drawing/2010/main">
                        <a14:imgLayer r:embed="rId4">
                          <a14:imgEffect>
                            <a14:artisticPhotocopy/>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bwMode="auto">
                <a:xfrm>
                  <a:off x="5670273" y="2277410"/>
                  <a:ext cx="63381" cy="59055"/>
                </a:xfrm>
                <a:prstGeom prst="rect">
                  <a:avLst/>
                </a:prstGeom>
                <a:solidFill>
                  <a:srgbClr val="FFFFFF"/>
                </a:solidFill>
              </p:spPr>
            </p:pic>
          </p:grpSp>
          <p:sp>
            <p:nvSpPr>
              <p:cNvPr id="82" name="Rectangle 81"/>
              <p:cNvSpPr/>
              <p:nvPr/>
            </p:nvSpPr>
            <p:spPr>
              <a:xfrm>
                <a:off x="3244195" y="3220953"/>
                <a:ext cx="1564470" cy="2134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2"/>
                    </a:solidFill>
                    <a:effectLst/>
                    <a:uLnTx/>
                    <a:uFillTx/>
                    <a:latin typeface="Arial"/>
                    <a:ea typeface="+mn-ea"/>
                    <a:cs typeface="+mn-cs"/>
                  </a:rPr>
                  <a:t>West Memphis Manufacturing Facility</a:t>
                </a:r>
              </a:p>
            </p:txBody>
          </p:sp>
        </p:grpSp>
        <p:grpSp>
          <p:nvGrpSpPr>
            <p:cNvPr id="5" name="Group 4">
              <a:extLst>
                <a:ext uri="{FF2B5EF4-FFF2-40B4-BE49-F238E27FC236}">
                  <a16:creationId xmlns:a16="http://schemas.microsoft.com/office/drawing/2014/main" id="{72F6C444-7FFA-2ECF-3DBF-DE25BBB9F537}"/>
                </a:ext>
              </a:extLst>
            </p:cNvPr>
            <p:cNvGrpSpPr/>
            <p:nvPr/>
          </p:nvGrpSpPr>
          <p:grpSpPr>
            <a:xfrm>
              <a:off x="2125312" y="2720339"/>
              <a:ext cx="3938209" cy="2856464"/>
              <a:chOff x="3930627" y="4386002"/>
              <a:chExt cx="2691717" cy="2006647"/>
            </a:xfrm>
          </p:grpSpPr>
          <p:grpSp>
            <p:nvGrpSpPr>
              <p:cNvPr id="60" name="Group 59"/>
              <p:cNvGrpSpPr/>
              <p:nvPr/>
            </p:nvGrpSpPr>
            <p:grpSpPr>
              <a:xfrm>
                <a:off x="4079314" y="4386002"/>
                <a:ext cx="2543030" cy="1948985"/>
                <a:chOff x="202761" y="1789656"/>
                <a:chExt cx="3445313" cy="2688896"/>
              </a:xfrm>
            </p:grpSpPr>
            <p:pic>
              <p:nvPicPr>
                <p:cNvPr id="61" name="Picture 60" descr="Chart, histogram&#10;&#10;Description automatically generated">
                  <a:extLst>
                    <a:ext uri="{FF2B5EF4-FFF2-40B4-BE49-F238E27FC236}">
                      <a16:creationId xmlns:a16="http://schemas.microsoft.com/office/drawing/2014/main" id="{59B9D9BA-9DC9-4EE7-81C9-F1A1585F215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02761" y="1789656"/>
                  <a:ext cx="3445313" cy="2688896"/>
                </a:xfrm>
                <a:prstGeom prst="rect">
                  <a:avLst/>
                </a:prstGeom>
                <a:ln w="15875">
                  <a:solidFill>
                    <a:schemeClr val="accent4"/>
                  </a:solidFill>
                </a:ln>
              </p:spPr>
            </p:pic>
            <p:sp>
              <p:nvSpPr>
                <p:cNvPr id="62" name="TextBox 61">
                  <a:extLst>
                    <a:ext uri="{FF2B5EF4-FFF2-40B4-BE49-F238E27FC236}">
                      <a16:creationId xmlns:a16="http://schemas.microsoft.com/office/drawing/2014/main" id="{6BCC7AA4-A49E-4995-BE64-C5F429108304}"/>
                    </a:ext>
                  </a:extLst>
                </p:cNvPr>
                <p:cNvSpPr txBox="1"/>
                <p:nvPr/>
              </p:nvSpPr>
              <p:spPr>
                <a:xfrm>
                  <a:off x="913861" y="1862790"/>
                  <a:ext cx="765899" cy="713226"/>
                </a:xfrm>
                <a:prstGeom prst="rect">
                  <a:avLst/>
                </a:prstGeom>
                <a:solidFill>
                  <a:schemeClr val="bg2"/>
                </a:solidFill>
                <a:ln w="12700">
                  <a:solidFill>
                    <a:schemeClr val="tx1">
                      <a:lumMod val="75000"/>
                    </a:schemeClr>
                  </a:solidFill>
                </a:ln>
              </p:spPr>
              <p:txBody>
                <a:bodyPr wrap="square" rtlCol="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F7F7F"/>
                    </a:solidFill>
                    <a:effectLst/>
                    <a:uLnTx/>
                    <a:uFillTx/>
                    <a:latin typeface="Arial"/>
                    <a:ea typeface="+mn-ea"/>
                    <a:cs typeface="+mn-cs"/>
                  </a:endParaRPr>
                </a:p>
              </p:txBody>
            </p:sp>
            <p:sp>
              <p:nvSpPr>
                <p:cNvPr id="63" name="TextBox 62">
                  <a:extLst>
                    <a:ext uri="{FF2B5EF4-FFF2-40B4-BE49-F238E27FC236}">
                      <a16:creationId xmlns:a16="http://schemas.microsoft.com/office/drawing/2014/main" id="{B8DB5CD9-BE6B-4708-A564-1248C2C79A7D}"/>
                    </a:ext>
                  </a:extLst>
                </p:cNvPr>
                <p:cNvSpPr txBox="1"/>
                <p:nvPr/>
              </p:nvSpPr>
              <p:spPr>
                <a:xfrm>
                  <a:off x="896646" y="1862790"/>
                  <a:ext cx="765899" cy="207463"/>
                </a:xfrm>
                <a:prstGeom prst="rect">
                  <a:avLst/>
                </a:prstGeom>
                <a:noFill/>
              </p:spPr>
              <p:txBody>
                <a:bodyPr wrap="square" rtlCol="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91969B">
                          <a:lumMod val="50000"/>
                        </a:srgbClr>
                      </a:solidFill>
                      <a:effectLst/>
                      <a:uLnTx/>
                      <a:uFillTx/>
                      <a:latin typeface="Arial"/>
                      <a:ea typeface="+mn-ea"/>
                      <a:cs typeface="+mn-cs"/>
                    </a:rPr>
                    <a:t>Market Cap</a:t>
                  </a:r>
                </a:p>
              </p:txBody>
            </p:sp>
            <p:cxnSp>
              <p:nvCxnSpPr>
                <p:cNvPr id="64" name="Straight Connector 63">
                  <a:extLst>
                    <a:ext uri="{FF2B5EF4-FFF2-40B4-BE49-F238E27FC236}">
                      <a16:creationId xmlns:a16="http://schemas.microsoft.com/office/drawing/2014/main" id="{E7A4CDB5-F268-44D5-8141-82635C7D75E2}"/>
                    </a:ext>
                  </a:extLst>
                </p:cNvPr>
                <p:cNvCxnSpPr/>
                <p:nvPr/>
              </p:nvCxnSpPr>
              <p:spPr>
                <a:xfrm>
                  <a:off x="1498922" y="2403501"/>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1C78D27-1EA9-4107-AE82-2174420469DE}"/>
                    </a:ext>
                  </a:extLst>
                </p:cNvPr>
                <p:cNvCxnSpPr>
                  <a:cxnSpLocks/>
                </p:cNvCxnSpPr>
                <p:nvPr/>
              </p:nvCxnSpPr>
              <p:spPr>
                <a:xfrm>
                  <a:off x="913861" y="1868160"/>
                  <a:ext cx="0" cy="70442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6B4827A3-B352-43ED-8B7C-57C273242A10}"/>
                    </a:ext>
                  </a:extLst>
                </p:cNvPr>
                <p:cNvSpPr txBox="1"/>
                <p:nvPr/>
              </p:nvSpPr>
              <p:spPr>
                <a:xfrm>
                  <a:off x="896646" y="2068103"/>
                  <a:ext cx="765899" cy="192644"/>
                </a:xfrm>
                <a:prstGeom prst="rect">
                  <a:avLst/>
                </a:prstGeom>
                <a:noFill/>
              </p:spPr>
              <p:txBody>
                <a:bodyPr wrap="square" rtlCol="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91969B">
                          <a:lumMod val="50000"/>
                        </a:srgbClr>
                      </a:solidFill>
                      <a:effectLst/>
                      <a:uLnTx/>
                      <a:uFillTx/>
                      <a:latin typeface="Arial"/>
                      <a:ea typeface="+mn-ea"/>
                      <a:cs typeface="+mn-cs"/>
                    </a:rPr>
                    <a:t>$27 B</a:t>
                  </a:r>
                </a:p>
              </p:txBody>
            </p:sp>
            <p:sp>
              <p:nvSpPr>
                <p:cNvPr id="67" name="TextBox 66">
                  <a:extLst>
                    <a:ext uri="{FF2B5EF4-FFF2-40B4-BE49-F238E27FC236}">
                      <a16:creationId xmlns:a16="http://schemas.microsoft.com/office/drawing/2014/main" id="{177889AF-C900-47A9-8608-A3FCA59307B6}"/>
                    </a:ext>
                  </a:extLst>
                </p:cNvPr>
                <p:cNvSpPr txBox="1"/>
                <p:nvPr/>
              </p:nvSpPr>
              <p:spPr>
                <a:xfrm>
                  <a:off x="903511" y="2217899"/>
                  <a:ext cx="765899" cy="192644"/>
                </a:xfrm>
                <a:prstGeom prst="rect">
                  <a:avLst/>
                </a:prstGeom>
                <a:noFill/>
              </p:spPr>
              <p:txBody>
                <a:bodyPr wrap="square" rtlCol="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91969B">
                          <a:lumMod val="50000"/>
                        </a:srgbClr>
                      </a:solidFill>
                      <a:effectLst/>
                      <a:uLnTx/>
                      <a:uFillTx/>
                      <a:latin typeface="Arial"/>
                      <a:ea typeface="+mn-ea"/>
                      <a:cs typeface="+mn-cs"/>
                    </a:rPr>
                    <a:t>$5 B</a:t>
                  </a:r>
                </a:p>
              </p:txBody>
            </p:sp>
            <p:sp>
              <p:nvSpPr>
                <p:cNvPr id="68" name="TextBox 67">
                  <a:extLst>
                    <a:ext uri="{FF2B5EF4-FFF2-40B4-BE49-F238E27FC236}">
                      <a16:creationId xmlns:a16="http://schemas.microsoft.com/office/drawing/2014/main" id="{BEB586F6-4A43-4C5D-B7C8-47104F50DF63}"/>
                    </a:ext>
                  </a:extLst>
                </p:cNvPr>
                <p:cNvSpPr txBox="1"/>
                <p:nvPr/>
              </p:nvSpPr>
              <p:spPr>
                <a:xfrm>
                  <a:off x="903510" y="2358096"/>
                  <a:ext cx="765899" cy="192644"/>
                </a:xfrm>
                <a:prstGeom prst="rect">
                  <a:avLst/>
                </a:prstGeom>
                <a:noFill/>
              </p:spPr>
              <p:txBody>
                <a:bodyPr wrap="square" rtlCol="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91969B">
                          <a:lumMod val="50000"/>
                        </a:srgbClr>
                      </a:solidFill>
                      <a:effectLst/>
                      <a:uLnTx/>
                      <a:uFillTx/>
                      <a:latin typeface="Arial"/>
                      <a:ea typeface="+mn-ea"/>
                      <a:cs typeface="+mn-cs"/>
                    </a:rPr>
                    <a:t>$0.4 B</a:t>
                  </a:r>
                </a:p>
              </p:txBody>
            </p:sp>
            <p:sp>
              <p:nvSpPr>
                <p:cNvPr id="69" name="Rectangle 68"/>
                <p:cNvSpPr/>
                <p:nvPr/>
              </p:nvSpPr>
              <p:spPr>
                <a:xfrm>
                  <a:off x="1865307" y="2021064"/>
                  <a:ext cx="873374" cy="255586"/>
                </a:xfrm>
                <a:prstGeom prst="rect">
                  <a:avLst/>
                </a:prstGeom>
                <a:solidFill>
                  <a:srgbClr val="E1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7F7F7F">
                          <a:lumMod val="75000"/>
                        </a:srgbClr>
                      </a:solidFill>
                      <a:effectLst/>
                      <a:uLnTx/>
                      <a:uFillTx/>
                      <a:latin typeface="Arial"/>
                      <a:ea typeface="+mn-ea"/>
                      <a:cs typeface="+mn-cs"/>
                    </a:rPr>
                    <a:t>Nevada </a:t>
                  </a:r>
                </a:p>
              </p:txBody>
            </p:sp>
            <p:sp>
              <p:nvSpPr>
                <p:cNvPr id="70" name="Rectangle 69"/>
                <p:cNvSpPr/>
                <p:nvPr/>
              </p:nvSpPr>
              <p:spPr>
                <a:xfrm>
                  <a:off x="1938130" y="4115226"/>
                  <a:ext cx="873374" cy="255586"/>
                </a:xfrm>
                <a:prstGeom prst="rect">
                  <a:avLst/>
                </a:prstGeom>
                <a:solidFill>
                  <a:srgbClr val="E1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7F7F7F">
                          <a:lumMod val="75000"/>
                        </a:srgbClr>
                      </a:solidFill>
                      <a:effectLst/>
                      <a:uLnTx/>
                      <a:uFillTx/>
                      <a:latin typeface="Arial"/>
                      <a:ea typeface="+mn-ea"/>
                      <a:cs typeface="+mn-cs"/>
                    </a:rPr>
                    <a:t>Columbia </a:t>
                  </a:r>
                </a:p>
              </p:txBody>
            </p:sp>
            <p:sp>
              <p:nvSpPr>
                <p:cNvPr id="71" name="Rectangle 70"/>
                <p:cNvSpPr/>
                <p:nvPr/>
              </p:nvSpPr>
              <p:spPr>
                <a:xfrm>
                  <a:off x="660553" y="2758481"/>
                  <a:ext cx="827425" cy="205440"/>
                </a:xfrm>
                <a:prstGeom prst="rect">
                  <a:avLst/>
                </a:prstGeom>
                <a:solidFill>
                  <a:srgbClr val="E1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7F7F7F">
                          <a:lumMod val="75000"/>
                        </a:srgbClr>
                      </a:solidFill>
                      <a:effectLst/>
                      <a:uLnTx/>
                      <a:uFillTx/>
                      <a:latin typeface="Arial"/>
                      <a:ea typeface="+mn-ea"/>
                      <a:cs typeface="+mn-cs"/>
                    </a:rPr>
                    <a:t>Lafayette</a:t>
                  </a:r>
                </a:p>
              </p:txBody>
            </p:sp>
            <p:grpSp>
              <p:nvGrpSpPr>
                <p:cNvPr id="72" name="Group 71"/>
                <p:cNvGrpSpPr/>
                <p:nvPr/>
              </p:nvGrpSpPr>
              <p:grpSpPr>
                <a:xfrm>
                  <a:off x="224212" y="1868989"/>
                  <a:ext cx="1491253" cy="739934"/>
                  <a:chOff x="1784354" y="1880327"/>
                  <a:chExt cx="1418462" cy="689444"/>
                </a:xfrm>
              </p:grpSpPr>
              <p:sp>
                <p:nvSpPr>
                  <p:cNvPr id="74" name="Rectangle 73"/>
                  <p:cNvSpPr/>
                  <p:nvPr/>
                </p:nvSpPr>
                <p:spPr>
                  <a:xfrm>
                    <a:off x="1784354" y="1880327"/>
                    <a:ext cx="1418462" cy="689444"/>
                  </a:xfrm>
                  <a:prstGeom prst="rect">
                    <a:avLst/>
                  </a:prstGeom>
                  <a:solidFill>
                    <a:schemeClr val="bg1"/>
                  </a:solid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5" name="Rectangle 74"/>
                  <p:cNvSpPr/>
                  <p:nvPr/>
                </p:nvSpPr>
                <p:spPr>
                  <a:xfrm>
                    <a:off x="1865189" y="2072339"/>
                    <a:ext cx="322316" cy="186182"/>
                  </a:xfrm>
                  <a:prstGeom prst="rect">
                    <a:avLst/>
                  </a:prstGeom>
                  <a:solidFill>
                    <a:srgbClr val="FFBFBF"/>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6" name="Rectangle 75"/>
                  <p:cNvSpPr/>
                  <p:nvPr/>
                </p:nvSpPr>
                <p:spPr>
                  <a:xfrm>
                    <a:off x="1865189" y="2318652"/>
                    <a:ext cx="322316" cy="186182"/>
                  </a:xfrm>
                  <a:prstGeom prst="rect">
                    <a:avLst/>
                  </a:prstGeom>
                  <a:solidFill>
                    <a:srgbClr val="B9D9FF"/>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7" name="TextBox 76"/>
                  <p:cNvSpPr txBox="1"/>
                  <p:nvPr/>
                </p:nvSpPr>
                <p:spPr>
                  <a:xfrm>
                    <a:off x="2150634" y="2058015"/>
                    <a:ext cx="844726" cy="200744"/>
                  </a:xfrm>
                  <a:prstGeom prst="rect">
                    <a:avLst/>
                  </a:prstGeom>
                  <a:noFill/>
                </p:spPr>
                <p:txBody>
                  <a:bodyPr wrap="square" rtlCol="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7F7F7F">
                            <a:lumMod val="50000"/>
                          </a:srgbClr>
                        </a:solidFill>
                        <a:effectLst/>
                        <a:uLnTx/>
                        <a:uFillTx/>
                        <a:latin typeface="Arial"/>
                        <a:ea typeface="+mn-ea"/>
                        <a:cs typeface="+mn-cs"/>
                      </a:rPr>
                      <a:t>Albemarle </a:t>
                    </a:r>
                  </a:p>
                </p:txBody>
              </p:sp>
              <p:sp>
                <p:nvSpPr>
                  <p:cNvPr id="78" name="TextBox 77"/>
                  <p:cNvSpPr txBox="1"/>
                  <p:nvPr/>
                </p:nvSpPr>
                <p:spPr>
                  <a:xfrm>
                    <a:off x="2140705" y="2302910"/>
                    <a:ext cx="685432" cy="200744"/>
                  </a:xfrm>
                  <a:prstGeom prst="rect">
                    <a:avLst/>
                  </a:prstGeom>
                  <a:noFill/>
                </p:spPr>
                <p:txBody>
                  <a:bodyPr wrap="square" rtlCol="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7F7F7F">
                            <a:lumMod val="50000"/>
                          </a:srgbClr>
                        </a:solidFill>
                        <a:effectLst/>
                        <a:uLnTx/>
                        <a:uFillTx/>
                        <a:latin typeface="Arial"/>
                        <a:ea typeface="+mn-ea"/>
                        <a:cs typeface="+mn-cs"/>
                      </a:rPr>
                      <a:t>TETRA</a:t>
                    </a:r>
                  </a:p>
                </p:txBody>
              </p:sp>
            </p:grpSp>
          </p:grpSp>
          <p:sp>
            <p:nvSpPr>
              <p:cNvPr id="79" name="Trapezoid 50"/>
              <p:cNvSpPr/>
              <p:nvPr/>
            </p:nvSpPr>
            <p:spPr>
              <a:xfrm>
                <a:off x="3930627" y="4416270"/>
                <a:ext cx="133374" cy="1976379"/>
              </a:xfrm>
              <a:custGeom>
                <a:avLst/>
                <a:gdLst>
                  <a:gd name="connsiteX0" fmla="*/ 0 w 1021394"/>
                  <a:gd name="connsiteY0" fmla="*/ 1509898 h 1509898"/>
                  <a:gd name="connsiteX1" fmla="*/ 255349 w 1021394"/>
                  <a:gd name="connsiteY1" fmla="*/ 0 h 1509898"/>
                  <a:gd name="connsiteX2" fmla="*/ 766046 w 1021394"/>
                  <a:gd name="connsiteY2" fmla="*/ 0 h 1509898"/>
                  <a:gd name="connsiteX3" fmla="*/ 1021394 w 1021394"/>
                  <a:gd name="connsiteY3" fmla="*/ 1509898 h 1509898"/>
                  <a:gd name="connsiteX4" fmla="*/ 0 w 1021394"/>
                  <a:gd name="connsiteY4" fmla="*/ 1509898 h 1509898"/>
                  <a:gd name="connsiteX0" fmla="*/ 95171 w 1116565"/>
                  <a:gd name="connsiteY0" fmla="*/ 1509898 h 1509898"/>
                  <a:gd name="connsiteX1" fmla="*/ 0 w 1116565"/>
                  <a:gd name="connsiteY1" fmla="*/ 1005840 h 1509898"/>
                  <a:gd name="connsiteX2" fmla="*/ 861217 w 1116565"/>
                  <a:gd name="connsiteY2" fmla="*/ 0 h 1509898"/>
                  <a:gd name="connsiteX3" fmla="*/ 1116565 w 1116565"/>
                  <a:gd name="connsiteY3" fmla="*/ 1509898 h 1509898"/>
                  <a:gd name="connsiteX4" fmla="*/ 95171 w 1116565"/>
                  <a:gd name="connsiteY4" fmla="*/ 1509898 h 1509898"/>
                  <a:gd name="connsiteX0" fmla="*/ 95171 w 1116565"/>
                  <a:gd name="connsiteY0" fmla="*/ 1006978 h 1006978"/>
                  <a:gd name="connsiteX1" fmla="*/ 0 w 1116565"/>
                  <a:gd name="connsiteY1" fmla="*/ 502920 h 1006978"/>
                  <a:gd name="connsiteX2" fmla="*/ 157 w 1116565"/>
                  <a:gd name="connsiteY2" fmla="*/ 0 h 1006978"/>
                  <a:gd name="connsiteX3" fmla="*/ 1116565 w 1116565"/>
                  <a:gd name="connsiteY3" fmla="*/ 1006978 h 1006978"/>
                  <a:gd name="connsiteX4" fmla="*/ 95171 w 1116565"/>
                  <a:gd name="connsiteY4" fmla="*/ 1006978 h 1006978"/>
                  <a:gd name="connsiteX0" fmla="*/ 95171 w 156445"/>
                  <a:gd name="connsiteY0" fmla="*/ 1874520 h 1874520"/>
                  <a:gd name="connsiteX1" fmla="*/ 0 w 156445"/>
                  <a:gd name="connsiteY1" fmla="*/ 1370462 h 1874520"/>
                  <a:gd name="connsiteX2" fmla="*/ 157 w 156445"/>
                  <a:gd name="connsiteY2" fmla="*/ 867542 h 1874520"/>
                  <a:gd name="connsiteX3" fmla="*/ 156445 w 156445"/>
                  <a:gd name="connsiteY3" fmla="*/ 0 h 1874520"/>
                  <a:gd name="connsiteX4" fmla="*/ 95171 w 156445"/>
                  <a:gd name="connsiteY4" fmla="*/ 1874520 h 1874520"/>
                  <a:gd name="connsiteX0" fmla="*/ 178991 w 178991"/>
                  <a:gd name="connsiteY0" fmla="*/ 2682240 h 2682240"/>
                  <a:gd name="connsiteX1" fmla="*/ 0 w 178991"/>
                  <a:gd name="connsiteY1" fmla="*/ 1370462 h 2682240"/>
                  <a:gd name="connsiteX2" fmla="*/ 157 w 178991"/>
                  <a:gd name="connsiteY2" fmla="*/ 867542 h 2682240"/>
                  <a:gd name="connsiteX3" fmla="*/ 156445 w 178991"/>
                  <a:gd name="connsiteY3" fmla="*/ 0 h 2682240"/>
                  <a:gd name="connsiteX4" fmla="*/ 178991 w 178991"/>
                  <a:gd name="connsiteY4" fmla="*/ 2682240 h 2682240"/>
                  <a:gd name="connsiteX0" fmla="*/ 178991 w 178991"/>
                  <a:gd name="connsiteY0" fmla="*/ 2682240 h 2682240"/>
                  <a:gd name="connsiteX1" fmla="*/ 0 w 178991"/>
                  <a:gd name="connsiteY1" fmla="*/ 1370462 h 2682240"/>
                  <a:gd name="connsiteX2" fmla="*/ 157 w 178991"/>
                  <a:gd name="connsiteY2" fmla="*/ 867542 h 2682240"/>
                  <a:gd name="connsiteX3" fmla="*/ 171685 w 178991"/>
                  <a:gd name="connsiteY3" fmla="*/ 0 h 2682240"/>
                  <a:gd name="connsiteX4" fmla="*/ 178991 w 178991"/>
                  <a:gd name="connsiteY4" fmla="*/ 2682240 h 2682240"/>
                  <a:gd name="connsiteX0" fmla="*/ 166291 w 172061"/>
                  <a:gd name="connsiteY0" fmla="*/ 2726690 h 2726690"/>
                  <a:gd name="connsiteX1" fmla="*/ 0 w 172061"/>
                  <a:gd name="connsiteY1" fmla="*/ 1370462 h 2726690"/>
                  <a:gd name="connsiteX2" fmla="*/ 157 w 172061"/>
                  <a:gd name="connsiteY2" fmla="*/ 867542 h 2726690"/>
                  <a:gd name="connsiteX3" fmla="*/ 171685 w 172061"/>
                  <a:gd name="connsiteY3" fmla="*/ 0 h 2726690"/>
                  <a:gd name="connsiteX4" fmla="*/ 166291 w 172061"/>
                  <a:gd name="connsiteY4" fmla="*/ 2726690 h 2726690"/>
                  <a:gd name="connsiteX0" fmla="*/ 166291 w 172061"/>
                  <a:gd name="connsiteY0" fmla="*/ 2726690 h 2726690"/>
                  <a:gd name="connsiteX1" fmla="*/ 0 w 172061"/>
                  <a:gd name="connsiteY1" fmla="*/ 1370462 h 2726690"/>
                  <a:gd name="connsiteX2" fmla="*/ 157 w 172061"/>
                  <a:gd name="connsiteY2" fmla="*/ 867542 h 2726690"/>
                  <a:gd name="connsiteX3" fmla="*/ 171685 w 172061"/>
                  <a:gd name="connsiteY3" fmla="*/ 0 h 2726690"/>
                  <a:gd name="connsiteX4" fmla="*/ 166291 w 172061"/>
                  <a:gd name="connsiteY4" fmla="*/ 2726690 h 2726690"/>
                  <a:gd name="connsiteX0" fmla="*/ 166291 w 172061"/>
                  <a:gd name="connsiteY0" fmla="*/ 2726690 h 2726690"/>
                  <a:gd name="connsiteX1" fmla="*/ 0 w 172061"/>
                  <a:gd name="connsiteY1" fmla="*/ 1484762 h 2726690"/>
                  <a:gd name="connsiteX2" fmla="*/ 157 w 172061"/>
                  <a:gd name="connsiteY2" fmla="*/ 867542 h 2726690"/>
                  <a:gd name="connsiteX3" fmla="*/ 171685 w 172061"/>
                  <a:gd name="connsiteY3" fmla="*/ 0 h 2726690"/>
                  <a:gd name="connsiteX4" fmla="*/ 166291 w 172061"/>
                  <a:gd name="connsiteY4" fmla="*/ 2726690 h 2726690"/>
                  <a:gd name="connsiteX0" fmla="*/ 174926 w 180696"/>
                  <a:gd name="connsiteY0" fmla="*/ 2726690 h 2726690"/>
                  <a:gd name="connsiteX1" fmla="*/ 8635 w 180696"/>
                  <a:gd name="connsiteY1" fmla="*/ 1484762 h 2726690"/>
                  <a:gd name="connsiteX2" fmla="*/ 0 w 180696"/>
                  <a:gd name="connsiteY2" fmla="*/ 990635 h 2726690"/>
                  <a:gd name="connsiteX3" fmla="*/ 180320 w 180696"/>
                  <a:gd name="connsiteY3" fmla="*/ 0 h 2726690"/>
                  <a:gd name="connsiteX4" fmla="*/ 174926 w 180696"/>
                  <a:gd name="connsiteY4" fmla="*/ 2726690 h 2726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96" h="2726690">
                    <a:moveTo>
                      <a:pt x="174926" y="2726690"/>
                    </a:moveTo>
                    <a:cubicBezTo>
                      <a:pt x="119496" y="2274614"/>
                      <a:pt x="64065" y="1936838"/>
                      <a:pt x="8635" y="1484762"/>
                    </a:cubicBezTo>
                    <a:cubicBezTo>
                      <a:pt x="8687" y="1317122"/>
                      <a:pt x="-52" y="1158275"/>
                      <a:pt x="0" y="990635"/>
                    </a:cubicBezTo>
                    <a:lnTo>
                      <a:pt x="180320" y="0"/>
                    </a:lnTo>
                    <a:cubicBezTo>
                      <a:pt x="182755" y="894080"/>
                      <a:pt x="172491" y="1832610"/>
                      <a:pt x="174926" y="2726690"/>
                    </a:cubicBezTo>
                    <a:close/>
                  </a:path>
                </a:pathLst>
              </a:custGeom>
              <a:gradFill>
                <a:gsLst>
                  <a:gs pos="0">
                    <a:schemeClr val="accent4"/>
                  </a:gs>
                  <a:gs pos="100000">
                    <a:schemeClr val="accent4">
                      <a:alpha val="1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80" name="Picture 2" descr="File:Factory icon.svg - Wikimedia Commons"/>
              <p:cNvPicPr>
                <a:picLocks noChangeAspect="1" noChangeArrowheads="1"/>
              </p:cNvPicPr>
              <p:nvPr/>
            </p:nvPicPr>
            <p:blipFill>
              <a:blip r:embed="rId6" cstate="email">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986926" y="5590726"/>
                <a:ext cx="71578" cy="65492"/>
              </a:xfrm>
              <a:prstGeom prst="rect">
                <a:avLst/>
              </a:prstGeom>
              <a:noFill/>
              <a:extLst>
                <a:ext uri="{909E8E84-426E-40DD-AFC4-6F175D3DCCD1}">
                  <a14:hiddenFill xmlns:a14="http://schemas.microsoft.com/office/drawing/2010/main">
                    <a:solidFill>
                      <a:srgbClr val="FFFFFF"/>
                    </a:solidFill>
                  </a14:hiddenFill>
                </a:ext>
              </a:extLst>
            </p:spPr>
          </p:pic>
          <p:sp>
            <p:nvSpPr>
              <p:cNvPr id="81" name="Rectangle 80"/>
              <p:cNvSpPr/>
              <p:nvPr/>
            </p:nvSpPr>
            <p:spPr>
              <a:xfrm>
                <a:off x="4578359" y="5699512"/>
                <a:ext cx="1014122" cy="4039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accent4"/>
                    </a:solidFill>
                    <a:effectLst/>
                    <a:uLnTx/>
                    <a:uFillTx/>
                    <a:latin typeface="Arial"/>
                    <a:ea typeface="+mn-ea"/>
                    <a:cs typeface="+mn-cs"/>
                  </a:rPr>
                  <a:t>Bromine Manufacturing Facility</a:t>
                </a:r>
              </a:p>
            </p:txBody>
          </p:sp>
          <p:sp>
            <p:nvSpPr>
              <p:cNvPr id="91" name="Rectangle 90"/>
              <p:cNvSpPr/>
              <p:nvPr/>
            </p:nvSpPr>
            <p:spPr>
              <a:xfrm>
                <a:off x="4955503" y="5570507"/>
                <a:ext cx="371720" cy="136626"/>
              </a:xfrm>
              <a:prstGeom prst="rect">
                <a:avLst/>
              </a:prstGeom>
              <a:noFill/>
              <a:ln w="15875">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3" name="Flowchart: Extract 2">
              <a:extLst>
                <a:ext uri="{FF2B5EF4-FFF2-40B4-BE49-F238E27FC236}">
                  <a16:creationId xmlns:a16="http://schemas.microsoft.com/office/drawing/2014/main" id="{B5AE6EF3-55FF-1AC3-1F80-5410455ABE4D}"/>
                </a:ext>
              </a:extLst>
            </p:cNvPr>
            <p:cNvSpPr/>
            <p:nvPr/>
          </p:nvSpPr>
          <p:spPr>
            <a:xfrm>
              <a:off x="3816149" y="4300604"/>
              <a:ext cx="160713" cy="104499"/>
            </a:xfrm>
            <a:prstGeom prst="flowChartExtra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grpSp>
    </p:spTree>
    <p:extLst>
      <p:ext uri="{BB962C8B-B14F-4D97-AF65-F5344CB8AC3E}">
        <p14:creationId xmlns:p14="http://schemas.microsoft.com/office/powerpoint/2010/main" val="42104353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3D41AC9-3E79-041E-FB47-7ED33207405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21425" y="1926670"/>
            <a:ext cx="6395432" cy="3796872"/>
          </a:xfrm>
          <a:prstGeom prst="rect">
            <a:avLst/>
          </a:prstGeom>
          <a:ln w="12700">
            <a:solidFill>
              <a:schemeClr val="bg2">
                <a:lumMod val="85000"/>
              </a:schemeClr>
            </a:solidFill>
          </a:ln>
          <a:effectLst>
            <a:outerShdw blurRad="50800" dist="38100" dir="2700000" algn="tl" rotWithShape="0">
              <a:schemeClr val="tx1">
                <a:lumMod val="50000"/>
                <a:alpha val="70000"/>
              </a:schemeClr>
            </a:outerShdw>
          </a:effectLst>
        </p:spPr>
      </p:pic>
      <p:sp>
        <p:nvSpPr>
          <p:cNvPr id="7" name="TextBox 6">
            <a:extLst>
              <a:ext uri="{FF2B5EF4-FFF2-40B4-BE49-F238E27FC236}">
                <a16:creationId xmlns:a16="http://schemas.microsoft.com/office/drawing/2014/main" id="{B5F008E6-8DDA-D084-DC81-A33D6B323DC8}"/>
              </a:ext>
            </a:extLst>
          </p:cNvPr>
          <p:cNvSpPr txBox="1"/>
          <p:nvPr/>
        </p:nvSpPr>
        <p:spPr>
          <a:xfrm>
            <a:off x="6821978" y="1359816"/>
            <a:ext cx="5048597" cy="4278094"/>
          </a:xfrm>
          <a:prstGeom prst="rect">
            <a:avLst/>
          </a:prstGeom>
          <a:noFill/>
        </p:spPr>
        <p:txBody>
          <a:bodyPr wrap="square" rtlCol="0">
            <a:spAutoFit/>
          </a:bodyPr>
          <a:lstStyle/>
          <a:p>
            <a:pPr marL="285750" indent="-285750" defTabSz="914492">
              <a:buClr>
                <a:srgbClr val="0079C1"/>
              </a:buClr>
              <a:buFont typeface="Arial" panose="020B0604020202020204" pitchFamily="34" charset="0"/>
              <a:buChar char="•"/>
              <a:defRPr/>
            </a:pPr>
            <a:r>
              <a:rPr lang="en-US" sz="1600">
                <a:solidFill>
                  <a:srgbClr val="7F7F7F">
                    <a:lumMod val="50000"/>
                  </a:srgbClr>
                </a:solidFill>
                <a:latin typeface="Arial" charset="0"/>
                <a:cs typeface="Arial" charset="0"/>
              </a:rPr>
              <a:t>TETRA holds brine leases for nearly 40,000 gross acres shown in red outline on map</a:t>
            </a:r>
          </a:p>
          <a:p>
            <a:pPr marL="285750" indent="-285750" defTabSz="914492">
              <a:buClr>
                <a:srgbClr val="0079C1"/>
              </a:buClr>
              <a:buFont typeface="Arial" panose="020B0604020202020204" pitchFamily="34" charset="0"/>
              <a:buChar char="•"/>
              <a:defRPr/>
            </a:pPr>
            <a:endParaRPr lang="en-US" sz="1600">
              <a:solidFill>
                <a:srgbClr val="7F7F7F">
                  <a:lumMod val="50000"/>
                </a:srgbClr>
              </a:solidFill>
              <a:latin typeface="Arial" charset="0"/>
              <a:cs typeface="Arial" charset="0"/>
            </a:endParaRPr>
          </a:p>
          <a:p>
            <a:pPr marL="285750" indent="-285750" defTabSz="914492">
              <a:buClr>
                <a:srgbClr val="0079C1"/>
              </a:buClr>
              <a:buFont typeface="Arial" panose="020B0604020202020204" pitchFamily="34" charset="0"/>
              <a:buChar char="•"/>
              <a:defRPr/>
            </a:pPr>
            <a:r>
              <a:rPr lang="en-US" sz="1600">
                <a:solidFill>
                  <a:srgbClr val="7F7F7F">
                    <a:lumMod val="50000"/>
                  </a:srgbClr>
                </a:solidFill>
                <a:latin typeface="Arial" charset="0"/>
                <a:cs typeface="Arial" charset="0"/>
              </a:rPr>
              <a:t>TETRA first acquired leases from Dow Chemicals following a 1987 judgement from the U.S. Department of Justice due to the concentration of U.S. bromine producers. </a:t>
            </a:r>
            <a:endParaRPr lang="en-US" sz="1600" strike="sngStrike">
              <a:solidFill>
                <a:srgbClr val="C00000"/>
              </a:solidFill>
              <a:highlight>
                <a:srgbClr val="FFFF00"/>
              </a:highlight>
              <a:latin typeface="Arial" charset="0"/>
              <a:cs typeface="Arial" charset="0"/>
            </a:endParaRPr>
          </a:p>
          <a:p>
            <a:pPr marL="285750" indent="-285750" defTabSz="914492">
              <a:buClr>
                <a:srgbClr val="0079C1"/>
              </a:buClr>
              <a:buFont typeface="Arial" panose="020B0604020202020204" pitchFamily="34" charset="0"/>
              <a:buChar char="•"/>
              <a:defRPr/>
            </a:pPr>
            <a:endParaRPr lang="en-US" sz="1600">
              <a:solidFill>
                <a:srgbClr val="7F7F7F">
                  <a:lumMod val="50000"/>
                </a:srgbClr>
              </a:solidFill>
              <a:latin typeface="Arial" charset="0"/>
              <a:cs typeface="Arial" charset="0"/>
            </a:endParaRPr>
          </a:p>
          <a:p>
            <a:pPr marL="285750" indent="-285750" defTabSz="914492">
              <a:buClr>
                <a:srgbClr val="0079C1"/>
              </a:buClr>
              <a:buFont typeface="Arial" panose="020B0604020202020204" pitchFamily="34" charset="0"/>
              <a:buChar char="•"/>
              <a:defRPr/>
            </a:pPr>
            <a:r>
              <a:rPr lang="en-US" sz="1600">
                <a:solidFill>
                  <a:srgbClr val="7F7F7F">
                    <a:lumMod val="50000"/>
                  </a:srgbClr>
                </a:solidFill>
                <a:latin typeface="Arial" charset="0"/>
                <a:cs typeface="Arial" charset="0"/>
              </a:rPr>
              <a:t>In December 2017, for the leases shaded in yellow (about 35,000 acres), TETRA entered into an agreement to provide Standard Lithium with the option to acquire the lithium mineral rights. These options have not been exercised and are due to expire in 2027</a:t>
            </a:r>
          </a:p>
          <a:p>
            <a:pPr marL="285750" indent="-285750" defTabSz="914492">
              <a:buClr>
                <a:srgbClr val="0079C1"/>
              </a:buClr>
              <a:buFont typeface="Arial" panose="020B0604020202020204" pitchFamily="34" charset="0"/>
              <a:buChar char="•"/>
              <a:defRPr/>
            </a:pPr>
            <a:endParaRPr lang="en-US" sz="1600">
              <a:solidFill>
                <a:srgbClr val="7F7F7F">
                  <a:lumMod val="50000"/>
                </a:srgbClr>
              </a:solidFill>
              <a:latin typeface="Arial" charset="0"/>
              <a:cs typeface="Arial" charset="0"/>
            </a:endParaRPr>
          </a:p>
          <a:p>
            <a:pPr marL="285750" indent="-285750" defTabSz="914492">
              <a:buClr>
                <a:srgbClr val="0079C1"/>
              </a:buClr>
              <a:buFont typeface="Arial" panose="020B0604020202020204" pitchFamily="34" charset="0"/>
              <a:buChar char="•"/>
              <a:defRPr/>
            </a:pPr>
            <a:r>
              <a:rPr lang="en-US" sz="1600">
                <a:solidFill>
                  <a:srgbClr val="7F7F7F">
                    <a:lumMod val="50000"/>
                  </a:srgbClr>
                </a:solidFill>
                <a:latin typeface="Arial" charset="0"/>
                <a:cs typeface="Arial" charset="0"/>
              </a:rPr>
              <a:t>The TETRA leases shaded in pink are within the proposed Unit boundary</a:t>
            </a:r>
            <a:endParaRPr lang="en-US"/>
          </a:p>
        </p:txBody>
      </p:sp>
      <p:sp>
        <p:nvSpPr>
          <p:cNvPr id="8" name="Title 1">
            <a:extLst>
              <a:ext uri="{FF2B5EF4-FFF2-40B4-BE49-F238E27FC236}">
                <a16:creationId xmlns:a16="http://schemas.microsoft.com/office/drawing/2014/main" id="{62972F9E-44CF-9ECB-DD00-5A6EA7EE77BA}"/>
              </a:ext>
            </a:extLst>
          </p:cNvPr>
          <p:cNvSpPr>
            <a:spLocks noGrp="1"/>
          </p:cNvSpPr>
          <p:nvPr>
            <p:ph type="title"/>
          </p:nvPr>
        </p:nvSpPr>
        <p:spPr>
          <a:xfrm>
            <a:off x="288744" y="293768"/>
            <a:ext cx="10258295" cy="827093"/>
          </a:xfrm>
        </p:spPr>
        <p:txBody>
          <a:bodyPr/>
          <a:lstStyle/>
          <a:p>
            <a:r>
              <a:rPr kumimoji="0" lang="en-US" sz="2400" b="1" i="0" u="none" strike="noStrike" kern="1200" cap="none" spc="0" normalizeH="0" baseline="0" noProof="0">
                <a:ln>
                  <a:noFill/>
                </a:ln>
                <a:solidFill>
                  <a:srgbClr val="FFFFFF"/>
                </a:solidFill>
                <a:effectLst/>
                <a:uLnTx/>
                <a:uFillTx/>
                <a:latin typeface="Arial" charset="0"/>
                <a:cs typeface="Arial" charset="0"/>
              </a:rPr>
              <a:t>TETRA Brine Unit Lease Discussion</a:t>
            </a:r>
            <a:br>
              <a:rPr kumimoji="0" lang="en-US" sz="3001" b="1" i="0" u="none" strike="noStrike" kern="1200" cap="none" spc="0" normalizeH="0" baseline="0" noProof="0">
                <a:ln>
                  <a:noFill/>
                </a:ln>
                <a:solidFill>
                  <a:srgbClr val="FFFFFF"/>
                </a:solidFill>
                <a:effectLst/>
                <a:uLnTx/>
                <a:uFillTx/>
                <a:latin typeface="Arial" charset="0"/>
                <a:cs typeface="Arial" charset="0"/>
              </a:rPr>
            </a:br>
            <a:r>
              <a:rPr kumimoji="0" lang="en-US" sz="3001" b="1" i="0" u="none" strike="noStrike" kern="1200" cap="none" spc="0" normalizeH="0" baseline="0" noProof="0">
                <a:ln>
                  <a:noFill/>
                </a:ln>
                <a:solidFill>
                  <a:srgbClr val="FFFFFF"/>
                </a:solidFill>
                <a:effectLst/>
                <a:uLnTx/>
                <a:uFillTx/>
                <a:latin typeface="Arial" charset="0"/>
                <a:cs typeface="Arial" charset="0"/>
              </a:rPr>
              <a:t>            </a:t>
            </a:r>
            <a:r>
              <a:rPr kumimoji="0" lang="en-US" sz="2400" b="1" i="0" u="none" strike="noStrike" kern="0" cap="none" spc="0" normalizeH="0" baseline="0" noProof="0">
                <a:ln>
                  <a:noFill/>
                </a:ln>
                <a:solidFill>
                  <a:srgbClr val="FFFFFF"/>
                </a:solidFill>
                <a:effectLst/>
                <a:uLnTx/>
                <a:uFillTx/>
                <a:latin typeface="Arial" panose="020B0604020202020204" pitchFamily="34" charset="0"/>
                <a:cs typeface="Arial" charset="0"/>
              </a:rPr>
              <a:t> </a:t>
            </a:r>
            <a:endParaRPr lang="en-US"/>
          </a:p>
        </p:txBody>
      </p:sp>
    </p:spTree>
    <p:extLst>
      <p:ext uri="{BB962C8B-B14F-4D97-AF65-F5344CB8AC3E}">
        <p14:creationId xmlns:p14="http://schemas.microsoft.com/office/powerpoint/2010/main" val="5900883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1E06D89-EAC5-17EC-9F9C-10805AFBB055}"/>
              </a:ext>
            </a:extLst>
          </p:cNvPr>
          <p:cNvPicPr>
            <a:picLocks noChangeAspect="1"/>
          </p:cNvPicPr>
          <p:nvPr/>
        </p:nvPicPr>
        <p:blipFill>
          <a:blip r:embed="rId3"/>
          <a:stretch>
            <a:fillRect/>
          </a:stretch>
        </p:blipFill>
        <p:spPr>
          <a:xfrm>
            <a:off x="491610" y="1816622"/>
            <a:ext cx="6664762" cy="4175933"/>
          </a:xfrm>
          <a:prstGeom prst="rect">
            <a:avLst/>
          </a:prstGeom>
        </p:spPr>
      </p:pic>
      <p:sp>
        <p:nvSpPr>
          <p:cNvPr id="8" name="Title 1">
            <a:extLst>
              <a:ext uri="{FF2B5EF4-FFF2-40B4-BE49-F238E27FC236}">
                <a16:creationId xmlns:a16="http://schemas.microsoft.com/office/drawing/2014/main" id="{62972F9E-44CF-9ECB-DD00-5A6EA7EE77BA}"/>
              </a:ext>
            </a:extLst>
          </p:cNvPr>
          <p:cNvSpPr>
            <a:spLocks noGrp="1"/>
          </p:cNvSpPr>
          <p:nvPr>
            <p:ph type="title"/>
          </p:nvPr>
        </p:nvSpPr>
        <p:spPr>
          <a:xfrm>
            <a:off x="288744" y="293768"/>
            <a:ext cx="10258295" cy="827093"/>
          </a:xfrm>
        </p:spPr>
        <p:txBody>
          <a:bodyPr/>
          <a:lstStyle/>
          <a:p>
            <a:r>
              <a:rPr kumimoji="0" lang="en-US" sz="2400" b="1" i="0" u="none" strike="noStrike" kern="1200" cap="none" spc="0" normalizeH="0" baseline="0" noProof="0">
                <a:ln>
                  <a:noFill/>
                </a:ln>
                <a:solidFill>
                  <a:srgbClr val="FFFFFF"/>
                </a:solidFill>
                <a:effectLst/>
                <a:uLnTx/>
                <a:uFillTx/>
                <a:latin typeface="Arial" charset="0"/>
                <a:cs typeface="Arial" charset="0"/>
              </a:rPr>
              <a:t>Brine Unit Lease Discussion -  Efficient Lease Utilization</a:t>
            </a:r>
            <a:br>
              <a:rPr kumimoji="0" lang="en-US" sz="3001" b="1" i="0" u="none" strike="noStrike" kern="1200" cap="none" spc="0" normalizeH="0" baseline="0" noProof="0">
                <a:ln>
                  <a:noFill/>
                </a:ln>
                <a:solidFill>
                  <a:srgbClr val="FFFFFF"/>
                </a:solidFill>
                <a:effectLst/>
                <a:uLnTx/>
                <a:uFillTx/>
                <a:latin typeface="Arial" charset="0"/>
                <a:cs typeface="Arial" charset="0"/>
              </a:rPr>
            </a:br>
            <a:r>
              <a:rPr kumimoji="0" lang="en-US" sz="3001" b="1" i="0" u="none" strike="noStrike" kern="1200" cap="none" spc="0" normalizeH="0" baseline="0" noProof="0">
                <a:ln>
                  <a:noFill/>
                </a:ln>
                <a:solidFill>
                  <a:srgbClr val="FFFFFF"/>
                </a:solidFill>
                <a:effectLst/>
                <a:uLnTx/>
                <a:uFillTx/>
                <a:latin typeface="Arial" charset="0"/>
                <a:cs typeface="Arial" charset="0"/>
              </a:rPr>
              <a:t>            </a:t>
            </a:r>
            <a:r>
              <a:rPr kumimoji="0" lang="en-US" sz="2400" b="1" i="0" u="none" strike="noStrike" kern="0" cap="none" spc="0" normalizeH="0" baseline="0" noProof="0">
                <a:ln>
                  <a:noFill/>
                </a:ln>
                <a:solidFill>
                  <a:srgbClr val="FFFFFF"/>
                </a:solidFill>
                <a:effectLst/>
                <a:uLnTx/>
                <a:uFillTx/>
                <a:latin typeface="Arial" panose="020B0604020202020204" pitchFamily="34" charset="0"/>
                <a:cs typeface="Arial" charset="0"/>
              </a:rPr>
              <a:t> </a:t>
            </a:r>
            <a:endParaRPr lang="en-US"/>
          </a:p>
        </p:txBody>
      </p:sp>
      <p:sp>
        <p:nvSpPr>
          <p:cNvPr id="6" name="TextBox 5">
            <a:extLst>
              <a:ext uri="{FF2B5EF4-FFF2-40B4-BE49-F238E27FC236}">
                <a16:creationId xmlns:a16="http://schemas.microsoft.com/office/drawing/2014/main" id="{A30CE868-3525-2EEC-66D3-9B0AD34FB8C0}"/>
              </a:ext>
            </a:extLst>
          </p:cNvPr>
          <p:cNvSpPr txBox="1"/>
          <p:nvPr/>
        </p:nvSpPr>
        <p:spPr>
          <a:xfrm>
            <a:off x="7562602" y="1661989"/>
            <a:ext cx="4340654" cy="4308872"/>
          </a:xfrm>
          <a:prstGeom prst="rect">
            <a:avLst/>
          </a:prstGeom>
          <a:noFill/>
        </p:spPr>
        <p:txBody>
          <a:bodyPr wrap="square" rtlCol="0">
            <a:spAutoFit/>
          </a:bodyPr>
          <a:lstStyle/>
          <a:p>
            <a:pPr marL="285750" indent="-285750">
              <a:buFont typeface="Arial" panose="020B0604020202020204" pitchFamily="34" charset="0"/>
              <a:buChar char="•"/>
            </a:pPr>
            <a:endParaRPr lang="en-US" dirty="0">
              <a:solidFill>
                <a:schemeClr val="accent1"/>
              </a:solidFill>
            </a:endParaRPr>
          </a:p>
          <a:p>
            <a:pPr marL="285750" indent="-285750" defTabSz="914492">
              <a:buClr>
                <a:srgbClr val="0079C1"/>
              </a:buClr>
              <a:buFont typeface="Arial" panose="020B0604020202020204" pitchFamily="34" charset="0"/>
              <a:buChar char="•"/>
              <a:defRPr/>
            </a:pPr>
            <a:r>
              <a:rPr lang="en-US" sz="1600" dirty="0">
                <a:solidFill>
                  <a:srgbClr val="7F7F7F">
                    <a:lumMod val="50000"/>
                  </a:srgbClr>
                </a:solidFill>
                <a:latin typeface="Arial" charset="0"/>
                <a:cs typeface="Arial" charset="0"/>
              </a:rPr>
              <a:t>Acreage to the North of the Proposed Unit boundary is largely TETRA leases with Standard Lithium option on lithium  </a:t>
            </a:r>
          </a:p>
          <a:p>
            <a:pPr marL="285750" indent="-285750" defTabSz="914492">
              <a:buClr>
                <a:srgbClr val="0079C1"/>
              </a:buClr>
              <a:buFont typeface="Arial" panose="020B0604020202020204" pitchFamily="34" charset="0"/>
              <a:buChar char="•"/>
              <a:defRPr/>
            </a:pPr>
            <a:endParaRPr lang="en-US" sz="1600" dirty="0">
              <a:solidFill>
                <a:srgbClr val="7F7F7F">
                  <a:lumMod val="50000"/>
                </a:srgbClr>
              </a:solidFill>
              <a:latin typeface="Arial" charset="0"/>
              <a:cs typeface="Arial" charset="0"/>
            </a:endParaRPr>
          </a:p>
          <a:p>
            <a:pPr marL="285750" indent="-285750" defTabSz="914492">
              <a:buClr>
                <a:srgbClr val="0079C1"/>
              </a:buClr>
              <a:buFont typeface="Arial" panose="020B0604020202020204" pitchFamily="34" charset="0"/>
              <a:buChar char="•"/>
              <a:defRPr/>
            </a:pPr>
            <a:r>
              <a:rPr lang="en-US" sz="1600" dirty="0">
                <a:solidFill>
                  <a:srgbClr val="7F7F7F">
                    <a:lumMod val="50000"/>
                  </a:srgbClr>
                </a:solidFill>
                <a:latin typeface="Arial" charset="0"/>
                <a:cs typeface="Arial" charset="0"/>
              </a:rPr>
              <a:t>Acreage to the South of Proposed Unit boundary is largely controlled by </a:t>
            </a:r>
            <a:r>
              <a:rPr lang="en-US" sz="1600" dirty="0" err="1">
                <a:solidFill>
                  <a:srgbClr val="7F7F7F">
                    <a:lumMod val="50000"/>
                  </a:srgbClr>
                </a:solidFill>
                <a:latin typeface="Arial" charset="0"/>
                <a:cs typeface="Arial" charset="0"/>
              </a:rPr>
              <a:t>Saltwerx</a:t>
            </a:r>
            <a:r>
              <a:rPr lang="en-US" sz="1600" dirty="0">
                <a:solidFill>
                  <a:srgbClr val="7F7F7F">
                    <a:lumMod val="50000"/>
                  </a:srgbClr>
                </a:solidFill>
                <a:latin typeface="Arial" charset="0"/>
                <a:cs typeface="Arial" charset="0"/>
              </a:rPr>
              <a:t> with TETRA owning additional leases in the Southeast area</a:t>
            </a:r>
          </a:p>
          <a:p>
            <a:pPr marL="285750" indent="-285750" defTabSz="914492">
              <a:buClr>
                <a:srgbClr val="0079C1"/>
              </a:buClr>
              <a:buFont typeface="Arial" panose="020B0604020202020204" pitchFamily="34" charset="0"/>
              <a:buChar char="•"/>
              <a:defRPr/>
            </a:pPr>
            <a:endParaRPr lang="en-US" sz="1600" dirty="0">
              <a:solidFill>
                <a:srgbClr val="7F7F7F">
                  <a:lumMod val="50000"/>
                </a:srgbClr>
              </a:solidFill>
              <a:latin typeface="Arial" charset="0"/>
              <a:cs typeface="Arial" charset="0"/>
            </a:endParaRPr>
          </a:p>
          <a:p>
            <a:pPr marL="285750" indent="-285750" defTabSz="914492">
              <a:buClr>
                <a:srgbClr val="0079C1"/>
              </a:buClr>
              <a:buFont typeface="Arial" panose="020B0604020202020204" pitchFamily="34" charset="0"/>
              <a:buChar char="•"/>
              <a:defRPr/>
            </a:pPr>
            <a:r>
              <a:rPr lang="en-US" sz="1600" dirty="0">
                <a:solidFill>
                  <a:srgbClr val="7F7F7F">
                    <a:lumMod val="50000"/>
                  </a:srgbClr>
                </a:solidFill>
                <a:latin typeface="Arial" charset="0"/>
                <a:cs typeface="Arial" charset="0"/>
              </a:rPr>
              <a:t>The Proposed Unit is a good collaboration between TETRA and </a:t>
            </a:r>
            <a:r>
              <a:rPr lang="en-US" sz="1600" dirty="0" err="1">
                <a:solidFill>
                  <a:srgbClr val="7F7F7F">
                    <a:lumMod val="50000"/>
                  </a:srgbClr>
                </a:solidFill>
                <a:latin typeface="Arial" charset="0"/>
                <a:cs typeface="Arial" charset="0"/>
              </a:rPr>
              <a:t>Saltwerx</a:t>
            </a:r>
            <a:r>
              <a:rPr lang="en-US" sz="1600" dirty="0">
                <a:solidFill>
                  <a:srgbClr val="7F7F7F">
                    <a:lumMod val="50000"/>
                  </a:srgbClr>
                </a:solidFill>
                <a:latin typeface="Arial" charset="0"/>
                <a:cs typeface="Arial" charset="0"/>
              </a:rPr>
              <a:t> to optimize leases between TETRA leases to the North and </a:t>
            </a:r>
            <a:r>
              <a:rPr lang="en-US" sz="1600" dirty="0" err="1">
                <a:solidFill>
                  <a:srgbClr val="7F7F7F">
                    <a:lumMod val="50000"/>
                  </a:srgbClr>
                </a:solidFill>
                <a:latin typeface="Arial" charset="0"/>
                <a:cs typeface="Arial" charset="0"/>
              </a:rPr>
              <a:t>Saltwerx</a:t>
            </a:r>
            <a:r>
              <a:rPr lang="en-US" sz="1600" dirty="0">
                <a:solidFill>
                  <a:srgbClr val="7F7F7F">
                    <a:lumMod val="50000"/>
                  </a:srgbClr>
                </a:solidFill>
                <a:latin typeface="Arial" charset="0"/>
                <a:cs typeface="Arial" charset="0"/>
              </a:rPr>
              <a:t> leases to the South</a:t>
            </a:r>
          </a:p>
          <a:p>
            <a:pPr marL="285750" indent="-285750" defTabSz="914492">
              <a:buClr>
                <a:srgbClr val="0079C1"/>
              </a:buClr>
              <a:buFont typeface="Arial" panose="020B0604020202020204" pitchFamily="34" charset="0"/>
              <a:buChar char="•"/>
              <a:defRPr/>
            </a:pPr>
            <a:endParaRPr lang="en-US" sz="1600" dirty="0">
              <a:solidFill>
                <a:srgbClr val="7F7F7F">
                  <a:lumMod val="50000"/>
                </a:srgbClr>
              </a:solidFill>
              <a:latin typeface="Arial" charset="0"/>
              <a:cs typeface="Arial" charset="0"/>
            </a:endParaRPr>
          </a:p>
          <a:p>
            <a:pPr marL="285750" indent="-285750" defTabSz="914492">
              <a:buClr>
                <a:srgbClr val="0079C1"/>
              </a:buClr>
              <a:buFont typeface="Arial" panose="020B0604020202020204" pitchFamily="34" charset="0"/>
              <a:buChar char="•"/>
              <a:defRPr/>
            </a:pPr>
            <a:r>
              <a:rPr lang="en-US" sz="1600" dirty="0">
                <a:solidFill>
                  <a:srgbClr val="7F7F7F">
                    <a:lumMod val="50000"/>
                  </a:srgbClr>
                </a:solidFill>
                <a:latin typeface="Arial" charset="0"/>
                <a:cs typeface="Arial" charset="0"/>
              </a:rPr>
              <a:t>TETRA and </a:t>
            </a:r>
            <a:r>
              <a:rPr lang="en-US" sz="1600" dirty="0" err="1">
                <a:solidFill>
                  <a:srgbClr val="7F7F7F">
                    <a:lumMod val="50000"/>
                  </a:srgbClr>
                </a:solidFill>
                <a:latin typeface="Arial" charset="0"/>
                <a:cs typeface="Arial" charset="0"/>
              </a:rPr>
              <a:t>Saltwerx</a:t>
            </a:r>
            <a:r>
              <a:rPr lang="en-US" sz="1600" dirty="0">
                <a:solidFill>
                  <a:srgbClr val="7F7F7F">
                    <a:lumMod val="50000"/>
                  </a:srgbClr>
                </a:solidFill>
                <a:latin typeface="Arial" charset="0"/>
                <a:cs typeface="Arial" charset="0"/>
              </a:rPr>
              <a:t> own ~90% of the proposed Unit brine mineral rights</a:t>
            </a:r>
            <a:endParaRPr lang="en-US" dirty="0">
              <a:solidFill>
                <a:schemeClr val="accent1"/>
              </a:solidFill>
            </a:endParaRPr>
          </a:p>
        </p:txBody>
      </p:sp>
      <p:pic>
        <p:nvPicPr>
          <p:cNvPr id="11" name="Picture 10">
            <a:extLst>
              <a:ext uri="{FF2B5EF4-FFF2-40B4-BE49-F238E27FC236}">
                <a16:creationId xmlns:a16="http://schemas.microsoft.com/office/drawing/2014/main" id="{D39D3E3A-0C6C-E8E5-0F60-5BAD4C5DBD6B}"/>
              </a:ext>
            </a:extLst>
          </p:cNvPr>
          <p:cNvPicPr>
            <a:picLocks noChangeAspect="1"/>
          </p:cNvPicPr>
          <p:nvPr/>
        </p:nvPicPr>
        <p:blipFill>
          <a:blip r:embed="rId4"/>
          <a:stretch>
            <a:fillRect/>
          </a:stretch>
        </p:blipFill>
        <p:spPr>
          <a:xfrm>
            <a:off x="491610" y="1475150"/>
            <a:ext cx="1675462" cy="1256600"/>
          </a:xfrm>
          <a:prstGeom prst="rect">
            <a:avLst/>
          </a:prstGeom>
        </p:spPr>
      </p:pic>
      <p:pic>
        <p:nvPicPr>
          <p:cNvPr id="23" name="Picture 22">
            <a:extLst>
              <a:ext uri="{FF2B5EF4-FFF2-40B4-BE49-F238E27FC236}">
                <a16:creationId xmlns:a16="http://schemas.microsoft.com/office/drawing/2014/main" id="{BA0F6C9B-9662-46D2-A461-940706A2A385}"/>
              </a:ext>
            </a:extLst>
          </p:cNvPr>
          <p:cNvPicPr>
            <a:picLocks noChangeAspect="1"/>
          </p:cNvPicPr>
          <p:nvPr/>
        </p:nvPicPr>
        <p:blipFill>
          <a:blip r:embed="rId5"/>
          <a:stretch>
            <a:fillRect/>
          </a:stretch>
        </p:blipFill>
        <p:spPr>
          <a:xfrm>
            <a:off x="3750068" y="4083158"/>
            <a:ext cx="2027433" cy="812213"/>
          </a:xfrm>
          <a:prstGeom prst="rect">
            <a:avLst/>
          </a:prstGeom>
        </p:spPr>
      </p:pic>
      <p:sp>
        <p:nvSpPr>
          <p:cNvPr id="24" name="TextBox 23">
            <a:extLst>
              <a:ext uri="{FF2B5EF4-FFF2-40B4-BE49-F238E27FC236}">
                <a16:creationId xmlns:a16="http://schemas.microsoft.com/office/drawing/2014/main" id="{0DCC74C5-2363-A481-0A87-C42A98C4EFF8}"/>
              </a:ext>
            </a:extLst>
          </p:cNvPr>
          <p:cNvSpPr txBox="1"/>
          <p:nvPr/>
        </p:nvSpPr>
        <p:spPr>
          <a:xfrm>
            <a:off x="2260316" y="5262023"/>
            <a:ext cx="2691829" cy="369332"/>
          </a:xfrm>
          <a:prstGeom prst="rect">
            <a:avLst/>
          </a:prstGeom>
          <a:noFill/>
        </p:spPr>
        <p:txBody>
          <a:bodyPr wrap="square" rtlCol="0">
            <a:spAutoFit/>
          </a:bodyPr>
          <a:lstStyle/>
          <a:p>
            <a:r>
              <a:rPr lang="en-US">
                <a:solidFill>
                  <a:schemeClr val="tx1">
                    <a:lumMod val="50000"/>
                  </a:schemeClr>
                </a:solidFill>
              </a:rPr>
              <a:t>Core </a:t>
            </a:r>
            <a:r>
              <a:rPr lang="en-US" err="1">
                <a:solidFill>
                  <a:schemeClr val="tx1">
                    <a:lumMod val="50000"/>
                  </a:schemeClr>
                </a:solidFill>
              </a:rPr>
              <a:t>Saltwerx</a:t>
            </a:r>
            <a:r>
              <a:rPr lang="en-US">
                <a:solidFill>
                  <a:schemeClr val="tx1">
                    <a:lumMod val="50000"/>
                  </a:schemeClr>
                </a:solidFill>
              </a:rPr>
              <a:t> area </a:t>
            </a:r>
          </a:p>
        </p:txBody>
      </p:sp>
      <p:sp>
        <p:nvSpPr>
          <p:cNvPr id="25" name="TextBox 24">
            <a:extLst>
              <a:ext uri="{FF2B5EF4-FFF2-40B4-BE49-F238E27FC236}">
                <a16:creationId xmlns:a16="http://schemas.microsoft.com/office/drawing/2014/main" id="{4DDA919C-4660-57DE-E645-27BBA7C84CB1}"/>
              </a:ext>
            </a:extLst>
          </p:cNvPr>
          <p:cNvSpPr txBox="1"/>
          <p:nvPr/>
        </p:nvSpPr>
        <p:spPr>
          <a:xfrm>
            <a:off x="2844231" y="3530500"/>
            <a:ext cx="2691829" cy="369332"/>
          </a:xfrm>
          <a:prstGeom prst="rect">
            <a:avLst/>
          </a:prstGeom>
          <a:noFill/>
        </p:spPr>
        <p:txBody>
          <a:bodyPr wrap="square" rtlCol="0">
            <a:spAutoFit/>
          </a:bodyPr>
          <a:lstStyle/>
          <a:p>
            <a:r>
              <a:rPr lang="en-US">
                <a:solidFill>
                  <a:schemeClr val="tx1">
                    <a:lumMod val="50000"/>
                  </a:schemeClr>
                </a:solidFill>
              </a:rPr>
              <a:t>Core TETRA area </a:t>
            </a:r>
          </a:p>
        </p:txBody>
      </p:sp>
    </p:spTree>
    <p:extLst>
      <p:ext uri="{BB962C8B-B14F-4D97-AF65-F5344CB8AC3E}">
        <p14:creationId xmlns:p14="http://schemas.microsoft.com/office/powerpoint/2010/main" val="27565906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2972F9E-44CF-9ECB-DD00-5A6EA7EE77BA}"/>
              </a:ext>
            </a:extLst>
          </p:cNvPr>
          <p:cNvSpPr>
            <a:spLocks noGrp="1"/>
          </p:cNvSpPr>
          <p:nvPr>
            <p:ph type="title"/>
          </p:nvPr>
        </p:nvSpPr>
        <p:spPr>
          <a:xfrm>
            <a:off x="288744" y="293768"/>
            <a:ext cx="10258295" cy="827093"/>
          </a:xfrm>
        </p:spPr>
        <p:txBody>
          <a:bodyPr/>
          <a:lstStyle/>
          <a:p>
            <a:r>
              <a:rPr kumimoji="0" lang="en-US" sz="2400" b="1" i="0" u="none" strike="noStrike" kern="1200" cap="none" spc="0" normalizeH="0" baseline="0" noProof="0">
                <a:ln>
                  <a:noFill/>
                </a:ln>
                <a:solidFill>
                  <a:srgbClr val="FFFFFF"/>
                </a:solidFill>
                <a:effectLst/>
                <a:uLnTx/>
                <a:uFillTx/>
                <a:latin typeface="Arial" charset="0"/>
                <a:cs typeface="Arial" charset="0"/>
              </a:rPr>
              <a:t>Brine Unit Lease Discussion -  Efficient Lease </a:t>
            </a:r>
            <a:r>
              <a:rPr kumimoji="0" lang="en-US" sz="2400" b="1" i="0" u="none" strike="noStrike" kern="1200" cap="none" spc="0" normalizeH="0" baseline="0" noProof="0" err="1">
                <a:ln>
                  <a:noFill/>
                </a:ln>
                <a:solidFill>
                  <a:srgbClr val="FFFFFF"/>
                </a:solidFill>
                <a:effectLst/>
                <a:uLnTx/>
                <a:uFillTx/>
                <a:latin typeface="Arial" charset="0"/>
                <a:cs typeface="Arial" charset="0"/>
              </a:rPr>
              <a:t>Utlization</a:t>
            </a:r>
            <a:br>
              <a:rPr kumimoji="0" lang="en-US" sz="3001" b="1" i="0" u="none" strike="noStrike" kern="1200" cap="none" spc="0" normalizeH="0" baseline="0" noProof="0">
                <a:ln>
                  <a:noFill/>
                </a:ln>
                <a:solidFill>
                  <a:srgbClr val="FFFFFF"/>
                </a:solidFill>
                <a:effectLst/>
                <a:uLnTx/>
                <a:uFillTx/>
                <a:latin typeface="Arial" charset="0"/>
                <a:cs typeface="Arial" charset="0"/>
              </a:rPr>
            </a:br>
            <a:r>
              <a:rPr kumimoji="0" lang="en-US" sz="3001" b="1" i="0" u="none" strike="noStrike" kern="1200" cap="none" spc="0" normalizeH="0" baseline="0" noProof="0">
                <a:ln>
                  <a:noFill/>
                </a:ln>
                <a:solidFill>
                  <a:srgbClr val="FFFFFF"/>
                </a:solidFill>
                <a:effectLst/>
                <a:uLnTx/>
                <a:uFillTx/>
                <a:latin typeface="Arial" charset="0"/>
                <a:cs typeface="Arial" charset="0"/>
              </a:rPr>
              <a:t>            </a:t>
            </a:r>
            <a:r>
              <a:rPr kumimoji="0" lang="en-US" sz="2400" b="1" i="0" u="none" strike="noStrike" kern="0" cap="none" spc="0" normalizeH="0" baseline="0" noProof="0">
                <a:ln>
                  <a:noFill/>
                </a:ln>
                <a:solidFill>
                  <a:srgbClr val="FFFFFF"/>
                </a:solidFill>
                <a:effectLst/>
                <a:uLnTx/>
                <a:uFillTx/>
                <a:latin typeface="Arial" panose="020B0604020202020204" pitchFamily="34" charset="0"/>
                <a:cs typeface="Arial" charset="0"/>
              </a:rPr>
              <a:t> </a:t>
            </a:r>
            <a:endParaRPr lang="en-US"/>
          </a:p>
        </p:txBody>
      </p:sp>
      <p:sp>
        <p:nvSpPr>
          <p:cNvPr id="3" name="TextBox 2">
            <a:extLst>
              <a:ext uri="{FF2B5EF4-FFF2-40B4-BE49-F238E27FC236}">
                <a16:creationId xmlns:a16="http://schemas.microsoft.com/office/drawing/2014/main" id="{B47ED7F3-339F-C279-320F-D3FFF6C7CE47}"/>
              </a:ext>
            </a:extLst>
          </p:cNvPr>
          <p:cNvSpPr txBox="1"/>
          <p:nvPr/>
        </p:nvSpPr>
        <p:spPr>
          <a:xfrm>
            <a:off x="6975833" y="1809542"/>
            <a:ext cx="4817652" cy="3785652"/>
          </a:xfrm>
          <a:prstGeom prst="rect">
            <a:avLst/>
          </a:prstGeom>
          <a:noFill/>
        </p:spPr>
        <p:txBody>
          <a:bodyPr wrap="square" rtlCol="0">
            <a:spAutoFit/>
          </a:bodyPr>
          <a:lstStyle/>
          <a:p>
            <a:pPr marL="285750" indent="-285750" defTabSz="914492">
              <a:buClr>
                <a:srgbClr val="0079C1"/>
              </a:buClr>
              <a:buFont typeface="Arial" panose="020B0604020202020204" pitchFamily="34" charset="0"/>
              <a:buChar char="•"/>
              <a:defRPr/>
            </a:pPr>
            <a:r>
              <a:rPr lang="en-US" sz="1600">
                <a:solidFill>
                  <a:srgbClr val="7F7F7F">
                    <a:lumMod val="50000"/>
                  </a:srgbClr>
                </a:solidFill>
                <a:latin typeface="Arial" charset="0"/>
                <a:cs typeface="Arial" charset="0"/>
              </a:rPr>
              <a:t>Execution of TETRA / </a:t>
            </a:r>
            <a:r>
              <a:rPr lang="en-US" sz="1600" err="1">
                <a:solidFill>
                  <a:srgbClr val="7F7F7F">
                    <a:lumMod val="50000"/>
                  </a:srgbClr>
                </a:solidFill>
                <a:latin typeface="Arial" charset="0"/>
                <a:cs typeface="Arial" charset="0"/>
              </a:rPr>
              <a:t>Saltwerx</a:t>
            </a:r>
            <a:r>
              <a:rPr lang="en-US" sz="1600">
                <a:solidFill>
                  <a:srgbClr val="7F7F7F">
                    <a:lumMod val="50000"/>
                  </a:srgbClr>
                </a:solidFill>
                <a:latin typeface="Arial" charset="0"/>
                <a:cs typeface="Arial" charset="0"/>
              </a:rPr>
              <a:t> Agreement is contingent on formation of this Brine Unit</a:t>
            </a:r>
          </a:p>
          <a:p>
            <a:pPr marL="285750" indent="-285750" defTabSz="914492">
              <a:buClr>
                <a:srgbClr val="0079C1"/>
              </a:buClr>
              <a:buFont typeface="Arial" panose="020B0604020202020204" pitchFamily="34" charset="0"/>
              <a:buChar char="•"/>
              <a:defRPr/>
            </a:pPr>
            <a:endParaRPr lang="en-US" sz="1600">
              <a:solidFill>
                <a:srgbClr val="7F7F7F">
                  <a:lumMod val="50000"/>
                </a:srgbClr>
              </a:solidFill>
              <a:latin typeface="Arial" charset="0"/>
              <a:cs typeface="Arial" charset="0"/>
            </a:endParaRPr>
          </a:p>
          <a:p>
            <a:pPr marL="285750" indent="-285750" defTabSz="914492">
              <a:buClr>
                <a:srgbClr val="0079C1"/>
              </a:buClr>
              <a:buFont typeface="Arial" panose="020B0604020202020204" pitchFamily="34" charset="0"/>
              <a:buChar char="•"/>
              <a:defRPr/>
            </a:pPr>
            <a:r>
              <a:rPr lang="en-US" sz="1600">
                <a:solidFill>
                  <a:srgbClr val="7F7F7F">
                    <a:lumMod val="50000"/>
                  </a:srgbClr>
                </a:solidFill>
                <a:latin typeface="Arial" charset="0"/>
                <a:cs typeface="Arial" charset="0"/>
              </a:rPr>
              <a:t>If executed, TETRA will transfer additional leases that it holds South of the Unit to </a:t>
            </a:r>
            <a:r>
              <a:rPr lang="en-US" sz="1600" err="1">
                <a:solidFill>
                  <a:srgbClr val="7F7F7F">
                    <a:lumMod val="50000"/>
                  </a:srgbClr>
                </a:solidFill>
                <a:latin typeface="Arial" charset="0"/>
                <a:cs typeface="Arial" charset="0"/>
              </a:rPr>
              <a:t>Saltwerx</a:t>
            </a:r>
            <a:r>
              <a:rPr lang="en-US" sz="1600">
                <a:solidFill>
                  <a:srgbClr val="7F7F7F">
                    <a:lumMod val="50000"/>
                  </a:srgbClr>
                </a:solidFill>
                <a:latin typeface="Arial" charset="0"/>
                <a:cs typeface="Arial" charset="0"/>
              </a:rPr>
              <a:t>. This will facilitate future potential Units South of the Unit</a:t>
            </a:r>
          </a:p>
          <a:p>
            <a:pPr defTabSz="914492">
              <a:buClr>
                <a:srgbClr val="0079C1"/>
              </a:buClr>
              <a:defRPr/>
            </a:pPr>
            <a:endParaRPr lang="en-US" sz="1600">
              <a:solidFill>
                <a:srgbClr val="7F7F7F">
                  <a:lumMod val="50000"/>
                </a:srgbClr>
              </a:solidFill>
              <a:latin typeface="Arial" charset="0"/>
              <a:cs typeface="Arial" charset="0"/>
            </a:endParaRPr>
          </a:p>
          <a:p>
            <a:pPr marL="285750" lvl="1" indent="-285750" defTabSz="914492">
              <a:buClr>
                <a:srgbClr val="0079C1"/>
              </a:buClr>
              <a:buFont typeface="Arial" panose="020B0604020202020204" pitchFamily="34" charset="0"/>
              <a:buChar char="•"/>
              <a:defRPr/>
            </a:pPr>
            <a:r>
              <a:rPr lang="en-US" sz="1600">
                <a:solidFill>
                  <a:schemeClr val="tx1">
                    <a:lumMod val="50000"/>
                  </a:schemeClr>
                </a:solidFill>
                <a:latin typeface="Arial" charset="0"/>
                <a:cs typeface="Arial" charset="0"/>
              </a:rPr>
              <a:t>Higher likelihood of stranded leases that may not fit well in a future Unit</a:t>
            </a:r>
          </a:p>
          <a:p>
            <a:pPr marL="285750" lvl="1" indent="-285750" defTabSz="914492">
              <a:buClr>
                <a:srgbClr val="0079C1"/>
              </a:buClr>
              <a:buFont typeface="Arial" panose="020B0604020202020204" pitchFamily="34" charset="0"/>
              <a:buChar char="•"/>
              <a:defRPr/>
            </a:pPr>
            <a:endParaRPr lang="en-US" sz="1600">
              <a:solidFill>
                <a:srgbClr val="7F7F7F">
                  <a:lumMod val="50000"/>
                </a:srgbClr>
              </a:solidFill>
              <a:latin typeface="Arial" charset="0"/>
              <a:cs typeface="Arial" charset="0"/>
            </a:endParaRPr>
          </a:p>
          <a:p>
            <a:pPr marL="285750" lvl="1" indent="-285750" defTabSz="914492">
              <a:buClr>
                <a:srgbClr val="0079C1"/>
              </a:buClr>
              <a:buFont typeface="Arial" panose="020B0604020202020204" pitchFamily="34" charset="0"/>
              <a:buChar char="•"/>
              <a:defRPr/>
            </a:pPr>
            <a:r>
              <a:rPr lang="en-US" sz="1600">
                <a:solidFill>
                  <a:srgbClr val="7F7F7F">
                    <a:lumMod val="50000"/>
                  </a:srgbClr>
                </a:solidFill>
                <a:latin typeface="Arial" charset="0"/>
                <a:cs typeface="Arial" charset="0"/>
              </a:rPr>
              <a:t>Without this unit approval TETRA will have to participate through brine collecting from disjointed acreage, complicating future Unit formation and inefficient use of capital </a:t>
            </a:r>
          </a:p>
        </p:txBody>
      </p:sp>
      <p:pic>
        <p:nvPicPr>
          <p:cNvPr id="2" name="Picture 1">
            <a:extLst>
              <a:ext uri="{FF2B5EF4-FFF2-40B4-BE49-F238E27FC236}">
                <a16:creationId xmlns:a16="http://schemas.microsoft.com/office/drawing/2014/main" id="{C21E4CE0-7E48-3F8B-EE1F-1EB2A8F33299}"/>
              </a:ext>
            </a:extLst>
          </p:cNvPr>
          <p:cNvPicPr>
            <a:picLocks noChangeAspect="1"/>
          </p:cNvPicPr>
          <p:nvPr/>
        </p:nvPicPr>
        <p:blipFill>
          <a:blip r:embed="rId2"/>
          <a:stretch>
            <a:fillRect/>
          </a:stretch>
        </p:blipFill>
        <p:spPr>
          <a:xfrm>
            <a:off x="864875" y="1336050"/>
            <a:ext cx="4225058" cy="1692607"/>
          </a:xfrm>
          <a:prstGeom prst="rect">
            <a:avLst/>
          </a:prstGeom>
        </p:spPr>
      </p:pic>
      <p:sp>
        <p:nvSpPr>
          <p:cNvPr id="4" name="Rectangle 3">
            <a:extLst>
              <a:ext uri="{FF2B5EF4-FFF2-40B4-BE49-F238E27FC236}">
                <a16:creationId xmlns:a16="http://schemas.microsoft.com/office/drawing/2014/main" id="{A671AEC6-4E70-7DB0-B12C-843A2BC69510}"/>
              </a:ext>
            </a:extLst>
          </p:cNvPr>
          <p:cNvSpPr/>
          <p:nvPr/>
        </p:nvSpPr>
        <p:spPr>
          <a:xfrm>
            <a:off x="3539965" y="2956330"/>
            <a:ext cx="267128" cy="279971"/>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D01ED57-47C3-023C-4416-76F5913FADBD}"/>
              </a:ext>
            </a:extLst>
          </p:cNvPr>
          <p:cNvSpPr/>
          <p:nvPr/>
        </p:nvSpPr>
        <p:spPr>
          <a:xfrm>
            <a:off x="3807093" y="3096315"/>
            <a:ext cx="267128" cy="419956"/>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BB9C93B-35BF-AA94-1E31-802F214D86F3}"/>
              </a:ext>
            </a:extLst>
          </p:cNvPr>
          <p:cNvSpPr/>
          <p:nvPr/>
        </p:nvSpPr>
        <p:spPr>
          <a:xfrm>
            <a:off x="4590636" y="3096315"/>
            <a:ext cx="565079" cy="279971"/>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A58C59B-D5AB-A820-4D78-E2FD67CF002E}"/>
              </a:ext>
            </a:extLst>
          </p:cNvPr>
          <p:cNvSpPr/>
          <p:nvPr/>
        </p:nvSpPr>
        <p:spPr>
          <a:xfrm>
            <a:off x="2576185" y="3376286"/>
            <a:ext cx="443621" cy="279971"/>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2799AA1-730D-5140-F1A7-F4932AF15C8B}"/>
              </a:ext>
            </a:extLst>
          </p:cNvPr>
          <p:cNvSpPr/>
          <p:nvPr/>
        </p:nvSpPr>
        <p:spPr>
          <a:xfrm>
            <a:off x="3019806" y="3248715"/>
            <a:ext cx="443621" cy="127571"/>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EAB733D-DADF-7B75-C00E-07A2DE061139}"/>
              </a:ext>
            </a:extLst>
          </p:cNvPr>
          <p:cNvSpPr/>
          <p:nvPr/>
        </p:nvSpPr>
        <p:spPr>
          <a:xfrm>
            <a:off x="4839924" y="3376286"/>
            <a:ext cx="565079" cy="279971"/>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4E7D157-EDD7-D600-306C-36D662C4C6C2}"/>
              </a:ext>
            </a:extLst>
          </p:cNvPr>
          <p:cNvSpPr/>
          <p:nvPr/>
        </p:nvSpPr>
        <p:spPr>
          <a:xfrm>
            <a:off x="2018072" y="2911090"/>
            <a:ext cx="3845169" cy="930391"/>
          </a:xfrm>
          <a:prstGeom prst="ellipse">
            <a:avLst/>
          </a:prstGeom>
          <a:solidFill>
            <a:srgbClr val="C0E7FF">
              <a:alpha val="40000"/>
            </a:srgb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B9976A3A-D794-A945-64A5-740AB0816961}"/>
              </a:ext>
            </a:extLst>
          </p:cNvPr>
          <p:cNvPicPr>
            <a:picLocks noChangeAspect="1"/>
          </p:cNvPicPr>
          <p:nvPr/>
        </p:nvPicPr>
        <p:blipFill>
          <a:blip r:embed="rId2"/>
          <a:stretch>
            <a:fillRect/>
          </a:stretch>
        </p:blipFill>
        <p:spPr>
          <a:xfrm>
            <a:off x="864875" y="4398217"/>
            <a:ext cx="4225058" cy="1692607"/>
          </a:xfrm>
          <a:prstGeom prst="rect">
            <a:avLst/>
          </a:prstGeom>
        </p:spPr>
      </p:pic>
      <p:sp>
        <p:nvSpPr>
          <p:cNvPr id="19" name="Arrow: Down 18">
            <a:extLst>
              <a:ext uri="{FF2B5EF4-FFF2-40B4-BE49-F238E27FC236}">
                <a16:creationId xmlns:a16="http://schemas.microsoft.com/office/drawing/2014/main" id="{184CE897-9791-0883-FF50-52FAADB91636}"/>
              </a:ext>
            </a:extLst>
          </p:cNvPr>
          <p:cNvSpPr/>
          <p:nvPr/>
        </p:nvSpPr>
        <p:spPr>
          <a:xfrm>
            <a:off x="2761273" y="3881551"/>
            <a:ext cx="432262" cy="476596"/>
          </a:xfrm>
          <a:prstGeom prst="down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Arrow Connector 26">
            <a:extLst>
              <a:ext uri="{FF2B5EF4-FFF2-40B4-BE49-F238E27FC236}">
                <a16:creationId xmlns:a16="http://schemas.microsoft.com/office/drawing/2014/main" id="{27945A09-78A0-1FEA-9978-6F3EBFB500C5}"/>
              </a:ext>
            </a:extLst>
          </p:cNvPr>
          <p:cNvCxnSpPr>
            <a:cxnSpLocks/>
          </p:cNvCxnSpPr>
          <p:nvPr/>
        </p:nvCxnSpPr>
        <p:spPr>
          <a:xfrm flipH="1">
            <a:off x="5863244" y="2878812"/>
            <a:ext cx="1030475" cy="35475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E197ABCB-D795-61A0-E122-5D00F2C5637B}"/>
              </a:ext>
            </a:extLst>
          </p:cNvPr>
          <p:cNvSpPr/>
          <p:nvPr/>
        </p:nvSpPr>
        <p:spPr>
          <a:xfrm>
            <a:off x="3507434" y="6004290"/>
            <a:ext cx="267128" cy="279971"/>
          </a:xfrm>
          <a:prstGeom prst="rect">
            <a:avLst/>
          </a:prstGeom>
          <a:solidFill>
            <a:srgbClr val="FF2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ED0DBA6-588D-ADE3-B8E1-275570EEA319}"/>
              </a:ext>
            </a:extLst>
          </p:cNvPr>
          <p:cNvSpPr/>
          <p:nvPr/>
        </p:nvSpPr>
        <p:spPr>
          <a:xfrm>
            <a:off x="3774562" y="6144275"/>
            <a:ext cx="267128" cy="419956"/>
          </a:xfrm>
          <a:prstGeom prst="rect">
            <a:avLst/>
          </a:prstGeom>
          <a:solidFill>
            <a:srgbClr val="FF2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66A08334-B3C9-5DBA-95C5-249AC07EDA37}"/>
              </a:ext>
            </a:extLst>
          </p:cNvPr>
          <p:cNvSpPr/>
          <p:nvPr/>
        </p:nvSpPr>
        <p:spPr>
          <a:xfrm>
            <a:off x="4558105" y="6144275"/>
            <a:ext cx="565079" cy="279971"/>
          </a:xfrm>
          <a:prstGeom prst="rect">
            <a:avLst/>
          </a:prstGeom>
          <a:solidFill>
            <a:srgbClr val="FF2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67D26F6-F1D6-ED7B-B277-B31D8786BDF7}"/>
              </a:ext>
            </a:extLst>
          </p:cNvPr>
          <p:cNvSpPr/>
          <p:nvPr/>
        </p:nvSpPr>
        <p:spPr>
          <a:xfrm>
            <a:off x="2543654" y="6424246"/>
            <a:ext cx="443621" cy="279971"/>
          </a:xfrm>
          <a:prstGeom prst="rect">
            <a:avLst/>
          </a:prstGeom>
          <a:solidFill>
            <a:srgbClr val="FF2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1809AD5-5454-9A0A-6606-70617F094283}"/>
              </a:ext>
            </a:extLst>
          </p:cNvPr>
          <p:cNvSpPr/>
          <p:nvPr/>
        </p:nvSpPr>
        <p:spPr>
          <a:xfrm>
            <a:off x="2987275" y="6296675"/>
            <a:ext cx="443621" cy="127571"/>
          </a:xfrm>
          <a:prstGeom prst="rect">
            <a:avLst/>
          </a:prstGeom>
          <a:solidFill>
            <a:srgbClr val="FF2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A786AFE-6045-978D-B6DB-78EEA29C4E43}"/>
              </a:ext>
            </a:extLst>
          </p:cNvPr>
          <p:cNvSpPr/>
          <p:nvPr/>
        </p:nvSpPr>
        <p:spPr>
          <a:xfrm>
            <a:off x="4807393" y="6424246"/>
            <a:ext cx="565079" cy="279971"/>
          </a:xfrm>
          <a:prstGeom prst="rect">
            <a:avLst/>
          </a:prstGeom>
          <a:solidFill>
            <a:srgbClr val="FF2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9931542"/>
      </p:ext>
    </p:extLst>
  </p:cSld>
  <p:clrMapOvr>
    <a:masterClrMapping/>
  </p:clrMapOvr>
</p:sld>
</file>

<file path=ppt/theme/theme1.xml><?xml version="1.0" encoding="utf-8"?>
<a:theme xmlns:a="http://schemas.openxmlformats.org/drawingml/2006/main" name="Lonquis Sequestration">
  <a:themeElements>
    <a:clrScheme name="Custom 8">
      <a:dk1>
        <a:srgbClr val="000000"/>
      </a:dk1>
      <a:lt1>
        <a:srgbClr val="FFFFFF"/>
      </a:lt1>
      <a:dk2>
        <a:srgbClr val="333333"/>
      </a:dk2>
      <a:lt2>
        <a:srgbClr val="808080"/>
      </a:lt2>
      <a:accent1>
        <a:srgbClr val="3C5A52"/>
      </a:accent1>
      <a:accent2>
        <a:srgbClr val="A29061"/>
      </a:accent2>
      <a:accent3>
        <a:srgbClr val="FFFFFF"/>
      </a:accent3>
      <a:accent4>
        <a:srgbClr val="000000"/>
      </a:accent4>
      <a:accent5>
        <a:srgbClr val="B1B4B2"/>
      </a:accent5>
      <a:accent6>
        <a:srgbClr val="7F6321"/>
      </a:accent6>
      <a:hlink>
        <a:srgbClr val="D5B263"/>
      </a:hlink>
      <a:folHlink>
        <a:srgbClr val="993300"/>
      </a:folHlink>
    </a:clrScheme>
    <a:fontScheme name="Default Design">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48584D"/>
        </a:accent1>
        <a:accent2>
          <a:srgbClr val="8D6E26"/>
        </a:accent2>
        <a:accent3>
          <a:srgbClr val="FFFFFF"/>
        </a:accent3>
        <a:accent4>
          <a:srgbClr val="000000"/>
        </a:accent4>
        <a:accent5>
          <a:srgbClr val="B1B4B2"/>
        </a:accent5>
        <a:accent6>
          <a:srgbClr val="7F6321"/>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333333"/>
        </a:dk2>
        <a:lt2>
          <a:srgbClr val="808080"/>
        </a:lt2>
        <a:accent1>
          <a:srgbClr val="48584D"/>
        </a:accent1>
        <a:accent2>
          <a:srgbClr val="8D6E26"/>
        </a:accent2>
        <a:accent3>
          <a:srgbClr val="FFFFFF"/>
        </a:accent3>
        <a:accent4>
          <a:srgbClr val="000000"/>
        </a:accent4>
        <a:accent5>
          <a:srgbClr val="B1B4B2"/>
        </a:accent5>
        <a:accent6>
          <a:srgbClr val="7F6321"/>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5">
        <a:dk1>
          <a:srgbClr val="000000"/>
        </a:dk1>
        <a:lt1>
          <a:srgbClr val="FFFFFF"/>
        </a:lt1>
        <a:dk2>
          <a:srgbClr val="333333"/>
        </a:dk2>
        <a:lt2>
          <a:srgbClr val="808080"/>
        </a:lt2>
        <a:accent1>
          <a:srgbClr val="48584D"/>
        </a:accent1>
        <a:accent2>
          <a:srgbClr val="8D6E26"/>
        </a:accent2>
        <a:accent3>
          <a:srgbClr val="FFFFFF"/>
        </a:accent3>
        <a:accent4>
          <a:srgbClr val="000000"/>
        </a:accent4>
        <a:accent5>
          <a:srgbClr val="B1B4B2"/>
        </a:accent5>
        <a:accent6>
          <a:srgbClr val="7F6321"/>
        </a:accent6>
        <a:hlink>
          <a:srgbClr val="D5B263"/>
        </a:hlink>
        <a:folHlink>
          <a:srgbClr val="990033"/>
        </a:folHlink>
      </a:clrScheme>
      <a:clrMap bg1="lt1" tx1="dk1" bg2="lt2" tx2="dk2" accent1="accent1" accent2="accent2" accent3="accent3" accent4="accent4" accent5="accent5" accent6="accent6" hlink="hlink" folHlink="folHlink"/>
    </a:extraClrScheme>
    <a:extraClrScheme>
      <a:clrScheme name="Default Design 16">
        <a:dk1>
          <a:srgbClr val="000000"/>
        </a:dk1>
        <a:lt1>
          <a:srgbClr val="FFFFFF"/>
        </a:lt1>
        <a:dk2>
          <a:srgbClr val="333333"/>
        </a:dk2>
        <a:lt2>
          <a:srgbClr val="808080"/>
        </a:lt2>
        <a:accent1>
          <a:srgbClr val="48584D"/>
        </a:accent1>
        <a:accent2>
          <a:srgbClr val="8D6E26"/>
        </a:accent2>
        <a:accent3>
          <a:srgbClr val="FFFFFF"/>
        </a:accent3>
        <a:accent4>
          <a:srgbClr val="000000"/>
        </a:accent4>
        <a:accent5>
          <a:srgbClr val="B1B4B2"/>
        </a:accent5>
        <a:accent6>
          <a:srgbClr val="7F6321"/>
        </a:accent6>
        <a:hlink>
          <a:srgbClr val="D5B263"/>
        </a:hlink>
        <a:folHlink>
          <a:srgbClr val="9933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TETRA -PPT-Template-1">
  <a:themeElements>
    <a:clrScheme name="TETRA Palette">
      <a:dk1>
        <a:srgbClr val="7F7F7F"/>
      </a:dk1>
      <a:lt1>
        <a:srgbClr val="FFFFFF"/>
      </a:lt1>
      <a:dk2>
        <a:srgbClr val="0079C1"/>
      </a:dk2>
      <a:lt2>
        <a:srgbClr val="FFFFFF"/>
      </a:lt2>
      <a:accent1>
        <a:srgbClr val="002D74"/>
      </a:accent1>
      <a:accent2>
        <a:srgbClr val="7BACDC"/>
      </a:accent2>
      <a:accent3>
        <a:srgbClr val="B9172D"/>
      </a:accent3>
      <a:accent4>
        <a:srgbClr val="149C7C"/>
      </a:accent4>
      <a:accent5>
        <a:srgbClr val="0A59AB"/>
      </a:accent5>
      <a:accent6>
        <a:srgbClr val="91969B"/>
      </a:accent6>
      <a:hlink>
        <a:srgbClr val="4B5050"/>
      </a:hlink>
      <a:folHlink>
        <a:srgbClr val="A9C1B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3" id="{CFB778B8-4235-415D-B222-A9013CB41566}" vid="{2EB172A7-9DF8-46F6-954F-C82C058BE97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480c79ce-6fb6-4c01-9404-e4283425b5ed">
      <UserInfo>
        <DisplayName>Brady Murphy</DisplayName>
        <AccountId>19</AccountId>
        <AccountType/>
      </UserInfo>
      <UserInfo>
        <DisplayName>Chris Marshall</DisplayName>
        <AccountId>12</AccountId>
        <AccountType/>
      </UserInfo>
      <UserInfo>
        <DisplayName>Tim Moeller</DisplayName>
        <AccountId>20</AccountId>
        <AccountType/>
      </UserInfo>
      <UserInfo>
        <DisplayName>Alicia Boston</DisplayName>
        <AccountId>10</AccountId>
        <AccountType/>
      </UserInfo>
      <UserInfo>
        <DisplayName>Nathaniel Byars</DisplayName>
        <AccountId>21</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94C19F685C8554C95B6FF7B9C12DD0F" ma:contentTypeVersion="5" ma:contentTypeDescription="Create a new document." ma:contentTypeScope="" ma:versionID="12d19e06edf769b36d6760a0786d5e48">
  <xsd:schema xmlns:xsd="http://www.w3.org/2001/XMLSchema" xmlns:xs="http://www.w3.org/2001/XMLSchema" xmlns:p="http://schemas.microsoft.com/office/2006/metadata/properties" xmlns:ns2="73ec67e7-ae8c-44b0-a8ca-37ca669e6d54" xmlns:ns3="480c79ce-6fb6-4c01-9404-e4283425b5ed" targetNamespace="http://schemas.microsoft.com/office/2006/metadata/properties" ma:root="true" ma:fieldsID="59b3c4ea9b25c1692841cf451428fd87" ns2:_="" ns3:_="">
    <xsd:import namespace="73ec67e7-ae8c-44b0-a8ca-37ca669e6d54"/>
    <xsd:import namespace="480c79ce-6fb6-4c01-9404-e4283425b5ed"/>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ec67e7-ae8c-44b0-a8ca-37ca669e6d5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80c79ce-6fb6-4c01-9404-e4283425b5ed"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859A1BC-65F6-4DFF-A9A1-C8AAA24D14EF}">
  <ds:schemaRefs>
    <ds:schemaRef ds:uri="480c79ce-6fb6-4c01-9404-e4283425b5ed"/>
    <ds:schemaRef ds:uri="73ec67e7-ae8c-44b0-a8ca-37ca669e6d5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FD0B9E0-6BD1-4FCD-8604-0DB511585880}">
  <ds:schemaRefs>
    <ds:schemaRef ds:uri="480c79ce-6fb6-4c01-9404-e4283425b5ed"/>
    <ds:schemaRef ds:uri="73ec67e7-ae8c-44b0-a8ca-37ca669e6d5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24A00BE-DFBB-4147-BC43-22A20235D9E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2804</Words>
  <Application>Microsoft Office PowerPoint</Application>
  <PresentationFormat>Widescreen</PresentationFormat>
  <Paragraphs>402</Paragraphs>
  <Slides>55</Slides>
  <Notes>23</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55</vt:i4>
      </vt:variant>
    </vt:vector>
  </HeadingPairs>
  <TitlesOfParts>
    <vt:vector size="62" baseType="lpstr">
      <vt:lpstr>Arial</vt:lpstr>
      <vt:lpstr>Arial Narrow</vt:lpstr>
      <vt:lpstr>Calibri</vt:lpstr>
      <vt:lpstr>Courier New</vt:lpstr>
      <vt:lpstr>Wingdings</vt:lpstr>
      <vt:lpstr>Lonquis Sequestration</vt:lpstr>
      <vt:lpstr>2_TETRA -PPT-Template-1</vt:lpstr>
      <vt:lpstr>AOGC Brine Unit Hearing El Dorado Arkansas    July 25, 2023</vt:lpstr>
      <vt:lpstr>Introduction to the TETRA Technologies Brine Unitization Application</vt:lpstr>
      <vt:lpstr>Introduction to the TETRA Technologies Brine Unitization Application</vt:lpstr>
      <vt:lpstr>TETRA Technologies Overview  </vt:lpstr>
      <vt:lpstr>Saltwerx Overview</vt:lpstr>
      <vt:lpstr>TETRA Arkansas Brine Unit Proposal              </vt:lpstr>
      <vt:lpstr>TETRA Brine Unit Lease Discussion              </vt:lpstr>
      <vt:lpstr>Brine Unit Lease Discussion -  Efficient Lease Utilization              </vt:lpstr>
      <vt:lpstr>Brine Unit Lease Discussion -  Efficient Lease Utlization              </vt:lpstr>
      <vt:lpstr>Why the TETRA / Saltwerx Unit Approval Is Important</vt:lpstr>
      <vt:lpstr>Evergreen Brine Unit  TETRA Technologies, Inc.</vt:lpstr>
      <vt:lpstr>TEAM LIST</vt:lpstr>
      <vt:lpstr>Emily Olson, P.G.</vt:lpstr>
      <vt:lpstr>Project Location</vt:lpstr>
      <vt:lpstr>Oil Fields Map</vt:lpstr>
      <vt:lpstr>Smackover Extent</vt:lpstr>
      <vt:lpstr>Regional Stratigraphic Column</vt:lpstr>
      <vt:lpstr>Detailed Stratigraphic Column</vt:lpstr>
      <vt:lpstr>Type Log </vt:lpstr>
      <vt:lpstr>Cross Section</vt:lpstr>
      <vt:lpstr>2-D Seismic Surveys</vt:lpstr>
      <vt:lpstr>Top of Smackover Structure - Exhibit D-1, Page 2</vt:lpstr>
      <vt:lpstr>Gross Thickness - Porous Smackover - Exhibit D-1, Page 1</vt:lpstr>
      <vt:lpstr>Average Porosity - Porous Smackover - Exhibit D-1, Page 1</vt:lpstr>
      <vt:lpstr>Richard R. Lonquist, P.E.</vt:lpstr>
      <vt:lpstr>Rock and Fluid Properties – Brine Resources Data – Exhibit D-2</vt:lpstr>
      <vt:lpstr>Analysis of Brine Drainage – Exhibit D-5</vt:lpstr>
      <vt:lpstr>Classic Drainage Calculation – Components </vt:lpstr>
      <vt:lpstr>Classic Drainage Calculation – Example </vt:lpstr>
      <vt:lpstr>Classic Drainage Calculation – Limitations </vt:lpstr>
      <vt:lpstr>Classic Drainage Calculation – Recovery Percentage </vt:lpstr>
      <vt:lpstr>Richard R. Lonquist, P.E.</vt:lpstr>
      <vt:lpstr>Why Use Reservoir Simulation?</vt:lpstr>
      <vt:lpstr>Basic Workflow</vt:lpstr>
      <vt:lpstr>Computer Modeling Group’s GEM Software</vt:lpstr>
      <vt:lpstr>What is Reservoir Simulation?</vt:lpstr>
      <vt:lpstr>Simulation Fundamentals: Geocellular Model</vt:lpstr>
      <vt:lpstr>Simulation Fundamentals: Geostatistics</vt:lpstr>
      <vt:lpstr>Simulation Fundamentals: The Grid </vt:lpstr>
      <vt:lpstr>Model Properties and Flow Distribution – Cross Section Through Injection Well</vt:lpstr>
      <vt:lpstr>Nathaniel L. Byars, P.E.</vt:lpstr>
      <vt:lpstr>Reservoir Model Properties</vt:lpstr>
      <vt:lpstr>Modeling Iterations</vt:lpstr>
      <vt:lpstr>Development Plan – Exhibit A-2 </vt:lpstr>
      <vt:lpstr>Directional Well Trajectories from Surface to Top of Reservoir</vt:lpstr>
      <vt:lpstr>Injected Tail Brine Flow – Concentration in Reservoir – 5 Years </vt:lpstr>
      <vt:lpstr>Injected Tail Brine Flow – Concentration in Reservoir – 10 Years </vt:lpstr>
      <vt:lpstr>Injected Tail Brine Flow – Concentration in Reservoir – 20 Years </vt:lpstr>
      <vt:lpstr>Pressure Distribution Relative to Native Pressure at 20 years</vt:lpstr>
      <vt:lpstr>Injected Tail Brine Flow Video – Concentration in Reservoir </vt:lpstr>
      <vt:lpstr>Injected Tail Brine Flow – Iso-Contours – 5 Years</vt:lpstr>
      <vt:lpstr>Injected Tail Brine Flow – Iso-Contours – 10 Years</vt:lpstr>
      <vt:lpstr>Injected Tail Brine Flow – Iso-Contours – 20 Years</vt:lpstr>
      <vt:lpstr>Resource Recovery</vt:lpstr>
      <vt:lpstr>TETRA – Mineral Lease Update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Nathaniel Byars</dc:creator>
  <cp:lastModifiedBy>Mike</cp:lastModifiedBy>
  <cp:revision>2</cp:revision>
  <dcterms:created xsi:type="dcterms:W3CDTF">2023-07-04T16:16:13Z</dcterms:created>
  <dcterms:modified xsi:type="dcterms:W3CDTF">2023-07-31T09:12:07Z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0x010100194C19F685C8554C95B6FF7B9C12DD0F</vt:lpwstr>
  </property>
</Properties>
</file>