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94" r:id="rId4"/>
  </p:sldMasterIdLst>
  <p:notesMasterIdLst>
    <p:notesMasterId r:id="rId28"/>
  </p:notesMasterIdLst>
  <p:handoutMasterIdLst>
    <p:handoutMasterId r:id="rId29"/>
  </p:handoutMasterIdLst>
  <p:sldIdLst>
    <p:sldId id="256" r:id="rId5"/>
    <p:sldId id="352" r:id="rId6"/>
    <p:sldId id="354" r:id="rId7"/>
    <p:sldId id="355" r:id="rId8"/>
    <p:sldId id="356" r:id="rId9"/>
    <p:sldId id="281" r:id="rId10"/>
    <p:sldId id="332" r:id="rId11"/>
    <p:sldId id="257" r:id="rId12"/>
    <p:sldId id="274" r:id="rId13"/>
    <p:sldId id="351" r:id="rId14"/>
    <p:sldId id="318" r:id="rId15"/>
    <p:sldId id="287" r:id="rId16"/>
    <p:sldId id="319" r:id="rId17"/>
    <p:sldId id="305" r:id="rId18"/>
    <p:sldId id="345" r:id="rId19"/>
    <p:sldId id="347" r:id="rId20"/>
    <p:sldId id="346" r:id="rId21"/>
    <p:sldId id="343" r:id="rId22"/>
    <p:sldId id="310" r:id="rId23"/>
    <p:sldId id="348" r:id="rId24"/>
    <p:sldId id="349" r:id="rId25"/>
    <p:sldId id="294" r:id="rId26"/>
    <p:sldId id="312" r:id="rId27"/>
  </p:sldIdLst>
  <p:sldSz cx="9144000" cy="6858000" type="screen4x3"/>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4A9FF7"/>
    <a:srgbClr val="004A7D"/>
    <a:srgbClr val="035194"/>
    <a:srgbClr val="4798ED"/>
    <a:srgbClr val="003960"/>
    <a:srgbClr val="004574"/>
    <a:srgbClr val="59595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3801" autoAdjust="0"/>
  </p:normalViewPr>
  <p:slideViewPr>
    <p:cSldViewPr snapToGrid="0">
      <p:cViewPr varScale="1">
        <p:scale>
          <a:sx n="89" d="100"/>
          <a:sy n="89" d="100"/>
        </p:scale>
        <p:origin x="1518"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88"/>
    </p:cViewPr>
  </p:sorterViewPr>
  <p:notesViewPr>
    <p:cSldViewPr snapToGrid="0">
      <p:cViewPr>
        <p:scale>
          <a:sx n="1" d="2"/>
          <a:sy n="1" d="2"/>
        </p:scale>
        <p:origin x="3750" y="112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B3D92E8-7D50-4526-8AD5-F668CD365952}"/>
              </a:ext>
            </a:extLst>
          </p:cNvPr>
          <p:cNvSpPr>
            <a:spLocks noGrp="1"/>
          </p:cNvSpPr>
          <p:nvPr>
            <p:ph type="hdr" sz="quarter"/>
          </p:nvPr>
        </p:nvSpPr>
        <p:spPr>
          <a:xfrm>
            <a:off x="0" y="0"/>
            <a:ext cx="3078383" cy="471348"/>
          </a:xfrm>
          <a:prstGeom prst="rect">
            <a:avLst/>
          </a:prstGeom>
        </p:spPr>
        <p:txBody>
          <a:bodyPr vert="horz" lIns="92464" tIns="46232" rIns="92464" bIns="46232" rtlCol="0"/>
          <a:lstStyle>
            <a:lvl1pPr algn="l">
              <a:defRPr sz="1200"/>
            </a:lvl1pPr>
          </a:lstStyle>
          <a:p>
            <a:endParaRPr lang="en-US"/>
          </a:p>
        </p:txBody>
      </p:sp>
      <p:sp>
        <p:nvSpPr>
          <p:cNvPr id="3" name="Date Placeholder 2">
            <a:extLst>
              <a:ext uri="{FF2B5EF4-FFF2-40B4-BE49-F238E27FC236}">
                <a16:creationId xmlns:a16="http://schemas.microsoft.com/office/drawing/2014/main" id="{8DEE8E17-7416-443A-B877-7EBB93393474}"/>
              </a:ext>
            </a:extLst>
          </p:cNvPr>
          <p:cNvSpPr>
            <a:spLocks noGrp="1"/>
          </p:cNvSpPr>
          <p:nvPr>
            <p:ph type="dt" sz="quarter" idx="1"/>
          </p:nvPr>
        </p:nvSpPr>
        <p:spPr>
          <a:xfrm>
            <a:off x="4022485" y="0"/>
            <a:ext cx="3078383" cy="471348"/>
          </a:xfrm>
          <a:prstGeom prst="rect">
            <a:avLst/>
          </a:prstGeom>
        </p:spPr>
        <p:txBody>
          <a:bodyPr vert="horz" lIns="92464" tIns="46232" rIns="92464" bIns="46232" rtlCol="0"/>
          <a:lstStyle>
            <a:lvl1pPr algn="r">
              <a:defRPr sz="1200"/>
            </a:lvl1pPr>
          </a:lstStyle>
          <a:p>
            <a:fld id="{10F0D4AB-F952-4EE2-924E-F1E666CBFF7E}" type="datetimeFigureOut">
              <a:rPr lang="en-US" smtClean="0"/>
              <a:t>2/9/2026</a:t>
            </a:fld>
            <a:endParaRPr lang="en-US"/>
          </a:p>
        </p:txBody>
      </p:sp>
      <p:sp>
        <p:nvSpPr>
          <p:cNvPr id="4" name="Footer Placeholder 3">
            <a:extLst>
              <a:ext uri="{FF2B5EF4-FFF2-40B4-BE49-F238E27FC236}">
                <a16:creationId xmlns:a16="http://schemas.microsoft.com/office/drawing/2014/main" id="{A3EE2F5A-E022-44D7-A4D8-4A8559EEB748}"/>
              </a:ext>
            </a:extLst>
          </p:cNvPr>
          <p:cNvSpPr>
            <a:spLocks noGrp="1"/>
          </p:cNvSpPr>
          <p:nvPr>
            <p:ph type="ftr" sz="quarter" idx="2"/>
          </p:nvPr>
        </p:nvSpPr>
        <p:spPr>
          <a:xfrm>
            <a:off x="0" y="8917128"/>
            <a:ext cx="3078383" cy="471348"/>
          </a:xfrm>
          <a:prstGeom prst="rect">
            <a:avLst/>
          </a:prstGeom>
        </p:spPr>
        <p:txBody>
          <a:bodyPr vert="horz" lIns="92464" tIns="46232" rIns="92464" bIns="4623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D641DF-A06B-4B5F-917B-1852AF81C6A7}"/>
              </a:ext>
            </a:extLst>
          </p:cNvPr>
          <p:cNvSpPr>
            <a:spLocks noGrp="1"/>
          </p:cNvSpPr>
          <p:nvPr>
            <p:ph type="sldNum" sz="quarter" idx="3"/>
          </p:nvPr>
        </p:nvSpPr>
        <p:spPr>
          <a:xfrm>
            <a:off x="4022485" y="8917128"/>
            <a:ext cx="3078383" cy="471348"/>
          </a:xfrm>
          <a:prstGeom prst="rect">
            <a:avLst/>
          </a:prstGeom>
        </p:spPr>
        <p:txBody>
          <a:bodyPr vert="horz" lIns="92464" tIns="46232" rIns="92464" bIns="46232" rtlCol="0" anchor="b"/>
          <a:lstStyle>
            <a:lvl1pPr algn="r">
              <a:defRPr sz="1200"/>
            </a:lvl1pPr>
          </a:lstStyle>
          <a:p>
            <a:fld id="{383FF23B-E3BA-46FE-8657-437FBE8DE783}" type="slidenum">
              <a:rPr lang="en-US" smtClean="0"/>
              <a:t>‹#›</a:t>
            </a:fld>
            <a:endParaRPr lang="en-US"/>
          </a:p>
        </p:txBody>
      </p:sp>
    </p:spTree>
    <p:extLst>
      <p:ext uri="{BB962C8B-B14F-4D97-AF65-F5344CB8AC3E}">
        <p14:creationId xmlns:p14="http://schemas.microsoft.com/office/powerpoint/2010/main" val="1585157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8A0AB9E5-CE2D-4144-9A43-EA91E9A1CBEF}" type="datetimeFigureOut">
              <a:rPr lang="en-US" smtClean="0"/>
              <a:t>2/9/2026</a:t>
            </a:fld>
            <a:endParaRPr lang="en-US"/>
          </a:p>
        </p:txBody>
      </p:sp>
      <p:sp>
        <p:nvSpPr>
          <p:cNvPr id="4" name="Slide Image Placeholder 3"/>
          <p:cNvSpPr>
            <a:spLocks noGrp="1" noRot="1" noChangeAspect="1"/>
          </p:cNvSpPr>
          <p:nvPr>
            <p:ph type="sldImg" idx="2"/>
          </p:nvPr>
        </p:nvSpPr>
        <p:spPr>
          <a:xfrm>
            <a:off x="1438275" y="1173163"/>
            <a:ext cx="4225925"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3D16CC59-AEF3-47F9-8B6F-6A3F3BA99E34}" type="slidenum">
              <a:rPr lang="en-US" smtClean="0"/>
              <a:t>‹#›</a:t>
            </a:fld>
            <a:endParaRPr lang="en-US"/>
          </a:p>
        </p:txBody>
      </p:sp>
    </p:spTree>
    <p:extLst>
      <p:ext uri="{BB962C8B-B14F-4D97-AF65-F5344CB8AC3E}">
        <p14:creationId xmlns:p14="http://schemas.microsoft.com/office/powerpoint/2010/main" val="5598078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325773" y="6117336"/>
            <a:ext cx="857473" cy="365125"/>
          </a:xfrm>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a:xfrm>
            <a:off x="3623733" y="6117336"/>
            <a:ext cx="3609438" cy="365125"/>
          </a:xfrm>
        </p:spPr>
        <p:txBody>
          <a:bodyPr/>
          <a:lstStyle/>
          <a:p>
            <a:endParaRPr lang="en-US"/>
          </a:p>
        </p:txBody>
      </p:sp>
      <p:sp>
        <p:nvSpPr>
          <p:cNvPr id="6" name="Slide Number Placeholder 5"/>
          <p:cNvSpPr>
            <a:spLocks noGrp="1"/>
          </p:cNvSpPr>
          <p:nvPr>
            <p:ph type="sldNum" sz="quarter" idx="12"/>
          </p:nvPr>
        </p:nvSpPr>
        <p:spPr>
          <a:xfrm>
            <a:off x="8275320" y="6117336"/>
            <a:ext cx="411480" cy="365125"/>
          </a:xfrm>
        </p:spPr>
        <p:txBody>
          <a:bodyPr/>
          <a:lstStyle/>
          <a:p>
            <a:fld id="{763F35BD-37E0-445E-B3B5-BBB1D699897C}" type="slidenum">
              <a:rPr lang="en-US" smtClean="0"/>
              <a:t>‹#›</a:t>
            </a:fld>
            <a:endParaRPr lang="en-US"/>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pic>
        <p:nvPicPr>
          <p:cNvPr id="17" name="Picture 16">
            <a:extLst>
              <a:ext uri="{FF2B5EF4-FFF2-40B4-BE49-F238E27FC236}">
                <a16:creationId xmlns:a16="http://schemas.microsoft.com/office/drawing/2014/main" id="{DD0C4AE4-98F4-4804-A1D0-ACA38EE831D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825" y="6008977"/>
            <a:ext cx="1102108" cy="466729"/>
          </a:xfrm>
          <a:prstGeom prst="rect">
            <a:avLst/>
          </a:prstGeom>
        </p:spPr>
      </p:pic>
      <p:pic>
        <p:nvPicPr>
          <p:cNvPr id="18" name="Picture 17">
            <a:extLst>
              <a:ext uri="{FF2B5EF4-FFF2-40B4-BE49-F238E27FC236}">
                <a16:creationId xmlns:a16="http://schemas.microsoft.com/office/drawing/2014/main" id="{9230BEB2-ACF5-4A26-91C4-950C1E74CB9F}"/>
              </a:ext>
            </a:extLst>
          </p:cNvPr>
          <p:cNvPicPr>
            <a:picLocks noChangeAspect="1"/>
          </p:cNvPicPr>
          <p:nvPr userDrawn="1"/>
        </p:nvPicPr>
        <p:blipFill>
          <a:blip r:embed="rId3"/>
          <a:stretch>
            <a:fillRect/>
          </a:stretch>
        </p:blipFill>
        <p:spPr>
          <a:xfrm>
            <a:off x="7295329" y="90855"/>
            <a:ext cx="1779659" cy="704088"/>
          </a:xfrm>
          <a:prstGeom prst="rect">
            <a:avLst/>
          </a:prstGeom>
        </p:spPr>
      </p:pic>
      <p:grpSp>
        <p:nvGrpSpPr>
          <p:cNvPr id="10" name="Group 9">
            <a:extLst>
              <a:ext uri="{FF2B5EF4-FFF2-40B4-BE49-F238E27FC236}">
                <a16:creationId xmlns:a16="http://schemas.microsoft.com/office/drawing/2014/main" id="{7B7787FB-2C6C-7A6D-28B8-6545428316EC}"/>
              </a:ext>
            </a:extLst>
          </p:cNvPr>
          <p:cNvGrpSpPr/>
          <p:nvPr userDrawn="1"/>
        </p:nvGrpSpPr>
        <p:grpSpPr>
          <a:xfrm>
            <a:off x="1" y="0"/>
            <a:ext cx="342900" cy="6859973"/>
            <a:chOff x="7721599" y="0"/>
            <a:chExt cx="1422400" cy="6859973"/>
          </a:xfrm>
        </p:grpSpPr>
        <p:sp>
          <p:nvSpPr>
            <p:cNvPr id="11" name="Rectangle 34">
              <a:extLst>
                <a:ext uri="{FF2B5EF4-FFF2-40B4-BE49-F238E27FC236}">
                  <a16:creationId xmlns:a16="http://schemas.microsoft.com/office/drawing/2014/main" id="{A21C5C18-CD37-B731-5CC8-9CACAD3611D5}"/>
                </a:ext>
              </a:extLst>
            </p:cNvPr>
            <p:cNvSpPr/>
            <p:nvPr userDrawn="1"/>
          </p:nvSpPr>
          <p:spPr>
            <a:xfrm>
              <a:off x="7721599" y="0"/>
              <a:ext cx="1422399" cy="6858000"/>
            </a:xfrm>
            <a:prstGeom prst="rect">
              <a:avLst/>
            </a:prstGeom>
            <a:solidFill>
              <a:srgbClr val="4A9F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34">
              <a:extLst>
                <a:ext uri="{FF2B5EF4-FFF2-40B4-BE49-F238E27FC236}">
                  <a16:creationId xmlns:a16="http://schemas.microsoft.com/office/drawing/2014/main" id="{05F83498-1327-1F1C-EAD2-18B06CFAE59A}"/>
                </a:ext>
              </a:extLst>
            </p:cNvPr>
            <p:cNvSpPr/>
            <p:nvPr userDrawn="1"/>
          </p:nvSpPr>
          <p:spPr>
            <a:xfrm>
              <a:off x="8286526" y="1973"/>
              <a:ext cx="857473" cy="6858000"/>
            </a:xfrm>
            <a:prstGeom prst="rect">
              <a:avLst/>
            </a:prstGeom>
            <a:solidFill>
              <a:srgbClr val="004A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11994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C5E247-6142-4104-B73E-F67E3A6DC4AC}"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3905090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3341670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36099977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29506059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19166336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19404068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15057118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27228158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5641077" y="6513000"/>
            <a:ext cx="684132" cy="365125"/>
          </a:xfrm>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a:xfrm>
            <a:off x="984738" y="6513000"/>
            <a:ext cx="4622973" cy="365125"/>
          </a:xfrm>
        </p:spPr>
        <p:txBody>
          <a:bodyPr/>
          <a:lstStyle/>
          <a:p>
            <a:endParaRPr lang="en-US"/>
          </a:p>
        </p:txBody>
      </p:sp>
      <p:sp>
        <p:nvSpPr>
          <p:cNvPr id="6" name="Slide Number Placeholder 5"/>
          <p:cNvSpPr>
            <a:spLocks noGrp="1"/>
          </p:cNvSpPr>
          <p:nvPr>
            <p:ph type="sldNum" sz="quarter" idx="12"/>
          </p:nvPr>
        </p:nvSpPr>
        <p:spPr>
          <a:xfrm>
            <a:off x="6494272" y="6492875"/>
            <a:ext cx="512638" cy="365125"/>
          </a:xfrm>
        </p:spPr>
        <p:txBody>
          <a:bodyPr/>
          <a:lstStyle/>
          <a:p>
            <a:fld id="{763F35BD-37E0-445E-B3B5-BBB1D699897C}" type="slidenum">
              <a:rPr lang="en-US" smtClean="0"/>
              <a:t>‹#›</a:t>
            </a:fld>
            <a:endParaRPr lang="en-US"/>
          </a:p>
        </p:txBody>
      </p:sp>
      <p:pic>
        <p:nvPicPr>
          <p:cNvPr id="8" name="Picture 7">
            <a:extLst>
              <a:ext uri="{FF2B5EF4-FFF2-40B4-BE49-F238E27FC236}">
                <a16:creationId xmlns:a16="http://schemas.microsoft.com/office/drawing/2014/main" id="{9138567B-E9AA-4513-9815-9C9EEB05A28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970892" y="6467178"/>
            <a:ext cx="925632" cy="390822"/>
          </a:xfrm>
          <a:prstGeom prst="rect">
            <a:avLst/>
          </a:prstGeom>
        </p:spPr>
      </p:pic>
      <p:pic>
        <p:nvPicPr>
          <p:cNvPr id="9" name="Picture 8">
            <a:extLst>
              <a:ext uri="{FF2B5EF4-FFF2-40B4-BE49-F238E27FC236}">
                <a16:creationId xmlns:a16="http://schemas.microsoft.com/office/drawing/2014/main" id="{CEAA7416-D781-40C4-9CC9-E47538FB684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215621" y="62146"/>
            <a:ext cx="902449" cy="357036"/>
          </a:xfrm>
          <a:prstGeom prst="rect">
            <a:avLst/>
          </a:prstGeom>
        </p:spPr>
      </p:pic>
      <p:grpSp>
        <p:nvGrpSpPr>
          <p:cNvPr id="14" name="Group 13">
            <a:extLst>
              <a:ext uri="{FF2B5EF4-FFF2-40B4-BE49-F238E27FC236}">
                <a16:creationId xmlns:a16="http://schemas.microsoft.com/office/drawing/2014/main" id="{A360289B-1DBE-6EA1-5479-F28DBF8736A5}"/>
              </a:ext>
            </a:extLst>
          </p:cNvPr>
          <p:cNvGrpSpPr/>
          <p:nvPr userDrawn="1"/>
        </p:nvGrpSpPr>
        <p:grpSpPr>
          <a:xfrm>
            <a:off x="1" y="0"/>
            <a:ext cx="182254" cy="6859973"/>
            <a:chOff x="7721599" y="0"/>
            <a:chExt cx="1422400" cy="6859973"/>
          </a:xfrm>
        </p:grpSpPr>
        <p:sp>
          <p:nvSpPr>
            <p:cNvPr id="15" name="Rectangle 34">
              <a:extLst>
                <a:ext uri="{FF2B5EF4-FFF2-40B4-BE49-F238E27FC236}">
                  <a16:creationId xmlns:a16="http://schemas.microsoft.com/office/drawing/2014/main" id="{5B980430-F9D7-601B-DD5D-0B95F218CE4A}"/>
                </a:ext>
              </a:extLst>
            </p:cNvPr>
            <p:cNvSpPr/>
            <p:nvPr userDrawn="1"/>
          </p:nvSpPr>
          <p:spPr>
            <a:xfrm>
              <a:off x="7721599" y="0"/>
              <a:ext cx="1422399" cy="6858000"/>
            </a:xfrm>
            <a:prstGeom prst="rect">
              <a:avLst/>
            </a:prstGeom>
            <a:solidFill>
              <a:srgbClr val="4A9F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34">
              <a:extLst>
                <a:ext uri="{FF2B5EF4-FFF2-40B4-BE49-F238E27FC236}">
                  <a16:creationId xmlns:a16="http://schemas.microsoft.com/office/drawing/2014/main" id="{E327EF6C-29D3-21C8-FF0D-510171183F54}"/>
                </a:ext>
              </a:extLst>
            </p:cNvPr>
            <p:cNvSpPr/>
            <p:nvPr userDrawn="1"/>
          </p:nvSpPr>
          <p:spPr>
            <a:xfrm>
              <a:off x="8286526" y="1973"/>
              <a:ext cx="857473" cy="6858000"/>
            </a:xfrm>
            <a:prstGeom prst="rect">
              <a:avLst/>
            </a:prstGeom>
            <a:solidFill>
              <a:srgbClr val="004A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5475BA86-E2B8-21DB-B3B3-1A84DA7A6F01}"/>
              </a:ext>
            </a:extLst>
          </p:cNvPr>
          <p:cNvGrpSpPr/>
          <p:nvPr userDrawn="1"/>
        </p:nvGrpSpPr>
        <p:grpSpPr>
          <a:xfrm rot="10800000">
            <a:off x="8961745" y="0"/>
            <a:ext cx="182254" cy="6859973"/>
            <a:chOff x="7721599" y="0"/>
            <a:chExt cx="1422400" cy="6859973"/>
          </a:xfrm>
        </p:grpSpPr>
        <p:sp>
          <p:nvSpPr>
            <p:cNvPr id="20" name="Rectangle 34">
              <a:extLst>
                <a:ext uri="{FF2B5EF4-FFF2-40B4-BE49-F238E27FC236}">
                  <a16:creationId xmlns:a16="http://schemas.microsoft.com/office/drawing/2014/main" id="{5AB27DD7-2F90-FFE4-5159-3E81DBAA2065}"/>
                </a:ext>
              </a:extLst>
            </p:cNvPr>
            <p:cNvSpPr/>
            <p:nvPr userDrawn="1"/>
          </p:nvSpPr>
          <p:spPr>
            <a:xfrm>
              <a:off x="7721599" y="0"/>
              <a:ext cx="1422399" cy="6858000"/>
            </a:xfrm>
            <a:prstGeom prst="rect">
              <a:avLst/>
            </a:prstGeom>
            <a:solidFill>
              <a:srgbClr val="4A9F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34">
              <a:extLst>
                <a:ext uri="{FF2B5EF4-FFF2-40B4-BE49-F238E27FC236}">
                  <a16:creationId xmlns:a16="http://schemas.microsoft.com/office/drawing/2014/main" id="{26BFA8F0-FF1B-A73E-2432-D4DC16C1987F}"/>
                </a:ext>
              </a:extLst>
            </p:cNvPr>
            <p:cNvSpPr/>
            <p:nvPr userDrawn="1"/>
          </p:nvSpPr>
          <p:spPr>
            <a:xfrm>
              <a:off x="8286526" y="1973"/>
              <a:ext cx="857473" cy="6858000"/>
            </a:xfrm>
            <a:prstGeom prst="rect">
              <a:avLst/>
            </a:prstGeom>
            <a:solidFill>
              <a:srgbClr val="004A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1946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896284" y="6356351"/>
            <a:ext cx="2057400" cy="365125"/>
          </a:xfrm>
        </p:spPr>
        <p:txBody>
          <a:bodyPr/>
          <a:lstStyle/>
          <a:p>
            <a:fld id="{CF173EC4-1B07-4CCA-8395-69928C08B1B3}" type="datetimeFigureOut">
              <a:rPr lang="en-US" smtClean="0"/>
              <a:pPr/>
              <a:t>2/9/2026</a:t>
            </a:fld>
            <a:r>
              <a:rPr lang="en-US"/>
              <a:t>0</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223774" y="6356351"/>
            <a:ext cx="2057400" cy="365125"/>
          </a:xfrm>
        </p:spPr>
        <p:txBody>
          <a:bodyPr/>
          <a:lstStyle/>
          <a:p>
            <a:fld id="{D2B6E8B5-D32B-488C-A7D2-3C13F2DFCDFC}" type="slidenum">
              <a:rPr lang="en-US" smtClean="0"/>
              <a:t>‹#›</a:t>
            </a:fld>
            <a:endParaRPr lang="en-US"/>
          </a:p>
        </p:txBody>
      </p:sp>
      <p:pic>
        <p:nvPicPr>
          <p:cNvPr id="8" name="Picture 7">
            <a:extLst>
              <a:ext uri="{FF2B5EF4-FFF2-40B4-BE49-F238E27FC236}">
                <a16:creationId xmlns:a16="http://schemas.microsoft.com/office/drawing/2014/main" id="{9753BF3C-AAEC-4910-A5B2-59AE014132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511665" y="6549103"/>
            <a:ext cx="515741" cy="218410"/>
          </a:xfrm>
          <a:prstGeom prst="rect">
            <a:avLst/>
          </a:prstGeom>
        </p:spPr>
      </p:pic>
      <p:pic>
        <p:nvPicPr>
          <p:cNvPr id="9" name="Picture 8">
            <a:extLst>
              <a:ext uri="{FF2B5EF4-FFF2-40B4-BE49-F238E27FC236}">
                <a16:creationId xmlns:a16="http://schemas.microsoft.com/office/drawing/2014/main" id="{F3700506-35BD-4FB4-BFA4-32EA678A8A5A}"/>
              </a:ext>
            </a:extLst>
          </p:cNvPr>
          <p:cNvPicPr>
            <a:picLocks noChangeAspect="1"/>
          </p:cNvPicPr>
          <p:nvPr userDrawn="1"/>
        </p:nvPicPr>
        <p:blipFill>
          <a:blip r:embed="rId3"/>
          <a:stretch>
            <a:fillRect/>
          </a:stretch>
        </p:blipFill>
        <p:spPr>
          <a:xfrm>
            <a:off x="111778" y="6538913"/>
            <a:ext cx="577811" cy="228600"/>
          </a:xfrm>
          <a:prstGeom prst="rect">
            <a:avLst/>
          </a:prstGeom>
        </p:spPr>
      </p:pic>
    </p:spTree>
    <p:extLst>
      <p:ext uri="{BB962C8B-B14F-4D97-AF65-F5344CB8AC3E}">
        <p14:creationId xmlns:p14="http://schemas.microsoft.com/office/powerpoint/2010/main" val="254498188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35001"/>
            <a:ext cx="7704667" cy="1981200"/>
          </a:xfrm>
        </p:spPr>
        <p:txBody>
          <a:bodyPr/>
          <a:lstStyle/>
          <a:p>
            <a:r>
              <a:rPr lang="en-US"/>
              <a:t>Click to edit Master title style</a:t>
            </a:r>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7344329" y="6108173"/>
            <a:ext cx="857473" cy="365125"/>
          </a:xfrm>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a:xfrm>
            <a:off x="1972647" y="6108173"/>
            <a:ext cx="5314517" cy="365125"/>
          </a:xfrm>
        </p:spPr>
        <p:txBody>
          <a:bodyPr/>
          <a:lstStyle/>
          <a:p>
            <a:endParaRPr lang="en-US"/>
          </a:p>
        </p:txBody>
      </p:sp>
      <p:sp>
        <p:nvSpPr>
          <p:cNvPr id="6" name="Slide Number Placeholder 5"/>
          <p:cNvSpPr>
            <a:spLocks noGrp="1"/>
          </p:cNvSpPr>
          <p:nvPr>
            <p:ph type="sldNum" sz="quarter" idx="12"/>
          </p:nvPr>
        </p:nvSpPr>
        <p:spPr>
          <a:xfrm>
            <a:off x="8258967" y="6108173"/>
            <a:ext cx="427833" cy="365125"/>
          </a:xfrm>
        </p:spPr>
        <p:txBody>
          <a:bodyPr/>
          <a:lstStyle/>
          <a:p>
            <a:fld id="{763F35BD-37E0-445E-B3B5-BBB1D699897C}" type="slidenum">
              <a:rPr lang="en-US" smtClean="0"/>
              <a:t>‹#›</a:t>
            </a:fld>
            <a:endParaRPr lang="en-US"/>
          </a:p>
        </p:txBody>
      </p:sp>
      <p:pic>
        <p:nvPicPr>
          <p:cNvPr id="7" name="Picture 6">
            <a:extLst>
              <a:ext uri="{FF2B5EF4-FFF2-40B4-BE49-F238E27FC236}">
                <a16:creationId xmlns:a16="http://schemas.microsoft.com/office/drawing/2014/main" id="{99446F5A-E9D7-4A21-AC90-6FBCF323A67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49300" y="190500"/>
            <a:ext cx="1714502" cy="723900"/>
          </a:xfrm>
          <a:prstGeom prst="rect">
            <a:avLst/>
          </a:prstGeom>
        </p:spPr>
      </p:pic>
      <p:pic>
        <p:nvPicPr>
          <p:cNvPr id="8" name="Picture 7">
            <a:extLst>
              <a:ext uri="{FF2B5EF4-FFF2-40B4-BE49-F238E27FC236}">
                <a16:creationId xmlns:a16="http://schemas.microsoft.com/office/drawing/2014/main" id="{EF9300D7-1DCC-4CF5-A601-B4DE47A6C8FE}"/>
              </a:ext>
            </a:extLst>
          </p:cNvPr>
          <p:cNvPicPr>
            <a:picLocks noChangeAspect="1"/>
          </p:cNvPicPr>
          <p:nvPr userDrawn="1"/>
        </p:nvPicPr>
        <p:blipFill>
          <a:blip r:embed="rId3"/>
          <a:stretch>
            <a:fillRect/>
          </a:stretch>
        </p:blipFill>
        <p:spPr>
          <a:xfrm>
            <a:off x="6653141" y="5973566"/>
            <a:ext cx="1779659" cy="704088"/>
          </a:xfrm>
          <a:prstGeom prst="rect">
            <a:avLst/>
          </a:prstGeom>
        </p:spPr>
      </p:pic>
    </p:spTree>
    <p:extLst>
      <p:ext uri="{BB962C8B-B14F-4D97-AF65-F5344CB8AC3E}">
        <p14:creationId xmlns:p14="http://schemas.microsoft.com/office/powerpoint/2010/main" val="2814404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199" y="203435"/>
            <a:ext cx="8240751" cy="493518"/>
          </a:xfrm>
        </p:spPr>
        <p:txBody>
          <a:bodyPr>
            <a:noAutofit/>
          </a:bodyPr>
          <a:lstStyle>
            <a:lvl1pPr>
              <a:defRPr sz="3200">
                <a:latin typeface="Trebuchet MS" panose="020B0603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CF173EC4-1B07-4CCA-8395-69928C08B1B3}"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B6E8B5-D32B-488C-A7D2-3C13F2DFCDFC}" type="slidenum">
              <a:rPr lang="en-US" smtClean="0"/>
              <a:t>‹#›</a:t>
            </a:fld>
            <a:endParaRPr lang="en-US"/>
          </a:p>
        </p:txBody>
      </p:sp>
    </p:spTree>
    <p:extLst>
      <p:ext uri="{BB962C8B-B14F-4D97-AF65-F5344CB8AC3E}">
        <p14:creationId xmlns:p14="http://schemas.microsoft.com/office/powerpoint/2010/main" val="232389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C5E247-6142-4104-B73E-F67E3A6DC4AC}"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273317" y="6116070"/>
            <a:ext cx="413483" cy="365125"/>
          </a:xfrm>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1734130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C5E247-6142-4104-B73E-F67E3A6DC4AC}"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777592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C5E247-6142-4104-B73E-F67E3A6DC4AC}" type="datetimeFigureOut">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3221989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C5E247-6142-4104-B73E-F67E3A6DC4AC}" type="datetimeFigureOut">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3619706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C5E247-6142-4104-B73E-F67E3A6DC4AC}" type="datetimeFigureOut">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980240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C5E247-6142-4104-B73E-F67E3A6DC4AC}"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5779241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C5E247-6142-4104-B73E-F67E3A6DC4AC}"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63F35BD-37E0-445E-B3B5-BBB1D699897C}" type="slidenum">
              <a:rPr lang="en-US" smtClean="0"/>
              <a:t>‹#›</a:t>
            </a:fld>
            <a:endParaRPr lang="en-US"/>
          </a:p>
        </p:txBody>
      </p:sp>
    </p:spTree>
    <p:extLst>
      <p:ext uri="{BB962C8B-B14F-4D97-AF65-F5344CB8AC3E}">
        <p14:creationId xmlns:p14="http://schemas.microsoft.com/office/powerpoint/2010/main" val="131700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7C5E247-6142-4104-B73E-F67E3A6DC4AC}" type="datetimeFigureOut">
              <a:rPr lang="en-US" smtClean="0"/>
              <a:t>2/9/2026</a:t>
            </a:fld>
            <a:endParaRPr lang="en-US"/>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63F35BD-37E0-445E-B3B5-BBB1D699897C}" type="slidenum">
              <a:rPr lang="en-US" smtClean="0"/>
              <a:t>‹#›</a:t>
            </a:fld>
            <a:endParaRPr lang="en-US"/>
          </a:p>
        </p:txBody>
      </p:sp>
      <p:grpSp>
        <p:nvGrpSpPr>
          <p:cNvPr id="38" name="Group 37">
            <a:extLst>
              <a:ext uri="{FF2B5EF4-FFF2-40B4-BE49-F238E27FC236}">
                <a16:creationId xmlns:a16="http://schemas.microsoft.com/office/drawing/2014/main" id="{517C7781-2BE8-71EA-35F5-35C5A9A14086}"/>
              </a:ext>
            </a:extLst>
          </p:cNvPr>
          <p:cNvGrpSpPr/>
          <p:nvPr userDrawn="1"/>
        </p:nvGrpSpPr>
        <p:grpSpPr>
          <a:xfrm>
            <a:off x="1" y="0"/>
            <a:ext cx="342900" cy="6859973"/>
            <a:chOff x="7721599" y="0"/>
            <a:chExt cx="1422400" cy="6859973"/>
          </a:xfrm>
        </p:grpSpPr>
        <p:sp>
          <p:nvSpPr>
            <p:cNvPr id="39" name="Rectangle 34">
              <a:extLst>
                <a:ext uri="{FF2B5EF4-FFF2-40B4-BE49-F238E27FC236}">
                  <a16:creationId xmlns:a16="http://schemas.microsoft.com/office/drawing/2014/main" id="{01854C25-54EB-E837-0BED-1F39607D8B32}"/>
                </a:ext>
              </a:extLst>
            </p:cNvPr>
            <p:cNvSpPr/>
            <p:nvPr userDrawn="1"/>
          </p:nvSpPr>
          <p:spPr>
            <a:xfrm>
              <a:off x="7721599" y="0"/>
              <a:ext cx="1422399" cy="6858000"/>
            </a:xfrm>
            <a:prstGeom prst="rect">
              <a:avLst/>
            </a:prstGeom>
            <a:solidFill>
              <a:srgbClr val="4A9F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4">
              <a:extLst>
                <a:ext uri="{FF2B5EF4-FFF2-40B4-BE49-F238E27FC236}">
                  <a16:creationId xmlns:a16="http://schemas.microsoft.com/office/drawing/2014/main" id="{95CAF00A-2205-723E-71CD-30ED34BB3F3E}"/>
                </a:ext>
              </a:extLst>
            </p:cNvPr>
            <p:cNvSpPr/>
            <p:nvPr userDrawn="1"/>
          </p:nvSpPr>
          <p:spPr>
            <a:xfrm>
              <a:off x="8286526" y="1973"/>
              <a:ext cx="857473" cy="6858000"/>
            </a:xfrm>
            <a:prstGeom prst="rect">
              <a:avLst/>
            </a:prstGeom>
            <a:solidFill>
              <a:srgbClr val="004A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4" name="Group 43">
            <a:extLst>
              <a:ext uri="{FF2B5EF4-FFF2-40B4-BE49-F238E27FC236}">
                <a16:creationId xmlns:a16="http://schemas.microsoft.com/office/drawing/2014/main" id="{9990DE98-BA7B-5A87-1515-D8A0F83B2461}"/>
              </a:ext>
            </a:extLst>
          </p:cNvPr>
          <p:cNvGrpSpPr/>
          <p:nvPr userDrawn="1"/>
        </p:nvGrpSpPr>
        <p:grpSpPr>
          <a:xfrm>
            <a:off x="3124200" y="-12700"/>
            <a:ext cx="6032498" cy="6872673"/>
            <a:chOff x="2284028" y="-12700"/>
            <a:chExt cx="6872670" cy="6872673"/>
          </a:xfrm>
        </p:grpSpPr>
        <p:sp>
          <p:nvSpPr>
            <p:cNvPr id="42" name="Rectangle 41">
              <a:extLst>
                <a:ext uri="{FF2B5EF4-FFF2-40B4-BE49-F238E27FC236}">
                  <a16:creationId xmlns:a16="http://schemas.microsoft.com/office/drawing/2014/main" id="{F7BE6DB1-2D8D-B5E2-1C5E-EB4E839D79BF}"/>
                </a:ext>
              </a:extLst>
            </p:cNvPr>
            <p:cNvSpPr/>
            <p:nvPr userDrawn="1"/>
          </p:nvSpPr>
          <p:spPr>
            <a:xfrm rot="16200000">
              <a:off x="5611428" y="-3327400"/>
              <a:ext cx="203199" cy="6858000"/>
            </a:xfrm>
            <a:prstGeom prst="rect">
              <a:avLst/>
            </a:prstGeom>
            <a:solidFill>
              <a:srgbClr val="4A9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2DBC652-2F46-C787-61EE-DED56382C0DA}"/>
                </a:ext>
              </a:extLst>
            </p:cNvPr>
            <p:cNvSpPr/>
            <p:nvPr userDrawn="1"/>
          </p:nvSpPr>
          <p:spPr>
            <a:xfrm>
              <a:off x="8686799" y="0"/>
              <a:ext cx="457199" cy="6858000"/>
            </a:xfrm>
            <a:prstGeom prst="rect">
              <a:avLst/>
            </a:prstGeom>
            <a:solidFill>
              <a:srgbClr val="4A9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34">
              <a:extLst>
                <a:ext uri="{FF2B5EF4-FFF2-40B4-BE49-F238E27FC236}">
                  <a16:creationId xmlns:a16="http://schemas.microsoft.com/office/drawing/2014/main" id="{FC61EC20-614F-93DA-65B5-6CB13BE3C9DB}"/>
                </a:ext>
              </a:extLst>
            </p:cNvPr>
            <p:cNvSpPr/>
            <p:nvPr userDrawn="1"/>
          </p:nvSpPr>
          <p:spPr>
            <a:xfrm rot="16200000">
              <a:off x="5653752" y="-3380452"/>
              <a:ext cx="122496" cy="6858000"/>
            </a:xfrm>
            <a:prstGeom prst="rect">
              <a:avLst/>
            </a:prstGeom>
            <a:solidFill>
              <a:srgbClr val="4A9F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4">
              <a:extLst>
                <a:ext uri="{FF2B5EF4-FFF2-40B4-BE49-F238E27FC236}">
                  <a16:creationId xmlns:a16="http://schemas.microsoft.com/office/drawing/2014/main" id="{153575CA-2F11-E5C7-7AAF-EB477D75BD60}"/>
                </a:ext>
              </a:extLst>
            </p:cNvPr>
            <p:cNvSpPr/>
            <p:nvPr userDrawn="1"/>
          </p:nvSpPr>
          <p:spPr>
            <a:xfrm>
              <a:off x="8881082" y="1973"/>
              <a:ext cx="275616" cy="6858000"/>
            </a:xfrm>
            <a:prstGeom prst="rect">
              <a:avLst/>
            </a:prstGeom>
            <a:solidFill>
              <a:srgbClr val="004A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853635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692" r:id="rId20"/>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8.emf"/><Relationship Id="rId5" Type="http://schemas.openxmlformats.org/officeDocument/2006/relationships/package" Target="../embeddings/Microsoft_Excel_Worksheet1.xlsx"/><Relationship Id="rId4" Type="http://schemas.openxmlformats.org/officeDocument/2006/relationships/image" Target="../media/image7.emf"/></Relationships>
</file>

<file path=ppt/slides/_rels/slide1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10.emf"/><Relationship Id="rId5" Type="http://schemas.openxmlformats.org/officeDocument/2006/relationships/package" Target="../embeddings/Microsoft_Excel_Worksheet3.xlsx"/><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12.emf"/><Relationship Id="rId5" Type="http://schemas.openxmlformats.org/officeDocument/2006/relationships/package" Target="../embeddings/Microsoft_Excel_Worksheet5.xlsx"/><Relationship Id="rId4" Type="http://schemas.openxmlformats.org/officeDocument/2006/relationships/image" Target="../media/image11.emf"/></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8.xml"/><Relationship Id="rId1" Type="http://schemas.openxmlformats.org/officeDocument/2006/relationships/vmlDrawing" Target="../drawings/vmlDrawing4.vml"/><Relationship Id="rId5" Type="http://schemas.openxmlformats.org/officeDocument/2006/relationships/image" Target="../media/image13.emf"/><Relationship Id="rId4" Type="http://schemas.openxmlformats.org/officeDocument/2006/relationships/package" Target="../embeddings/Microsoft_Excel_Worksheet6.xlsx"/></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openxmlformats.org/officeDocument/2006/relationships/slideLayout" Target="../slideLayouts/slideLayout18.xml"/><Relationship Id="rId1" Type="http://schemas.openxmlformats.org/officeDocument/2006/relationships/vmlDrawing" Target="../drawings/vmlDrawing5.v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openxmlformats.org/officeDocument/2006/relationships/slideLayout" Target="../slideLayouts/slideLayout18.xml"/><Relationship Id="rId1" Type="http://schemas.openxmlformats.org/officeDocument/2006/relationships/vmlDrawing" Target="../drawings/vmlDrawing6.vml"/><Relationship Id="rId4" Type="http://schemas.openxmlformats.org/officeDocument/2006/relationships/image" Target="../media/image16.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AB31B3-BE3C-4D88-96CA-5D4E4861F4F0}"/>
              </a:ext>
            </a:extLst>
          </p:cNvPr>
          <p:cNvSpPr>
            <a:spLocks noGrp="1"/>
          </p:cNvSpPr>
          <p:nvPr>
            <p:ph type="title"/>
          </p:nvPr>
        </p:nvSpPr>
        <p:spPr>
          <a:xfrm>
            <a:off x="627018" y="1274724"/>
            <a:ext cx="7889964" cy="1617675"/>
          </a:xfrm>
        </p:spPr>
        <p:txBody>
          <a:bodyPr>
            <a:noAutofit/>
          </a:bodyPr>
          <a:lstStyle/>
          <a:p>
            <a:pPr algn="ctr"/>
            <a:r>
              <a:rPr lang="en-US" sz="2800" dirty="0">
                <a:solidFill>
                  <a:srgbClr val="004A7D"/>
                </a:solidFill>
              </a:rPr>
              <a:t>A FEASIBILITY STUDY FOR THE</a:t>
            </a:r>
            <a:br>
              <a:rPr lang="en-US" sz="2800" dirty="0">
                <a:solidFill>
                  <a:srgbClr val="004A7D"/>
                </a:solidFill>
              </a:rPr>
            </a:br>
            <a:r>
              <a:rPr lang="en-US" sz="2800" dirty="0">
                <a:solidFill>
                  <a:srgbClr val="004A7D"/>
                </a:solidFill>
              </a:rPr>
              <a:t>FORMATION OF AN</a:t>
            </a:r>
            <a:br>
              <a:rPr lang="en-US" sz="2800" dirty="0">
                <a:solidFill>
                  <a:srgbClr val="004A7D"/>
                </a:solidFill>
              </a:rPr>
            </a:br>
            <a:r>
              <a:rPr lang="en-US" sz="2800" dirty="0">
                <a:solidFill>
                  <a:srgbClr val="004A7D"/>
                </a:solidFill>
              </a:rPr>
              <a:t>INDEPENDENT MUNICIPAL SCHOOL SYSTEM</a:t>
            </a:r>
          </a:p>
        </p:txBody>
      </p:sp>
      <p:sp>
        <p:nvSpPr>
          <p:cNvPr id="6" name="TextBox 5">
            <a:extLst>
              <a:ext uri="{FF2B5EF4-FFF2-40B4-BE49-F238E27FC236}">
                <a16:creationId xmlns:a16="http://schemas.microsoft.com/office/drawing/2014/main" id="{10D5D603-4F2B-4151-B625-A8F52B4D4EC4}"/>
              </a:ext>
            </a:extLst>
          </p:cNvPr>
          <p:cNvSpPr txBox="1"/>
          <p:nvPr/>
        </p:nvSpPr>
        <p:spPr>
          <a:xfrm>
            <a:off x="0" y="3429000"/>
            <a:ext cx="9144000" cy="1077218"/>
          </a:xfrm>
          <a:prstGeom prst="rect">
            <a:avLst/>
          </a:prstGeom>
          <a:noFill/>
        </p:spPr>
        <p:txBody>
          <a:bodyPr wrap="square" rtlCol="0">
            <a:spAutoFit/>
          </a:bodyPr>
          <a:lstStyle/>
          <a:p>
            <a:pPr algn="ctr"/>
            <a:r>
              <a:rPr lang="en-US" sz="3200" b="1" kern="1400" dirty="0">
                <a:ln>
                  <a:noFill/>
                </a:ln>
                <a:solidFill>
                  <a:schemeClr val="bg1">
                    <a:lumMod val="50000"/>
                  </a:schemeClr>
                </a:solid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Prepared for the</a:t>
            </a:r>
          </a:p>
          <a:p>
            <a:pPr algn="ctr"/>
            <a:r>
              <a:rPr lang="en-US" sz="3200" b="1" kern="1400" dirty="0">
                <a:ln>
                  <a:noFill/>
                </a:ln>
                <a:solidFill>
                  <a:schemeClr val="bg1">
                    <a:lumMod val="50000"/>
                  </a:schemeClr>
                </a:solid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City of </a:t>
            </a:r>
            <a:r>
              <a:rPr lang="en-US" sz="3200" b="1" kern="1400" dirty="0">
                <a:solidFill>
                  <a:schemeClr val="bg1">
                    <a:lumMod val="50000"/>
                  </a:schemeClr>
                </a:solid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Fairhope</a:t>
            </a:r>
            <a:r>
              <a:rPr lang="en-US" sz="3200" b="1" kern="1400" dirty="0">
                <a:ln>
                  <a:noFill/>
                </a:ln>
                <a:solidFill>
                  <a:schemeClr val="bg1">
                    <a:lumMod val="50000"/>
                  </a:schemeClr>
                </a:solidFill>
                <a:effectLst>
                  <a:outerShdw blurRad="38100" dist="22860" dir="5400000" algn="tl">
                    <a:srgbClr val="000000">
                      <a:alpha val="30000"/>
                    </a:srgbClr>
                  </a:outerShdw>
                </a:effectLst>
                <a:latin typeface="Calibri Light" panose="020F0302020204030204" pitchFamily="34" charset="0"/>
                <a:ea typeface="Times New Roman" panose="02020603050405020304" pitchFamily="18" charset="0"/>
                <a:cs typeface="Times New Roman" panose="02020603050405020304" pitchFamily="18" charset="0"/>
              </a:rPr>
              <a:t>, Alabama</a:t>
            </a:r>
            <a:endParaRPr lang="en-US" sz="3200" dirty="0">
              <a:solidFill>
                <a:schemeClr val="bg1">
                  <a:lumMod val="50000"/>
                </a:schemeClr>
              </a:solidFill>
            </a:endParaRPr>
          </a:p>
        </p:txBody>
      </p:sp>
      <p:sp>
        <p:nvSpPr>
          <p:cNvPr id="9" name="Rectangle 1">
            <a:extLst>
              <a:ext uri="{FF2B5EF4-FFF2-40B4-BE49-F238E27FC236}">
                <a16:creationId xmlns:a16="http://schemas.microsoft.com/office/drawing/2014/main" id="{D27BD581-7022-483C-836D-195D5BB03029}"/>
              </a:ext>
            </a:extLst>
          </p:cNvPr>
          <p:cNvSpPr>
            <a:spLocks noChangeArrowheads="1"/>
          </p:cNvSpPr>
          <p:nvPr/>
        </p:nvSpPr>
        <p:spPr bwMode="auto">
          <a:xfrm>
            <a:off x="0" y="5901231"/>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en-US" dirty="0">
                <a:solidFill>
                  <a:schemeClr val="bg2">
                    <a:lumMod val="50000"/>
                  </a:schemeClr>
                </a:solidFill>
                <a:latin typeface="Arial" panose="020B0604020202020204" pitchFamily="34" charset="0"/>
              </a:rPr>
              <a:t>January</a:t>
            </a:r>
            <a:r>
              <a:rPr kumimoji="0" lang="en-US" altLang="en-US" sz="1800" b="0" i="0" u="none" strike="noStrike" cap="none" normalizeH="0" baseline="0" dirty="0">
                <a:ln>
                  <a:noFill/>
                </a:ln>
                <a:solidFill>
                  <a:schemeClr val="bg2">
                    <a:lumMod val="50000"/>
                  </a:schemeClr>
                </a:solidFill>
                <a:effectLst/>
                <a:latin typeface="Arial" panose="020B0604020202020204" pitchFamily="34" charset="0"/>
              </a:rPr>
              <a:t> </a:t>
            </a:r>
            <a:r>
              <a:rPr lang="en-US" altLang="en-US" dirty="0">
                <a:solidFill>
                  <a:schemeClr val="bg2">
                    <a:lumMod val="50000"/>
                  </a:schemeClr>
                </a:solidFill>
                <a:latin typeface="Arial" panose="020B0604020202020204" pitchFamily="34" charset="0"/>
              </a:rPr>
              <a:t>7</a:t>
            </a:r>
            <a:r>
              <a:rPr kumimoji="0" lang="en-US" altLang="en-US" sz="1800" b="0" i="0" u="none" strike="noStrike" cap="none" normalizeH="0" baseline="30000" dirty="0">
                <a:ln>
                  <a:noFill/>
                </a:ln>
                <a:solidFill>
                  <a:schemeClr val="bg2">
                    <a:lumMod val="50000"/>
                  </a:schemeClr>
                </a:solidFill>
                <a:effectLst/>
                <a:latin typeface="Arial" panose="020B0604020202020204" pitchFamily="34" charset="0"/>
              </a:rPr>
              <a:t>th</a:t>
            </a:r>
            <a:r>
              <a:rPr kumimoji="0" lang="en-US" altLang="en-US" sz="1800" b="0" i="0" u="none" strike="noStrike" cap="none" normalizeH="0" baseline="0" dirty="0">
                <a:ln>
                  <a:noFill/>
                </a:ln>
                <a:solidFill>
                  <a:schemeClr val="bg2">
                    <a:lumMod val="50000"/>
                  </a:schemeClr>
                </a:solidFill>
                <a:effectLst/>
                <a:latin typeface="Arial" panose="020B0604020202020204" pitchFamily="34" charset="0"/>
              </a:rPr>
              <a:t>, 2026</a:t>
            </a:r>
          </a:p>
        </p:txBody>
      </p:sp>
    </p:spTree>
    <p:extLst>
      <p:ext uri="{BB962C8B-B14F-4D97-AF65-F5344CB8AC3E}">
        <p14:creationId xmlns:p14="http://schemas.microsoft.com/office/powerpoint/2010/main" val="16163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7D25C8-F6E3-4C3E-BEB5-1E94A3DAFB1B}"/>
              </a:ext>
            </a:extLst>
          </p:cNvPr>
          <p:cNvSpPr>
            <a:spLocks noGrp="1"/>
          </p:cNvSpPr>
          <p:nvPr>
            <p:ph type="title"/>
          </p:nvPr>
        </p:nvSpPr>
        <p:spPr>
          <a:xfrm>
            <a:off x="663388" y="186766"/>
            <a:ext cx="7760945" cy="1561352"/>
          </a:xfrm>
        </p:spPr>
        <p:txBody>
          <a:bodyPr/>
          <a:lstStyle/>
          <a:p>
            <a:r>
              <a:rPr lang="en-US" dirty="0"/>
              <a:t>City of Fairhope </a:t>
            </a:r>
            <a:br>
              <a:rPr lang="en-US" dirty="0"/>
            </a:br>
            <a:r>
              <a:rPr lang="en-US" dirty="0"/>
              <a:t>Balance Sheet per 9/30/24 Audit</a:t>
            </a:r>
          </a:p>
        </p:txBody>
      </p:sp>
      <p:graphicFrame>
        <p:nvGraphicFramePr>
          <p:cNvPr id="6" name="Table 5">
            <a:extLst>
              <a:ext uri="{FF2B5EF4-FFF2-40B4-BE49-F238E27FC236}">
                <a16:creationId xmlns:a16="http://schemas.microsoft.com/office/drawing/2014/main" id="{692EDB96-9E92-4368-A53E-51EE547BF88C}"/>
              </a:ext>
            </a:extLst>
          </p:cNvPr>
          <p:cNvGraphicFramePr>
            <a:graphicFrameLocks noGrp="1"/>
          </p:cNvGraphicFramePr>
          <p:nvPr>
            <p:extLst/>
          </p:nvPr>
        </p:nvGraphicFramePr>
        <p:xfrm>
          <a:off x="757517" y="1748118"/>
          <a:ext cx="7628966" cy="4773602"/>
        </p:xfrm>
        <a:graphic>
          <a:graphicData uri="http://schemas.openxmlformats.org/drawingml/2006/table">
            <a:tbl>
              <a:tblPr firstRow="1" bandRow="1">
                <a:tableStyleId>{5C22544A-7EE6-4342-B048-85BDC9FD1C3A}</a:tableStyleId>
              </a:tblPr>
              <a:tblGrid>
                <a:gridCol w="3527845">
                  <a:extLst>
                    <a:ext uri="{9D8B030D-6E8A-4147-A177-3AD203B41FA5}">
                      <a16:colId xmlns:a16="http://schemas.microsoft.com/office/drawing/2014/main" val="2463558199"/>
                    </a:ext>
                  </a:extLst>
                </a:gridCol>
                <a:gridCol w="326326">
                  <a:extLst>
                    <a:ext uri="{9D8B030D-6E8A-4147-A177-3AD203B41FA5}">
                      <a16:colId xmlns:a16="http://schemas.microsoft.com/office/drawing/2014/main" val="2939881505"/>
                    </a:ext>
                  </a:extLst>
                </a:gridCol>
                <a:gridCol w="1834480">
                  <a:extLst>
                    <a:ext uri="{9D8B030D-6E8A-4147-A177-3AD203B41FA5}">
                      <a16:colId xmlns:a16="http://schemas.microsoft.com/office/drawing/2014/main" val="593361335"/>
                    </a:ext>
                  </a:extLst>
                </a:gridCol>
                <a:gridCol w="1940315">
                  <a:extLst>
                    <a:ext uri="{9D8B030D-6E8A-4147-A177-3AD203B41FA5}">
                      <a16:colId xmlns:a16="http://schemas.microsoft.com/office/drawing/2014/main" val="3797309353"/>
                    </a:ext>
                  </a:extLst>
                </a:gridCol>
              </a:tblGrid>
              <a:tr h="367462">
                <a:tc>
                  <a:txBody>
                    <a:bodyPr/>
                    <a:lstStyle/>
                    <a:p>
                      <a:r>
                        <a:rPr lang="en-US" dirty="0"/>
                        <a:t>Net Position-Balance Sheet</a:t>
                      </a:r>
                    </a:p>
                  </a:txBody>
                  <a:tcPr/>
                </a:tc>
                <a:tc>
                  <a:txBody>
                    <a:bodyPr/>
                    <a:lstStyle/>
                    <a:p>
                      <a:endParaRPr lang="en-US" dirty="0"/>
                    </a:p>
                  </a:txBody>
                  <a:tcPr/>
                </a:tc>
                <a:tc>
                  <a:txBody>
                    <a:bodyPr/>
                    <a:lstStyle/>
                    <a:p>
                      <a:r>
                        <a:rPr lang="en-US" dirty="0"/>
                        <a:t>        FY 2024</a:t>
                      </a:r>
                    </a:p>
                  </a:txBody>
                  <a:tcPr/>
                </a:tc>
                <a:tc>
                  <a:txBody>
                    <a:bodyPr/>
                    <a:lstStyle/>
                    <a:p>
                      <a:r>
                        <a:rPr lang="en-US" dirty="0"/>
                        <a:t>       FY 2023</a:t>
                      </a:r>
                    </a:p>
                  </a:txBody>
                  <a:tcPr/>
                </a:tc>
                <a:extLst>
                  <a:ext uri="{0D108BD9-81ED-4DB2-BD59-A6C34878D82A}">
                    <a16:rowId xmlns:a16="http://schemas.microsoft.com/office/drawing/2014/main" val="3642739385"/>
                  </a:ext>
                </a:extLst>
              </a:tr>
              <a:tr h="313004">
                <a:tc>
                  <a:txBody>
                    <a:bodyPr/>
                    <a:lstStyle/>
                    <a:p>
                      <a:r>
                        <a:rPr lang="en-US" dirty="0"/>
                        <a:t>Current and Other Assets</a:t>
                      </a:r>
                    </a:p>
                  </a:txBody>
                  <a:tcPr/>
                </a:tc>
                <a:tc>
                  <a:txBody>
                    <a:bodyPr/>
                    <a:lstStyle/>
                    <a:p>
                      <a:endParaRPr lang="en-US" dirty="0"/>
                    </a:p>
                  </a:txBody>
                  <a:tcPr/>
                </a:tc>
                <a:tc>
                  <a:txBody>
                    <a:bodyPr/>
                    <a:lstStyle/>
                    <a:p>
                      <a:r>
                        <a:rPr lang="en-US" sz="1500" baseline="0" dirty="0">
                          <a:latin typeface="Arial" panose="020B0604020202020204" pitchFamily="34" charset="0"/>
                        </a:rPr>
                        <a:t>$          48,733,731 </a:t>
                      </a:r>
                    </a:p>
                  </a:txBody>
                  <a:tcPr/>
                </a:tc>
                <a:tc>
                  <a:txBody>
                    <a:bodyPr/>
                    <a:lstStyle/>
                    <a:p>
                      <a:r>
                        <a:rPr lang="en-US" sz="1500" baseline="0" dirty="0">
                          <a:latin typeface="Arial" panose="020B0604020202020204" pitchFamily="34" charset="0"/>
                        </a:rPr>
                        <a:t> $      46,647, 229     </a:t>
                      </a:r>
                    </a:p>
                  </a:txBody>
                  <a:tcPr/>
                </a:tc>
                <a:extLst>
                  <a:ext uri="{0D108BD9-81ED-4DB2-BD59-A6C34878D82A}">
                    <a16:rowId xmlns:a16="http://schemas.microsoft.com/office/drawing/2014/main" val="1770069451"/>
                  </a:ext>
                </a:extLst>
              </a:tr>
              <a:tr h="367462">
                <a:tc>
                  <a:txBody>
                    <a:bodyPr/>
                    <a:lstStyle/>
                    <a:p>
                      <a:r>
                        <a:rPr lang="en-US" dirty="0"/>
                        <a:t>Capital Assets</a:t>
                      </a:r>
                    </a:p>
                  </a:txBody>
                  <a:tcPr/>
                </a:tc>
                <a:tc>
                  <a:txBody>
                    <a:bodyPr/>
                    <a:lstStyle/>
                    <a:p>
                      <a:endParaRPr lang="en-US" dirty="0"/>
                    </a:p>
                  </a:txBody>
                  <a:tcPr/>
                </a:tc>
                <a:tc>
                  <a:txBody>
                    <a:bodyPr/>
                    <a:lstStyle/>
                    <a:p>
                      <a:r>
                        <a:rPr lang="en-US" sz="1500" baseline="0" dirty="0">
                          <a:latin typeface="Arial" panose="020B0604020202020204" pitchFamily="34" charset="0"/>
                        </a:rPr>
                        <a:t>          122,653,701</a:t>
                      </a:r>
                    </a:p>
                  </a:txBody>
                  <a:tcPr/>
                </a:tc>
                <a:tc>
                  <a:txBody>
                    <a:bodyPr/>
                    <a:lstStyle/>
                    <a:p>
                      <a:r>
                        <a:rPr lang="en-US" sz="1500" baseline="0" dirty="0">
                          <a:latin typeface="Arial" panose="020B0604020202020204" pitchFamily="34" charset="0"/>
                        </a:rPr>
                        <a:t>        107,329,390</a:t>
                      </a:r>
                    </a:p>
                  </a:txBody>
                  <a:tcPr/>
                </a:tc>
                <a:extLst>
                  <a:ext uri="{0D108BD9-81ED-4DB2-BD59-A6C34878D82A}">
                    <a16:rowId xmlns:a16="http://schemas.microsoft.com/office/drawing/2014/main" val="3408431874"/>
                  </a:ext>
                </a:extLst>
              </a:tr>
              <a:tr h="367462">
                <a:tc>
                  <a:txBody>
                    <a:bodyPr/>
                    <a:lstStyle/>
                    <a:p>
                      <a:r>
                        <a:rPr lang="en-US" dirty="0"/>
                        <a:t>Total Assets</a:t>
                      </a:r>
                    </a:p>
                  </a:txBody>
                  <a:tcPr/>
                </a:tc>
                <a:tc>
                  <a:txBody>
                    <a:bodyPr/>
                    <a:lstStyle/>
                    <a:p>
                      <a:endParaRPr lang="en-US" dirty="0"/>
                    </a:p>
                  </a:txBody>
                  <a:tcPr/>
                </a:tc>
                <a:tc>
                  <a:txBody>
                    <a:bodyPr/>
                    <a:lstStyle/>
                    <a:p>
                      <a:r>
                        <a:rPr lang="en-US" sz="1500" baseline="0" dirty="0">
                          <a:latin typeface="Arial" panose="020B0604020202020204" pitchFamily="34" charset="0"/>
                        </a:rPr>
                        <a:t>          171,387,432</a:t>
                      </a:r>
                    </a:p>
                  </a:txBody>
                  <a:tcPr/>
                </a:tc>
                <a:tc>
                  <a:txBody>
                    <a:bodyPr/>
                    <a:lstStyle/>
                    <a:p>
                      <a:r>
                        <a:rPr lang="en-US" sz="1500" baseline="0" dirty="0">
                          <a:latin typeface="Arial" panose="020B0604020202020204" pitchFamily="34" charset="0"/>
                        </a:rPr>
                        <a:t>        153,976,619</a:t>
                      </a:r>
                    </a:p>
                  </a:txBody>
                  <a:tcPr/>
                </a:tc>
                <a:extLst>
                  <a:ext uri="{0D108BD9-81ED-4DB2-BD59-A6C34878D82A}">
                    <a16:rowId xmlns:a16="http://schemas.microsoft.com/office/drawing/2014/main" val="3451859589"/>
                  </a:ext>
                </a:extLst>
              </a:tr>
              <a:tr h="367462">
                <a:tc>
                  <a:txBody>
                    <a:bodyPr/>
                    <a:lstStyle/>
                    <a:p>
                      <a:r>
                        <a:rPr lang="en-US" dirty="0"/>
                        <a:t>Deferred Outflows of Resources</a:t>
                      </a:r>
                    </a:p>
                  </a:txBody>
                  <a:tcPr/>
                </a:tc>
                <a:tc>
                  <a:txBody>
                    <a:bodyPr/>
                    <a:lstStyle/>
                    <a:p>
                      <a:endParaRPr lang="en-US" dirty="0"/>
                    </a:p>
                  </a:txBody>
                  <a:tcPr/>
                </a:tc>
                <a:tc>
                  <a:txBody>
                    <a:bodyPr/>
                    <a:lstStyle/>
                    <a:p>
                      <a:r>
                        <a:rPr lang="en-US" sz="1500" baseline="0" dirty="0">
                          <a:latin typeface="Arial" panose="020B0604020202020204" pitchFamily="34" charset="0"/>
                        </a:rPr>
                        <a:t>              5,234,906</a:t>
                      </a:r>
                    </a:p>
                  </a:txBody>
                  <a:tcPr/>
                </a:tc>
                <a:tc>
                  <a:txBody>
                    <a:bodyPr/>
                    <a:lstStyle/>
                    <a:p>
                      <a:r>
                        <a:rPr lang="en-US" sz="1500" baseline="0" dirty="0">
                          <a:latin typeface="Arial" panose="020B0604020202020204" pitchFamily="34" charset="0"/>
                        </a:rPr>
                        <a:t>            7,356,798</a:t>
                      </a:r>
                    </a:p>
                  </a:txBody>
                  <a:tcPr/>
                </a:tc>
                <a:extLst>
                  <a:ext uri="{0D108BD9-81ED-4DB2-BD59-A6C34878D82A}">
                    <a16:rowId xmlns:a16="http://schemas.microsoft.com/office/drawing/2014/main" val="3687572256"/>
                  </a:ext>
                </a:extLst>
              </a:tr>
              <a:tr h="367462">
                <a:tc>
                  <a:txBody>
                    <a:bodyPr/>
                    <a:lstStyle/>
                    <a:p>
                      <a:r>
                        <a:rPr lang="en-US" dirty="0"/>
                        <a:t>Long-term Liabilities</a:t>
                      </a:r>
                    </a:p>
                  </a:txBody>
                  <a:tcPr/>
                </a:tc>
                <a:tc>
                  <a:txBody>
                    <a:bodyPr/>
                    <a:lstStyle/>
                    <a:p>
                      <a:endParaRPr lang="en-US"/>
                    </a:p>
                  </a:txBody>
                  <a:tcPr/>
                </a:tc>
                <a:tc>
                  <a:txBody>
                    <a:bodyPr/>
                    <a:lstStyle/>
                    <a:p>
                      <a:r>
                        <a:rPr lang="en-US" sz="1500" baseline="0" dirty="0">
                          <a:latin typeface="Arial" panose="020B0604020202020204" pitchFamily="34" charset="0"/>
                        </a:rPr>
                        <a:t>            18,053,002</a:t>
                      </a:r>
                    </a:p>
                  </a:txBody>
                  <a:tcPr/>
                </a:tc>
                <a:tc>
                  <a:txBody>
                    <a:bodyPr/>
                    <a:lstStyle/>
                    <a:p>
                      <a:r>
                        <a:rPr lang="en-US" sz="1500" baseline="0" dirty="0">
                          <a:latin typeface="Arial" panose="020B0604020202020204" pitchFamily="34" charset="0"/>
                        </a:rPr>
                        <a:t>          17,220,236</a:t>
                      </a:r>
                    </a:p>
                  </a:txBody>
                  <a:tcPr/>
                </a:tc>
                <a:extLst>
                  <a:ext uri="{0D108BD9-81ED-4DB2-BD59-A6C34878D82A}">
                    <a16:rowId xmlns:a16="http://schemas.microsoft.com/office/drawing/2014/main" val="1933956552"/>
                  </a:ext>
                </a:extLst>
              </a:tr>
              <a:tr h="367462">
                <a:tc>
                  <a:txBody>
                    <a:bodyPr/>
                    <a:lstStyle/>
                    <a:p>
                      <a:r>
                        <a:rPr lang="en-US" dirty="0"/>
                        <a:t>Other Liabilities</a:t>
                      </a:r>
                    </a:p>
                  </a:txBody>
                  <a:tcPr/>
                </a:tc>
                <a:tc>
                  <a:txBody>
                    <a:bodyPr/>
                    <a:lstStyle/>
                    <a:p>
                      <a:endParaRPr lang="en-US"/>
                    </a:p>
                  </a:txBody>
                  <a:tcPr/>
                </a:tc>
                <a:tc>
                  <a:txBody>
                    <a:bodyPr/>
                    <a:lstStyle/>
                    <a:p>
                      <a:r>
                        <a:rPr lang="en-US" sz="1500" baseline="0" dirty="0">
                          <a:latin typeface="Arial" panose="020B0604020202020204" pitchFamily="34" charset="0"/>
                        </a:rPr>
                        <a:t>              8,280,237</a:t>
                      </a:r>
                    </a:p>
                  </a:txBody>
                  <a:tcPr/>
                </a:tc>
                <a:tc>
                  <a:txBody>
                    <a:bodyPr/>
                    <a:lstStyle/>
                    <a:p>
                      <a:r>
                        <a:rPr lang="en-US" sz="1500" baseline="0" dirty="0">
                          <a:latin typeface="Arial" panose="020B0604020202020204" pitchFamily="34" charset="0"/>
                        </a:rPr>
                        <a:t>            8,182,444</a:t>
                      </a:r>
                    </a:p>
                  </a:txBody>
                  <a:tcPr/>
                </a:tc>
                <a:extLst>
                  <a:ext uri="{0D108BD9-81ED-4DB2-BD59-A6C34878D82A}">
                    <a16:rowId xmlns:a16="http://schemas.microsoft.com/office/drawing/2014/main" val="1302530284"/>
                  </a:ext>
                </a:extLst>
              </a:tr>
              <a:tr h="367462">
                <a:tc>
                  <a:txBody>
                    <a:bodyPr/>
                    <a:lstStyle/>
                    <a:p>
                      <a:r>
                        <a:rPr lang="en-US" dirty="0"/>
                        <a:t>Total Deferred Inflows of Resources</a:t>
                      </a:r>
                    </a:p>
                  </a:txBody>
                  <a:tcPr/>
                </a:tc>
                <a:tc>
                  <a:txBody>
                    <a:bodyPr/>
                    <a:lstStyle/>
                    <a:p>
                      <a:endParaRPr lang="en-US"/>
                    </a:p>
                  </a:txBody>
                  <a:tcPr/>
                </a:tc>
                <a:tc>
                  <a:txBody>
                    <a:bodyPr/>
                    <a:lstStyle/>
                    <a:p>
                      <a:r>
                        <a:rPr lang="en-US" sz="1500" baseline="0" dirty="0">
                          <a:latin typeface="Arial" panose="020B0604020202020204" pitchFamily="34" charset="0"/>
                        </a:rPr>
                        <a:t>              2,217,944</a:t>
                      </a:r>
                    </a:p>
                  </a:txBody>
                  <a:tcPr/>
                </a:tc>
                <a:tc>
                  <a:txBody>
                    <a:bodyPr/>
                    <a:lstStyle/>
                    <a:p>
                      <a:r>
                        <a:rPr lang="en-US" sz="1500" baseline="0" dirty="0">
                          <a:latin typeface="Arial" panose="020B0604020202020204" pitchFamily="34" charset="0"/>
                        </a:rPr>
                        <a:t>            3,462,977</a:t>
                      </a:r>
                    </a:p>
                  </a:txBody>
                  <a:tcPr/>
                </a:tc>
                <a:extLst>
                  <a:ext uri="{0D108BD9-81ED-4DB2-BD59-A6C34878D82A}">
                    <a16:rowId xmlns:a16="http://schemas.microsoft.com/office/drawing/2014/main" val="122996556"/>
                  </a:ext>
                </a:extLst>
              </a:tr>
              <a:tr h="367462">
                <a:tc>
                  <a:txBody>
                    <a:bodyPr/>
                    <a:lstStyle/>
                    <a:p>
                      <a:r>
                        <a:rPr lang="en-US" dirty="0"/>
                        <a:t>      Net Position</a:t>
                      </a:r>
                    </a:p>
                  </a:txBody>
                  <a:tcPr/>
                </a:tc>
                <a:tc>
                  <a:txBody>
                    <a:bodyPr/>
                    <a:lstStyle/>
                    <a:p>
                      <a:endParaRPr lang="en-US"/>
                    </a:p>
                  </a:txBody>
                  <a:tcPr/>
                </a:tc>
                <a:tc>
                  <a:txBody>
                    <a:bodyPr/>
                    <a:lstStyle/>
                    <a:p>
                      <a:r>
                        <a:rPr lang="en-US" sz="1500" baseline="0" dirty="0">
                          <a:highlight>
                            <a:srgbClr val="FFFF00"/>
                          </a:highlight>
                          <a:latin typeface="Arial" panose="020B0604020202020204" pitchFamily="34" charset="0"/>
                        </a:rPr>
                        <a:t>$        148,071,155</a:t>
                      </a:r>
                    </a:p>
                  </a:txBody>
                  <a:tcPr/>
                </a:tc>
                <a:tc>
                  <a:txBody>
                    <a:bodyPr/>
                    <a:lstStyle/>
                    <a:p>
                      <a:r>
                        <a:rPr lang="en-US" sz="1500" baseline="0" dirty="0">
                          <a:highlight>
                            <a:srgbClr val="FFFF00"/>
                          </a:highlight>
                          <a:latin typeface="Arial" panose="020B0604020202020204" pitchFamily="34" charset="0"/>
                        </a:rPr>
                        <a:t>$      132,467,760</a:t>
                      </a:r>
                    </a:p>
                  </a:txBody>
                  <a:tcPr/>
                </a:tc>
                <a:extLst>
                  <a:ext uri="{0D108BD9-81ED-4DB2-BD59-A6C34878D82A}">
                    <a16:rowId xmlns:a16="http://schemas.microsoft.com/office/drawing/2014/main" val="2996305504"/>
                  </a:ext>
                </a:extLst>
              </a:tr>
              <a:tr h="367462">
                <a:tc>
                  <a:txBody>
                    <a:bodyPr/>
                    <a:lstStyle/>
                    <a:p>
                      <a:endParaRPr lang="en-US" dirty="0"/>
                    </a:p>
                  </a:txBody>
                  <a:tcPr/>
                </a:tc>
                <a:tc>
                  <a:txBody>
                    <a:bodyPr/>
                    <a:lstStyle/>
                    <a:p>
                      <a:endParaRPr lang="en-US"/>
                    </a:p>
                  </a:txBody>
                  <a:tcPr/>
                </a:tc>
                <a:tc>
                  <a:txBody>
                    <a:bodyPr/>
                    <a:lstStyle/>
                    <a:p>
                      <a:endParaRPr lang="en-US" sz="1500" baseline="0">
                        <a:latin typeface="Arial" panose="020B0604020202020204" pitchFamily="34" charset="0"/>
                      </a:endParaRPr>
                    </a:p>
                  </a:txBody>
                  <a:tcPr/>
                </a:tc>
                <a:tc>
                  <a:txBody>
                    <a:bodyPr/>
                    <a:lstStyle/>
                    <a:p>
                      <a:endParaRPr lang="en-US" sz="1500" baseline="0" dirty="0">
                        <a:latin typeface="Arial" panose="020B0604020202020204" pitchFamily="34" charset="0"/>
                      </a:endParaRPr>
                    </a:p>
                  </a:txBody>
                  <a:tcPr/>
                </a:tc>
                <a:extLst>
                  <a:ext uri="{0D108BD9-81ED-4DB2-BD59-A6C34878D82A}">
                    <a16:rowId xmlns:a16="http://schemas.microsoft.com/office/drawing/2014/main" val="942050489"/>
                  </a:ext>
                </a:extLst>
              </a:tr>
              <a:tr h="367462">
                <a:tc>
                  <a:txBody>
                    <a:bodyPr/>
                    <a:lstStyle/>
                    <a:p>
                      <a:r>
                        <a:rPr lang="en-US" dirty="0"/>
                        <a:t>Total Revenues</a:t>
                      </a:r>
                    </a:p>
                  </a:txBody>
                  <a:tcPr/>
                </a:tc>
                <a:tc>
                  <a:txBody>
                    <a:bodyPr/>
                    <a:lstStyle/>
                    <a:p>
                      <a:endParaRPr lang="en-US"/>
                    </a:p>
                  </a:txBody>
                  <a:tcPr/>
                </a:tc>
                <a:tc>
                  <a:txBody>
                    <a:bodyPr/>
                    <a:lstStyle/>
                    <a:p>
                      <a:r>
                        <a:rPr lang="en-US" sz="1500" baseline="0" dirty="0">
                          <a:latin typeface="Arial" panose="020B0604020202020204" pitchFamily="34" charset="0"/>
                        </a:rPr>
                        <a:t>$          54,640,960</a:t>
                      </a:r>
                    </a:p>
                  </a:txBody>
                  <a:tcPr/>
                </a:tc>
                <a:tc>
                  <a:txBody>
                    <a:bodyPr/>
                    <a:lstStyle/>
                    <a:p>
                      <a:r>
                        <a:rPr lang="en-US" sz="1500" baseline="0" dirty="0">
                          <a:latin typeface="Arial" panose="020B0604020202020204" pitchFamily="34" charset="0"/>
                        </a:rPr>
                        <a:t>$       47,497,097</a:t>
                      </a:r>
                    </a:p>
                  </a:txBody>
                  <a:tcPr/>
                </a:tc>
                <a:extLst>
                  <a:ext uri="{0D108BD9-81ED-4DB2-BD59-A6C34878D82A}">
                    <a16:rowId xmlns:a16="http://schemas.microsoft.com/office/drawing/2014/main" val="3432321074"/>
                  </a:ext>
                </a:extLst>
              </a:tr>
              <a:tr h="367462">
                <a:tc>
                  <a:txBody>
                    <a:bodyPr/>
                    <a:lstStyle/>
                    <a:p>
                      <a:r>
                        <a:rPr lang="en-US" dirty="0"/>
                        <a:t>Total Expenses</a:t>
                      </a:r>
                    </a:p>
                  </a:txBody>
                  <a:tcPr/>
                </a:tc>
                <a:tc>
                  <a:txBody>
                    <a:bodyPr/>
                    <a:lstStyle/>
                    <a:p>
                      <a:endParaRPr lang="en-US"/>
                    </a:p>
                  </a:txBody>
                  <a:tcPr/>
                </a:tc>
                <a:tc>
                  <a:txBody>
                    <a:bodyPr/>
                    <a:lstStyle/>
                    <a:p>
                      <a:r>
                        <a:rPr lang="en-US" sz="1500" baseline="0" dirty="0">
                          <a:latin typeface="Arial" panose="020B0604020202020204" pitchFamily="34" charset="0"/>
                        </a:rPr>
                        <a:t>            39,037,565</a:t>
                      </a:r>
                    </a:p>
                  </a:txBody>
                  <a:tcPr/>
                </a:tc>
                <a:tc>
                  <a:txBody>
                    <a:bodyPr/>
                    <a:lstStyle/>
                    <a:p>
                      <a:r>
                        <a:rPr lang="en-US" sz="1500" baseline="0" dirty="0">
                          <a:latin typeface="Arial" panose="020B0604020202020204" pitchFamily="34" charset="0"/>
                        </a:rPr>
                        <a:t>         34,285,016</a:t>
                      </a:r>
                    </a:p>
                  </a:txBody>
                  <a:tcPr/>
                </a:tc>
                <a:extLst>
                  <a:ext uri="{0D108BD9-81ED-4DB2-BD59-A6C34878D82A}">
                    <a16:rowId xmlns:a16="http://schemas.microsoft.com/office/drawing/2014/main" val="805363087"/>
                  </a:ext>
                </a:extLst>
              </a:tr>
              <a:tr h="270706">
                <a:tc>
                  <a:txBody>
                    <a:bodyPr/>
                    <a:lstStyle/>
                    <a:p>
                      <a:r>
                        <a:rPr lang="en-US" dirty="0"/>
                        <a:t>      Change in Net Position</a:t>
                      </a:r>
                    </a:p>
                  </a:txBody>
                  <a:tcPr/>
                </a:tc>
                <a:tc>
                  <a:txBody>
                    <a:bodyPr/>
                    <a:lstStyle/>
                    <a:p>
                      <a:endParaRPr lang="en-US"/>
                    </a:p>
                  </a:txBody>
                  <a:tcPr/>
                </a:tc>
                <a:tc>
                  <a:txBody>
                    <a:bodyPr/>
                    <a:lstStyle/>
                    <a:p>
                      <a:r>
                        <a:rPr lang="en-US" sz="1500" baseline="0" dirty="0">
                          <a:latin typeface="Arial" panose="020B0604020202020204" pitchFamily="34" charset="0"/>
                        </a:rPr>
                        <a:t>$          15,603,395</a:t>
                      </a:r>
                    </a:p>
                  </a:txBody>
                  <a:tcPr/>
                </a:tc>
                <a:tc>
                  <a:txBody>
                    <a:bodyPr/>
                    <a:lstStyle/>
                    <a:p>
                      <a:r>
                        <a:rPr lang="en-US" sz="1500" baseline="0" dirty="0">
                          <a:latin typeface="Arial" panose="020B0604020202020204" pitchFamily="34" charset="0"/>
                        </a:rPr>
                        <a:t>$       13,212,081</a:t>
                      </a:r>
                    </a:p>
                  </a:txBody>
                  <a:tcPr/>
                </a:tc>
                <a:extLst>
                  <a:ext uri="{0D108BD9-81ED-4DB2-BD59-A6C34878D82A}">
                    <a16:rowId xmlns:a16="http://schemas.microsoft.com/office/drawing/2014/main" val="4247709031"/>
                  </a:ext>
                </a:extLst>
              </a:tr>
            </a:tbl>
          </a:graphicData>
        </a:graphic>
      </p:graphicFrame>
    </p:spTree>
    <p:extLst>
      <p:ext uri="{BB962C8B-B14F-4D97-AF65-F5344CB8AC3E}">
        <p14:creationId xmlns:p14="http://schemas.microsoft.com/office/powerpoint/2010/main" val="6771939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D95F517-0C50-66BE-494C-2B491EB29704}"/>
              </a:ext>
            </a:extLst>
          </p:cNvPr>
          <p:cNvSpPr txBox="1"/>
          <p:nvPr/>
        </p:nvSpPr>
        <p:spPr>
          <a:xfrm>
            <a:off x="838200" y="3728029"/>
            <a:ext cx="7319682" cy="4377352"/>
          </a:xfrm>
          <a:prstGeom prst="rect">
            <a:avLst/>
          </a:prstGeom>
          <a:noFill/>
        </p:spPr>
        <p:txBody>
          <a:bodyPr wrap="square" rtlCol="0">
            <a:spAutoFit/>
          </a:bodyPr>
          <a:lstStyle/>
          <a:p>
            <a:pPr marL="0" marR="0">
              <a:lnSpc>
                <a:spcPct val="107000"/>
              </a:lnSpc>
              <a:spcBef>
                <a:spcPts val="0"/>
              </a:spcBef>
              <a:spcAft>
                <a:spcPts val="500"/>
              </a:spcAft>
            </a:pP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500"/>
              </a:spcAft>
            </a:pPr>
            <a:r>
              <a:rPr lang="en-US" sz="1400" b="1" dirty="0">
                <a:effectLst/>
                <a:latin typeface="Calibri" panose="020F0502020204030204" pitchFamily="34" charset="0"/>
                <a:ea typeface="Calibri" panose="020F0502020204030204" pitchFamily="34" charset="0"/>
                <a:cs typeface="Times New Roman" panose="02020603050405020304" pitchFamily="18" charset="0"/>
              </a:rPr>
              <a:t>ALSDE: Building Capacity of 80-90% is considered 100% Utilization.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500"/>
              </a:spcAft>
            </a:pPr>
            <a:r>
              <a:rPr lang="en-US" sz="1400" b="1" dirty="0">
                <a:latin typeface="Calibri" panose="020F0502020204030204" pitchFamily="34" charset="0"/>
                <a:ea typeface="Calibri" panose="020F0502020204030204" pitchFamily="34" charset="0"/>
                <a:cs typeface="Times New Roman" panose="02020603050405020304" pitchFamily="18" charset="0"/>
              </a:rPr>
              <a:t>Only 55</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percent of the students </a:t>
            </a:r>
            <a:r>
              <a:rPr lang="en-US" sz="1400" b="1" dirty="0">
                <a:latin typeface="Calibri" panose="020F0502020204030204" pitchFamily="34" charset="0"/>
                <a:ea typeface="Calibri" panose="020F0502020204030204" pitchFamily="34" charset="0"/>
                <a:cs typeface="Times New Roman" panose="02020603050405020304" pitchFamily="18" charset="0"/>
              </a:rPr>
              <a:t>in the Fairhope feeder pattern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currently reside in the city limits of </a:t>
            </a:r>
            <a:r>
              <a:rPr lang="en-US" sz="1400" b="1" dirty="0">
                <a:latin typeface="Calibri" panose="020F0502020204030204" pitchFamily="34" charset="0"/>
                <a:ea typeface="Calibri" panose="020F0502020204030204" pitchFamily="34" charset="0"/>
                <a:cs typeface="Times New Roman" panose="02020603050405020304" pitchFamily="18" charset="0"/>
              </a:rPr>
              <a:t>Fairhope</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This has far-reaching implications if a new school systems </a:t>
            </a:r>
            <a:r>
              <a:rPr lang="en-US" sz="1400" b="1" dirty="0">
                <a:latin typeface="Calibri" panose="020F0502020204030204" pitchFamily="34" charset="0"/>
                <a:ea typeface="Calibri" panose="020F0502020204030204" pitchFamily="34" charset="0"/>
                <a:cs typeface="Times New Roman" panose="02020603050405020304" pitchFamily="18" charset="0"/>
              </a:rPr>
              <a:t>would be</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formed:</a:t>
            </a:r>
          </a:p>
          <a:p>
            <a:pPr marL="342900" marR="0" indent="-342900">
              <a:lnSpc>
                <a:spcPct val="107000"/>
              </a:lnSpc>
              <a:spcBef>
                <a:spcPts val="0"/>
              </a:spcBef>
              <a:spcAft>
                <a:spcPts val="500"/>
              </a:spcAf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The excess capacity would indicate that even with the high population growth of Fairhope, there would be no immediate need for additional classroom space and no need to budget anything but maintenance and buses in the capital budget.</a:t>
            </a:r>
          </a:p>
          <a:p>
            <a:pPr marL="342900" marR="0" indent="-342900">
              <a:lnSpc>
                <a:spcPct val="107000"/>
              </a:lnSpc>
              <a:spcBef>
                <a:spcPts val="0"/>
              </a:spcBef>
              <a:spcAft>
                <a:spcPts val="500"/>
              </a:spcAf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Adding students by “grandfathering” in existing enrolled students who live outside the city limits should not cause overcrowding.</a:t>
            </a:r>
          </a:p>
          <a:p>
            <a:pPr marL="342900" marR="0" indent="-342900">
              <a:lnSpc>
                <a:spcPct val="107000"/>
              </a:lnSpc>
              <a:spcBef>
                <a:spcPts val="0"/>
              </a:spcBef>
              <a:spcAft>
                <a:spcPts val="500"/>
              </a:spcAf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We are not including Pre-K students in this analysis, but there appears to be adequate space to have Pre-K classes at every school.</a:t>
            </a:r>
          </a:p>
          <a:p>
            <a:pPr marL="342900" marR="0" indent="-342900">
              <a:lnSpc>
                <a:spcPct val="107000"/>
              </a:lnSpc>
              <a:spcBef>
                <a:spcPts val="0"/>
              </a:spcBef>
              <a:spcAft>
                <a:spcPts val="500"/>
              </a:spcAf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5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5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nSpc>
                <a:spcPct val="107000"/>
              </a:lnSpc>
              <a:spcBef>
                <a:spcPts val="0"/>
              </a:spcBef>
              <a:spcAft>
                <a:spcPts val="500"/>
              </a:spcAft>
            </a:pPr>
            <a:endParaRPr lang="en-US" dirty="0"/>
          </a:p>
        </p:txBody>
      </p:sp>
      <p:graphicFrame>
        <p:nvGraphicFramePr>
          <p:cNvPr id="3" name="Table 2">
            <a:extLst>
              <a:ext uri="{FF2B5EF4-FFF2-40B4-BE49-F238E27FC236}">
                <a16:creationId xmlns:a16="http://schemas.microsoft.com/office/drawing/2014/main" id="{3629828B-EB7C-93A4-50AB-1A529D50AB4A}"/>
              </a:ext>
            </a:extLst>
          </p:cNvPr>
          <p:cNvGraphicFramePr>
            <a:graphicFrameLocks noGrp="1"/>
          </p:cNvGraphicFramePr>
          <p:nvPr>
            <p:extLst>
              <p:ext uri="{D42A27DB-BD31-4B8C-83A1-F6EECF244321}">
                <p14:modId xmlns:p14="http://schemas.microsoft.com/office/powerpoint/2010/main" val="541981295"/>
              </p:ext>
            </p:extLst>
          </p:nvPr>
        </p:nvGraphicFramePr>
        <p:xfrm>
          <a:off x="757519" y="941295"/>
          <a:ext cx="7772399" cy="2983465"/>
        </p:xfrm>
        <a:graphic>
          <a:graphicData uri="http://schemas.openxmlformats.org/drawingml/2006/table">
            <a:tbl>
              <a:tblPr/>
              <a:tblGrid>
                <a:gridCol w="2738716">
                  <a:extLst>
                    <a:ext uri="{9D8B030D-6E8A-4147-A177-3AD203B41FA5}">
                      <a16:colId xmlns:a16="http://schemas.microsoft.com/office/drawing/2014/main" val="1027092082"/>
                    </a:ext>
                  </a:extLst>
                </a:gridCol>
                <a:gridCol w="886331">
                  <a:extLst>
                    <a:ext uri="{9D8B030D-6E8A-4147-A177-3AD203B41FA5}">
                      <a16:colId xmlns:a16="http://schemas.microsoft.com/office/drawing/2014/main" val="3102152575"/>
                    </a:ext>
                  </a:extLst>
                </a:gridCol>
                <a:gridCol w="1036838">
                  <a:extLst>
                    <a:ext uri="{9D8B030D-6E8A-4147-A177-3AD203B41FA5}">
                      <a16:colId xmlns:a16="http://schemas.microsoft.com/office/drawing/2014/main" val="3451203574"/>
                    </a:ext>
                  </a:extLst>
                </a:gridCol>
                <a:gridCol w="1036838">
                  <a:extLst>
                    <a:ext uri="{9D8B030D-6E8A-4147-A177-3AD203B41FA5}">
                      <a16:colId xmlns:a16="http://schemas.microsoft.com/office/drawing/2014/main" val="1283767926"/>
                    </a:ext>
                  </a:extLst>
                </a:gridCol>
                <a:gridCol w="1036838">
                  <a:extLst>
                    <a:ext uri="{9D8B030D-6E8A-4147-A177-3AD203B41FA5}">
                      <a16:colId xmlns:a16="http://schemas.microsoft.com/office/drawing/2014/main" val="593748692"/>
                    </a:ext>
                  </a:extLst>
                </a:gridCol>
                <a:gridCol w="1036838">
                  <a:extLst>
                    <a:ext uri="{9D8B030D-6E8A-4147-A177-3AD203B41FA5}">
                      <a16:colId xmlns:a16="http://schemas.microsoft.com/office/drawing/2014/main" val="3313293342"/>
                    </a:ext>
                  </a:extLst>
                </a:gridCol>
              </a:tblGrid>
              <a:tr h="643187">
                <a:tc>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School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gn="ctr">
                        <a:lnSpc>
                          <a:spcPct val="107000"/>
                        </a:lnSpc>
                        <a:spcBef>
                          <a:spcPts val="0"/>
                        </a:spcBef>
                        <a:spcAft>
                          <a:spcPts val="0"/>
                        </a:spcAft>
                      </a:pPr>
                      <a:r>
                        <a:rPr lang="en-US"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Grade Structure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Student ADM     for FY 26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Projected Enrollment City </a:t>
                      </a:r>
                      <a:r>
                        <a:rPr lang="en-US" sz="1100" b="1"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Limts</a:t>
                      </a: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Only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Under Capacity</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tc>
                  <a:txBody>
                    <a:bodyPr/>
                    <a:lstStyle/>
                    <a:p>
                      <a:pPr marL="0" marR="0" algn="ctr">
                        <a:lnSpc>
                          <a:spcPct val="107000"/>
                        </a:lnSpc>
                        <a:spcBef>
                          <a:spcPts val="0"/>
                        </a:spcBef>
                        <a:spcAft>
                          <a:spcPts val="0"/>
                        </a:spcAft>
                      </a:pPr>
                      <a:r>
                        <a:rPr lang="en-US" sz="1100" b="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Building Utilization Factor</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E74B5"/>
                    </a:solidFill>
                  </a:tcPr>
                </a:tc>
                <a:extLst>
                  <a:ext uri="{0D108BD9-81ED-4DB2-BD59-A6C34878D82A}">
                    <a16:rowId xmlns:a16="http://schemas.microsoft.com/office/drawing/2014/main" val="1655226638"/>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Fairhope High School</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9-12</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1513</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844</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669</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56%</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647522140"/>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Fairhope Middle School</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7-8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768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399</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369</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52%</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658935405"/>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Fairhope East Elementary</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K-6</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885</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548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337</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62%</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164775487"/>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Fairhope West Elementary</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K-6</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925</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697</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75%</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010645893"/>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J. Larry Newton Elementary</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K-6</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754</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136</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618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18%</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49590530"/>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TOTAL</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4,845</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2,624</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2,221</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55%</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123987731"/>
                  </a:ext>
                </a:extLst>
              </a:tr>
              <a:tr h="2585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674268595"/>
                  </a:ext>
                </a:extLst>
              </a:tr>
              <a:tr h="514079">
                <a:tc>
                  <a:txBody>
                    <a:bodyPr/>
                    <a:lstStyle/>
                    <a:p>
                      <a:pPr marL="0" marR="0">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 This is known capacity based on current ADM and there is probably additional capacity at each school.</a:t>
                      </a: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tc>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25400" marR="25400" marT="0" marB="0" anchor="b">
                    <a:lnL w="12700" cap="flat" cmpd="sng" algn="ctr">
                      <a:solidFill>
                        <a:srgbClr val="CCCCCC"/>
                      </a:solidFill>
                      <a:prstDash val="solid"/>
                      <a:round/>
                      <a:headEnd type="none" w="med" len="med"/>
                      <a:tailEnd type="none" w="med" len="med"/>
                    </a:lnL>
                    <a:lnR w="12700" cap="flat" cmpd="sng" algn="ctr">
                      <a:solidFill>
                        <a:srgbClr val="CCCCCC"/>
                      </a:solidFill>
                      <a:prstDash val="solid"/>
                      <a:round/>
                      <a:headEnd type="none" w="med" len="med"/>
                      <a:tailEnd type="none" w="med" len="med"/>
                    </a:lnR>
                    <a:lnT w="12700" cap="flat" cmpd="sng" algn="ctr">
                      <a:solidFill>
                        <a:srgbClr val="CCCCCC"/>
                      </a:solidFill>
                      <a:prstDash val="solid"/>
                      <a:round/>
                      <a:headEnd type="none" w="med" len="med"/>
                      <a:tailEnd type="none" w="med" len="med"/>
                    </a:lnT>
                    <a:lnB w="1270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439224522"/>
                  </a:ext>
                </a:extLst>
              </a:tr>
            </a:tbl>
          </a:graphicData>
        </a:graphic>
      </p:graphicFrame>
      <p:sp>
        <p:nvSpPr>
          <p:cNvPr id="6" name="Title 3">
            <a:extLst>
              <a:ext uri="{FF2B5EF4-FFF2-40B4-BE49-F238E27FC236}">
                <a16:creationId xmlns:a16="http://schemas.microsoft.com/office/drawing/2014/main" id="{386D2617-7C5C-A7AC-4421-B66ED09F3535}"/>
              </a:ext>
            </a:extLst>
          </p:cNvPr>
          <p:cNvSpPr txBox="1">
            <a:spLocks/>
          </p:cNvSpPr>
          <p:nvPr/>
        </p:nvSpPr>
        <p:spPr>
          <a:xfrm>
            <a:off x="757518" y="221130"/>
            <a:ext cx="7772400" cy="493713"/>
          </a:xfrm>
          <a:prstGeom prst="snip2DiagRect">
            <a:avLst/>
          </a:prstGeom>
          <a:solidFill>
            <a:schemeClr val="bg1">
              <a:lumMod val="50000"/>
            </a:schemeClr>
          </a:solidFill>
          <a:ln>
            <a:noFill/>
          </a:ln>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dirty="0">
                <a:solidFill>
                  <a:schemeClr val="bg1"/>
                </a:solidFill>
                <a:latin typeface="Trebuchet MS" panose="020B0603020202020204" pitchFamily="34" charset="0"/>
              </a:rPr>
              <a:t>Fairhope City School Capacity Analysis</a:t>
            </a:r>
          </a:p>
        </p:txBody>
      </p:sp>
    </p:spTree>
    <p:extLst>
      <p:ext uri="{BB962C8B-B14F-4D97-AF65-F5344CB8AC3E}">
        <p14:creationId xmlns:p14="http://schemas.microsoft.com/office/powerpoint/2010/main" val="29631656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31FC61F-CC08-4858-B35C-C595210769DD}"/>
              </a:ext>
            </a:extLst>
          </p:cNvPr>
          <p:cNvSpPr txBox="1">
            <a:spLocks/>
          </p:cNvSpPr>
          <p:nvPr/>
        </p:nvSpPr>
        <p:spPr>
          <a:xfrm>
            <a:off x="1" y="2768600"/>
            <a:ext cx="9144000" cy="1320800"/>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solidFill>
                  <a:srgbClr val="004A7D"/>
                </a:solidFill>
              </a:rPr>
              <a:t>Pro Forma Budgets</a:t>
            </a:r>
          </a:p>
          <a:p>
            <a:pPr algn="ctr"/>
            <a:r>
              <a:rPr lang="en-US" dirty="0">
                <a:solidFill>
                  <a:srgbClr val="004A7D"/>
                </a:solidFill>
              </a:rPr>
              <a:t> Jeff Middleton</a:t>
            </a:r>
          </a:p>
        </p:txBody>
      </p:sp>
    </p:spTree>
    <p:extLst>
      <p:ext uri="{BB962C8B-B14F-4D97-AF65-F5344CB8AC3E}">
        <p14:creationId xmlns:p14="http://schemas.microsoft.com/office/powerpoint/2010/main" val="1097033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A4D34E7-E2B7-0014-D27F-A8404F8E2753}"/>
              </a:ext>
            </a:extLst>
          </p:cNvPr>
          <p:cNvPicPr>
            <a:picLocks noChangeAspect="1"/>
          </p:cNvPicPr>
          <p:nvPr/>
        </p:nvPicPr>
        <p:blipFill rotWithShape="1">
          <a:blip r:embed="rId2"/>
          <a:srcRect l="2083" t="5555" r="2083"/>
          <a:stretch/>
        </p:blipFill>
        <p:spPr>
          <a:xfrm>
            <a:off x="190501" y="1285875"/>
            <a:ext cx="8762998" cy="4857749"/>
          </a:xfrm>
          <a:prstGeom prst="rect">
            <a:avLst/>
          </a:prstGeom>
        </p:spPr>
      </p:pic>
      <p:sp>
        <p:nvSpPr>
          <p:cNvPr id="3" name="Title 3">
            <a:extLst>
              <a:ext uri="{FF2B5EF4-FFF2-40B4-BE49-F238E27FC236}">
                <a16:creationId xmlns:a16="http://schemas.microsoft.com/office/drawing/2014/main" id="{97142A2B-06B5-2C08-C908-B5A59417CF9A}"/>
              </a:ext>
            </a:extLst>
          </p:cNvPr>
          <p:cNvSpPr txBox="1">
            <a:spLocks/>
          </p:cNvSpPr>
          <p:nvPr/>
        </p:nvSpPr>
        <p:spPr>
          <a:xfrm>
            <a:off x="819150" y="508000"/>
            <a:ext cx="7772400" cy="493713"/>
          </a:xfrm>
          <a:prstGeom prst="snip2DiagRect">
            <a:avLst/>
          </a:prstGeom>
          <a:solidFill>
            <a:schemeClr val="bg1">
              <a:lumMod val="50000"/>
            </a:schemeClr>
          </a:solidFill>
          <a:ln>
            <a:noFill/>
          </a:ln>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a:solidFill>
                  <a:schemeClr val="bg1"/>
                </a:solidFill>
                <a:latin typeface="Trebuchet MS" panose="020B0603020202020204" pitchFamily="34" charset="0"/>
              </a:rPr>
              <a:t>Revenues and Expenditures</a:t>
            </a:r>
            <a:endParaRPr lang="en-US" sz="2400" b="1" dirty="0">
              <a:solidFill>
                <a:schemeClr val="bg1"/>
              </a:solidFill>
              <a:latin typeface="Trebuchet MS" panose="020B0603020202020204" pitchFamily="34" charset="0"/>
            </a:endParaRPr>
          </a:p>
        </p:txBody>
      </p:sp>
      <p:pic>
        <p:nvPicPr>
          <p:cNvPr id="2" name="Picture 1">
            <a:extLst>
              <a:ext uri="{FF2B5EF4-FFF2-40B4-BE49-F238E27FC236}">
                <a16:creationId xmlns:a16="http://schemas.microsoft.com/office/drawing/2014/main" id="{7FE3A5E6-1040-E26F-187A-A31C5F7B6F12}"/>
              </a:ext>
            </a:extLst>
          </p:cNvPr>
          <p:cNvPicPr>
            <a:picLocks noChangeAspect="1"/>
          </p:cNvPicPr>
          <p:nvPr/>
        </p:nvPicPr>
        <p:blipFill rotWithShape="1">
          <a:blip r:embed="rId3"/>
          <a:srcRect l="5791" t="8078" r="11401" b="10078"/>
          <a:stretch/>
        </p:blipFill>
        <p:spPr>
          <a:xfrm>
            <a:off x="320040" y="4661534"/>
            <a:ext cx="2407920" cy="1821181"/>
          </a:xfrm>
          <a:prstGeom prst="rect">
            <a:avLst/>
          </a:prstGeom>
        </p:spPr>
      </p:pic>
    </p:spTree>
    <p:extLst>
      <p:ext uri="{BB962C8B-B14F-4D97-AF65-F5344CB8AC3E}">
        <p14:creationId xmlns:p14="http://schemas.microsoft.com/office/powerpoint/2010/main" val="39781002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68416B2-88DC-7A8E-C6CF-CF4C01F52B63}"/>
              </a:ext>
            </a:extLst>
          </p:cNvPr>
          <p:cNvGraphicFramePr>
            <a:graphicFrameLocks noGrp="1"/>
          </p:cNvGraphicFramePr>
          <p:nvPr>
            <p:extLst>
              <p:ext uri="{D42A27DB-BD31-4B8C-83A1-F6EECF244321}">
                <p14:modId xmlns:p14="http://schemas.microsoft.com/office/powerpoint/2010/main" val="1534691457"/>
              </p:ext>
            </p:extLst>
          </p:nvPr>
        </p:nvGraphicFramePr>
        <p:xfrm>
          <a:off x="550208" y="328411"/>
          <a:ext cx="7865269" cy="6039813"/>
        </p:xfrm>
        <a:graphic>
          <a:graphicData uri="http://schemas.openxmlformats.org/drawingml/2006/table">
            <a:tbl>
              <a:tblPr/>
              <a:tblGrid>
                <a:gridCol w="2178844">
                  <a:extLst>
                    <a:ext uri="{9D8B030D-6E8A-4147-A177-3AD203B41FA5}">
                      <a16:colId xmlns:a16="http://schemas.microsoft.com/office/drawing/2014/main" val="3993953534"/>
                    </a:ext>
                  </a:extLst>
                </a:gridCol>
                <a:gridCol w="878682">
                  <a:extLst>
                    <a:ext uri="{9D8B030D-6E8A-4147-A177-3AD203B41FA5}">
                      <a16:colId xmlns:a16="http://schemas.microsoft.com/office/drawing/2014/main" val="380133042"/>
                    </a:ext>
                  </a:extLst>
                </a:gridCol>
                <a:gridCol w="4807743">
                  <a:extLst>
                    <a:ext uri="{9D8B030D-6E8A-4147-A177-3AD203B41FA5}">
                      <a16:colId xmlns:a16="http://schemas.microsoft.com/office/drawing/2014/main" val="2014768127"/>
                    </a:ext>
                  </a:extLst>
                </a:gridCol>
              </a:tblGrid>
              <a:tr h="142056">
                <a:tc gridSpan="3">
                  <a:txBody>
                    <a:bodyPr/>
                    <a:lstStyle/>
                    <a:p>
                      <a:pPr algn="ctr" fontAlgn="b"/>
                      <a:r>
                        <a:rPr lang="en-US" sz="1000" b="1" i="0" u="none" strike="noStrike" dirty="0">
                          <a:solidFill>
                            <a:schemeClr val="bg1"/>
                          </a:solidFill>
                          <a:effectLst/>
                          <a:latin typeface="Calibri" panose="020F0502020204030204" pitchFamily="34" charset="0"/>
                        </a:rPr>
                        <a:t>Fairhope City Schools - Startup Budget</a:t>
                      </a:r>
                    </a:p>
                  </a:txBody>
                  <a:tcPr marL="2467" marR="2467" marT="2467" marB="0" anchor="b">
                    <a:lnL>
                      <a:noFill/>
                    </a:lnL>
                    <a:lnR>
                      <a:noFill/>
                    </a:lnR>
                    <a:lnT>
                      <a:noFill/>
                    </a:lnT>
                    <a:lnB>
                      <a:noFill/>
                    </a:lnB>
                    <a:solidFill>
                      <a:schemeClr val="tx1"/>
                    </a:solidFill>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3308258053"/>
                  </a:ext>
                </a:extLst>
              </a:tr>
              <a:tr h="79973">
                <a:tc gridSpan="3">
                  <a:txBody>
                    <a:bodyPr/>
                    <a:lstStyle/>
                    <a:p>
                      <a:pPr algn="ctr" fontAlgn="b"/>
                      <a:endParaRPr lang="en-US" sz="1000" b="1"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tc hMerge="1">
                  <a:txBody>
                    <a:bodyPr/>
                    <a:lstStyle/>
                    <a:p>
                      <a:endParaRPr lang="en-US"/>
                    </a:p>
                  </a:txBody>
                  <a:tcPr/>
                </a:tc>
                <a:tc hMerge="1">
                  <a:txBody>
                    <a:bodyPr/>
                    <a:lstStyle/>
                    <a:p>
                      <a:endParaRPr lang="en-US"/>
                    </a:p>
                  </a:txBody>
                  <a:tcPr>
                    <a:lnL w="12700" cmpd="sng">
                      <a:noFill/>
                      <a:prstDash val="solid"/>
                    </a:lnL>
                  </a:tcPr>
                </a:tc>
                <a:extLst>
                  <a:ext uri="{0D108BD9-81ED-4DB2-BD59-A6C34878D82A}">
                    <a16:rowId xmlns:a16="http://schemas.microsoft.com/office/drawing/2014/main" val="1830077089"/>
                  </a:ext>
                </a:extLst>
              </a:tr>
              <a:tr h="142056">
                <a:tc>
                  <a:txBody>
                    <a:bodyPr/>
                    <a:lstStyle/>
                    <a:p>
                      <a:pPr algn="l" fontAlgn="b"/>
                      <a:endParaRPr lang="en-US" sz="1000" b="0" i="0" u="none" strike="noStrike">
                        <a:solidFill>
                          <a:srgbClr val="000000"/>
                        </a:solidFill>
                        <a:effectLst/>
                        <a:latin typeface="Calibri" panose="020F0502020204030204" pitchFamily="34" charset="0"/>
                      </a:endParaRPr>
                    </a:p>
                  </a:txBody>
                  <a:tcPr marL="2467" marR="2467" marT="2467" marB="0" anchor="b">
                    <a:lnL>
                      <a:noFill/>
                    </a:lnL>
                    <a:lnR>
                      <a:noFill/>
                    </a:lnR>
                    <a:lnT>
                      <a:noFill/>
                    </a:lnT>
                    <a:lnB>
                      <a:noFill/>
                    </a:lnB>
                  </a:tcPr>
                </a:tc>
                <a:tc>
                  <a:txBody>
                    <a:bodyPr/>
                    <a:lstStyle/>
                    <a:p>
                      <a:pPr algn="ctr" fontAlgn="b"/>
                      <a:r>
                        <a:rPr lang="en-US" sz="900" b="1" i="0" u="none" strike="noStrike">
                          <a:solidFill>
                            <a:srgbClr val="000000"/>
                          </a:solidFill>
                          <a:effectLst/>
                          <a:latin typeface="Calibri" panose="020F0502020204030204" pitchFamily="34" charset="0"/>
                        </a:rPr>
                        <a:t>City Only ADM</a:t>
                      </a:r>
                      <a:endParaRPr lang="en-US" sz="900" b="1" i="0" u="none" strike="noStrike" dirty="0">
                        <a:solidFill>
                          <a:srgbClr val="000000"/>
                        </a:solidFill>
                        <a:effectLst/>
                        <a:latin typeface="Calibri" panose="020F0502020204030204" pitchFamily="34" charset="0"/>
                      </a:endParaRP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000" b="1" i="0" u="none" strike="noStrike" dirty="0">
                          <a:solidFill>
                            <a:srgbClr val="000000"/>
                          </a:solidFill>
                          <a:effectLst/>
                          <a:latin typeface="Calibri" panose="020F0502020204030204" pitchFamily="34" charset="0"/>
                        </a:rPr>
                        <a:t>Comments</a:t>
                      </a:r>
                    </a:p>
                  </a:txBody>
                  <a:tcPr marL="2467" marR="2467" marT="2467" marB="0" anchor="b">
                    <a:lnL>
                      <a:noFill/>
                    </a:lnL>
                    <a:lnR>
                      <a:noFill/>
                    </a:lnR>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4343064"/>
                  </a:ext>
                </a:extLst>
              </a:tr>
              <a:tr h="142056">
                <a:tc>
                  <a:txBody>
                    <a:bodyPr/>
                    <a:lstStyle/>
                    <a:p>
                      <a:pPr algn="l" fontAlgn="b"/>
                      <a:r>
                        <a:rPr lang="en-US" sz="1000" b="1" i="0" u="sng" strike="noStrike">
                          <a:solidFill>
                            <a:srgbClr val="000000"/>
                          </a:solidFill>
                          <a:effectLst/>
                          <a:latin typeface="Calibri" panose="020F0502020204030204" pitchFamily="34" charset="0"/>
                        </a:rPr>
                        <a:t>Revenues</a:t>
                      </a: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704133160"/>
                  </a:ext>
                </a:extLst>
              </a:tr>
              <a:tr h="142056">
                <a:tc>
                  <a:txBody>
                    <a:bodyPr/>
                    <a:lstStyle/>
                    <a:p>
                      <a:pPr algn="l" fontAlgn="b"/>
                      <a:r>
                        <a:rPr lang="en-US" sz="1000" b="0" i="0" u="none" strike="noStrike">
                          <a:solidFill>
                            <a:srgbClr val="000000"/>
                          </a:solidFill>
                          <a:effectLst/>
                          <a:latin typeface="Calibri" panose="020F0502020204030204" pitchFamily="34" charset="0"/>
                        </a:rPr>
                        <a:t>Local Tax Revenue- Sales Tax Only</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1,000,000.00 </a:t>
                      </a:r>
                    </a:p>
                  </a:txBody>
                  <a:tcPr marL="6350" marR="6350" marT="6350" marB="0" anchor="b">
                    <a:lnL>
                      <a:noFill/>
                    </a:lnL>
                    <a:lnR>
                      <a:noFill/>
                    </a:lnR>
                    <a:lnT>
                      <a:noFill/>
                    </a:lnT>
                    <a:lnB>
                      <a:noFill/>
                    </a:lnB>
                  </a:tcPr>
                </a:tc>
                <a:tc>
                  <a:txBody>
                    <a:bodyPr/>
                    <a:lstStyle/>
                    <a:p>
                      <a:pPr algn="l" fontAlgn="b"/>
                      <a:r>
                        <a:rPr lang="en-US" sz="1000" b="0" i="0" u="none" strike="noStrike" dirty="0">
                          <a:solidFill>
                            <a:srgbClr val="000000"/>
                          </a:solidFill>
                          <a:effectLst/>
                          <a:latin typeface="Calibri" panose="020F0502020204030204" pitchFamily="34" charset="0"/>
                        </a:rPr>
                        <a:t>Monthly sales tax collections from July 1 will be received starting in August</a:t>
                      </a:r>
                    </a:p>
                  </a:txBody>
                  <a:tcPr marL="2467" marR="2467" marT="2467" marB="0" anchor="b">
                    <a:lnL>
                      <a:noFill/>
                    </a:lnL>
                    <a:lnR>
                      <a:noFill/>
                    </a:lnR>
                    <a:lnT>
                      <a:noFill/>
                    </a:lnT>
                    <a:lnB>
                      <a:noFill/>
                    </a:lnB>
                  </a:tcPr>
                </a:tc>
                <a:extLst>
                  <a:ext uri="{0D108BD9-81ED-4DB2-BD59-A6C34878D82A}">
                    <a16:rowId xmlns:a16="http://schemas.microsoft.com/office/drawing/2014/main" val="2398221471"/>
                  </a:ext>
                </a:extLst>
              </a:tr>
              <a:tr h="142056">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Ad Valorem tax revenue and state/federal revenue will begin in October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650940032"/>
                  </a:ext>
                </a:extLst>
              </a:tr>
              <a:tr h="142056">
                <a:tc>
                  <a:txBody>
                    <a:bodyPr/>
                    <a:lstStyle/>
                    <a:p>
                      <a:pPr algn="l" fontAlgn="b"/>
                      <a:r>
                        <a:rPr lang="en-US" sz="1000" b="1" i="0" u="sng" strike="noStrike" dirty="0" err="1">
                          <a:solidFill>
                            <a:srgbClr val="000000"/>
                          </a:solidFill>
                          <a:effectLst/>
                          <a:latin typeface="Calibri" panose="020F0502020204030204" pitchFamily="34" charset="0"/>
                        </a:rPr>
                        <a:t>Expendit</a:t>
                      </a:r>
                      <a:endParaRPr lang="en-US" sz="1000" b="1" i="0" u="sng"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603311571"/>
                  </a:ext>
                </a:extLst>
              </a:tr>
              <a:tr h="142056">
                <a:tc>
                  <a:txBody>
                    <a:bodyPr/>
                    <a:lstStyle/>
                    <a:p>
                      <a:pPr algn="l" fontAlgn="b"/>
                      <a:r>
                        <a:rPr lang="en-US" sz="1000" b="0" i="0" u="none" strike="noStrike">
                          <a:solidFill>
                            <a:srgbClr val="000000"/>
                          </a:solidFill>
                          <a:effectLst/>
                          <a:latin typeface="Calibri" panose="020F0502020204030204" pitchFamily="34" charset="0"/>
                        </a:rPr>
                        <a:t>Payroll (includes fringe benefits</a:t>
                      </a:r>
                      <a:r>
                        <a:rPr lang="en-US" sz="1000" b="0" i="0" u="none" strike="noStrike" dirty="0">
                          <a:solidFill>
                            <a:srgbClr val="000000"/>
                          </a:solidFill>
                          <a:effectLst/>
                          <a:latin typeface="Calibri" panose="020F0502020204030204" pitchFamily="34" charset="0"/>
                        </a:rPr>
                        <a:t>)</a:t>
                      </a: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744546812"/>
                  </a:ext>
                </a:extLst>
              </a:tr>
              <a:tr h="142056">
                <a:tc>
                  <a:txBody>
                    <a:bodyPr/>
                    <a:lstStyle/>
                    <a:p>
                      <a:pPr algn="l" fontAlgn="b"/>
                      <a:r>
                        <a:rPr lang="en-US" sz="1000" b="1" i="0" u="none" strike="noStrike">
                          <a:solidFill>
                            <a:srgbClr val="000000"/>
                          </a:solidFill>
                          <a:effectLst/>
                          <a:latin typeface="Calibri" panose="020F0502020204030204" pitchFamily="34" charset="0"/>
                        </a:rPr>
                        <a:t>Central Office</a:t>
                      </a:r>
                      <a:r>
                        <a:rPr lang="en-US" sz="1000" b="1" i="0" u="none" strike="noStrike" dirty="0">
                          <a:solidFill>
                            <a:srgbClr val="000000"/>
                          </a:solidFill>
                          <a:effectLst/>
                          <a:latin typeface="Calibri" panose="020F0502020204030204" pitchFamily="34" charset="0"/>
                        </a:rPr>
                        <a:t>:</a:t>
                      </a: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763675516"/>
                  </a:ext>
                </a:extLst>
              </a:tr>
              <a:tr h="142056">
                <a:tc>
                  <a:txBody>
                    <a:bodyPr/>
                    <a:lstStyle/>
                    <a:p>
                      <a:pPr algn="l" fontAlgn="b"/>
                      <a:r>
                        <a:rPr lang="en-US" sz="1000" b="0" i="0" u="none" strike="noStrike">
                          <a:solidFill>
                            <a:srgbClr val="000000"/>
                          </a:solidFill>
                          <a:effectLst/>
                          <a:latin typeface="Calibri" panose="020F0502020204030204" pitchFamily="34" charset="0"/>
                        </a:rPr>
                        <a:t>Board Members (</a:t>
                      </a:r>
                      <a:r>
                        <a:rPr lang="en-US" sz="1000" b="0" i="0" u="none" strike="noStrike" dirty="0">
                          <a:solidFill>
                            <a:srgbClr val="000000"/>
                          </a:solidFill>
                          <a:effectLst/>
                          <a:latin typeface="Calibri" panose="020F0502020204030204" pitchFamily="34" charset="0"/>
                        </a:rPr>
                        <a:t>5)</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65,000.00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15 months, starting July of previous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329044689"/>
                  </a:ext>
                </a:extLst>
              </a:tr>
              <a:tr h="142056">
                <a:tc>
                  <a:txBody>
                    <a:bodyPr/>
                    <a:lstStyle/>
                    <a:p>
                      <a:pPr algn="l" fontAlgn="b"/>
                      <a:r>
                        <a:rPr lang="en-US" sz="1000" b="0" i="0" u="none" strike="noStrike" dirty="0">
                          <a:solidFill>
                            <a:srgbClr val="000000"/>
                          </a:solidFill>
                          <a:effectLst/>
                          <a:latin typeface="Calibri" panose="020F0502020204030204" pitchFamily="34" charset="0"/>
                        </a:rPr>
                        <a:t>Superintendent</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260,000.00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15 months, starting July of previous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631623517"/>
                  </a:ext>
                </a:extLst>
              </a:tr>
              <a:tr h="142056">
                <a:tc>
                  <a:txBody>
                    <a:bodyPr/>
                    <a:lstStyle/>
                    <a:p>
                      <a:pPr algn="l" fontAlgn="b"/>
                      <a:r>
                        <a:rPr lang="en-US" sz="1000" b="0" i="0" u="none" strike="noStrike" err="1">
                          <a:solidFill>
                            <a:srgbClr val="000000"/>
                          </a:solidFill>
                          <a:effectLst/>
                          <a:latin typeface="Calibri" panose="020F0502020204030204" pitchFamily="34" charset="0"/>
                        </a:rPr>
                        <a:t>Admin</a:t>
                      </a:r>
                      <a:r>
                        <a:rPr lang="en-US" sz="1000" b="0" i="0" u="none" strike="noStrike">
                          <a:solidFill>
                            <a:srgbClr val="000000"/>
                          </a:solidFill>
                          <a:effectLst/>
                          <a:latin typeface="Calibri" panose="020F0502020204030204" pitchFamily="34" charset="0"/>
                        </a:rPr>
                        <a:t>. Secretary</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60,000.00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10 months, starting December of previous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682417146"/>
                  </a:ext>
                </a:extLst>
              </a:tr>
              <a:tr h="142056">
                <a:tc>
                  <a:txBody>
                    <a:bodyPr/>
                    <a:lstStyle/>
                    <a:p>
                      <a:pPr algn="l" fontAlgn="b"/>
                      <a:r>
                        <a:rPr lang="en-US" sz="1000" b="0" i="0" u="none" strike="noStrike" dirty="0">
                          <a:solidFill>
                            <a:srgbClr val="000000"/>
                          </a:solidFill>
                          <a:effectLst/>
                          <a:latin typeface="Calibri" panose="020F0502020204030204" pitchFamily="34" charset="0"/>
                        </a:rPr>
                        <a:t>CSFO</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120,000.00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10 months, starting December of previous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848104326"/>
                  </a:ext>
                </a:extLst>
              </a:tr>
              <a:tr h="142056">
                <a:tc>
                  <a:txBody>
                    <a:bodyPr/>
                    <a:lstStyle/>
                    <a:p>
                      <a:pPr algn="l" fontAlgn="b"/>
                      <a:r>
                        <a:rPr lang="en-US" sz="1000" b="0" i="0" u="none" strike="noStrike">
                          <a:solidFill>
                            <a:srgbClr val="000000"/>
                          </a:solidFill>
                          <a:effectLst/>
                          <a:latin typeface="Calibri" panose="020F0502020204030204" pitchFamily="34" charset="0"/>
                        </a:rPr>
                        <a:t>Technology Coordinator</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88,000.00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9 months, starting January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713791464"/>
                  </a:ext>
                </a:extLst>
              </a:tr>
              <a:tr h="142056">
                <a:tc>
                  <a:txBody>
                    <a:bodyPr/>
                    <a:lstStyle/>
                    <a:p>
                      <a:pPr algn="l" fontAlgn="b"/>
                      <a:r>
                        <a:rPr lang="en-US" sz="1000" b="0" i="0" u="none" strike="noStrike">
                          <a:solidFill>
                            <a:srgbClr val="000000"/>
                          </a:solidFill>
                          <a:effectLst/>
                          <a:latin typeface="Calibri" panose="020F0502020204030204" pitchFamily="34" charset="0"/>
                        </a:rPr>
                        <a:t>Director of Operations</a:t>
                      </a:r>
                      <a:r>
                        <a:rPr lang="en-US" sz="1000" b="0" i="0" u="none" strike="noStrike" dirty="0">
                          <a:solidFill>
                            <a:srgbClr val="000000"/>
                          </a:solidFill>
                          <a:effectLst/>
                          <a:latin typeface="Calibri" panose="020F0502020204030204" pitchFamily="34" charset="0"/>
                        </a:rPr>
                        <a:t>/Transportation</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100,000.00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9 months, starting January of current year/ Transportation, Maintenance, Custodial, etc</a:t>
                      </a:r>
                      <a:r>
                        <a:rPr lang="en-US" sz="1000" b="0" i="0" u="none" strike="noStrike" dirty="0">
                          <a:solidFill>
                            <a:srgbClr val="000000"/>
                          </a:solidFill>
                          <a:effectLst/>
                          <a:latin typeface="Calibri" panose="020F0502020204030204" pitchFamily="34" charset="0"/>
                        </a:rPr>
                        <a:t>.</a:t>
                      </a:r>
                    </a:p>
                  </a:txBody>
                  <a:tcPr marL="2467" marR="2467" marT="2467" marB="0" anchor="b">
                    <a:lnL>
                      <a:noFill/>
                    </a:lnL>
                    <a:lnR>
                      <a:noFill/>
                    </a:lnR>
                    <a:lnT>
                      <a:noFill/>
                    </a:lnT>
                    <a:lnB>
                      <a:noFill/>
                    </a:lnB>
                  </a:tcPr>
                </a:tc>
                <a:extLst>
                  <a:ext uri="{0D108BD9-81ED-4DB2-BD59-A6C34878D82A}">
                    <a16:rowId xmlns:a16="http://schemas.microsoft.com/office/drawing/2014/main" val="3759904969"/>
                  </a:ext>
                </a:extLst>
              </a:tr>
              <a:tr h="142056">
                <a:tc>
                  <a:txBody>
                    <a:bodyPr/>
                    <a:lstStyle/>
                    <a:p>
                      <a:pPr algn="l" fontAlgn="b"/>
                      <a:r>
                        <a:rPr lang="en-US" sz="1000" b="0" i="0" u="none" strike="noStrike">
                          <a:solidFill>
                            <a:srgbClr val="000000"/>
                          </a:solidFill>
                          <a:effectLst/>
                          <a:latin typeface="Calibri" panose="020F0502020204030204" pitchFamily="34" charset="0"/>
                        </a:rPr>
                        <a:t>Curriculum &amp; Instruction Director</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65,000.00 </a:t>
                      </a:r>
                    </a:p>
                  </a:txBody>
                  <a:tcPr marL="6350" marR="6350" marT="6350" marB="0" anchor="b">
                    <a:lnL>
                      <a:noFill/>
                    </a:lnL>
                    <a:lnR>
                      <a:noFill/>
                    </a:lnR>
                    <a:lnT>
                      <a:noFill/>
                    </a:lnT>
                    <a:lnB>
                      <a:noFill/>
                    </a:lnB>
                  </a:tcPr>
                </a:tc>
                <a:tc>
                  <a:txBody>
                    <a:bodyPr/>
                    <a:lstStyle/>
                    <a:p>
                      <a:pPr algn="l" fontAlgn="b"/>
                      <a:r>
                        <a:rPr lang="en-US" sz="1000" b="0" i="0" u="none" strike="noStrike" dirty="0">
                          <a:solidFill>
                            <a:srgbClr val="000000"/>
                          </a:solidFill>
                          <a:effectLst/>
                          <a:latin typeface="Calibri" panose="020F0502020204030204" pitchFamily="34" charset="0"/>
                        </a:rPr>
                        <a:t>6 months, starting April of current year</a:t>
                      </a:r>
                    </a:p>
                  </a:txBody>
                  <a:tcPr marL="2467" marR="2467" marT="2467" marB="0" anchor="b">
                    <a:lnL>
                      <a:noFill/>
                    </a:lnL>
                    <a:lnR>
                      <a:noFill/>
                    </a:lnR>
                    <a:lnT>
                      <a:noFill/>
                    </a:lnT>
                    <a:lnB>
                      <a:noFill/>
                    </a:lnB>
                  </a:tcPr>
                </a:tc>
                <a:extLst>
                  <a:ext uri="{0D108BD9-81ED-4DB2-BD59-A6C34878D82A}">
                    <a16:rowId xmlns:a16="http://schemas.microsoft.com/office/drawing/2014/main" val="3105593316"/>
                  </a:ext>
                </a:extLst>
              </a:tr>
              <a:tr h="142056">
                <a:tc>
                  <a:txBody>
                    <a:bodyPr/>
                    <a:lstStyle/>
                    <a:p>
                      <a:pPr algn="l" fontAlgn="b"/>
                      <a:r>
                        <a:rPr lang="en-US" sz="1000" b="0" i="0" u="none" strike="noStrike">
                          <a:solidFill>
                            <a:srgbClr val="000000"/>
                          </a:solidFill>
                          <a:effectLst/>
                          <a:latin typeface="Calibri" panose="020F0502020204030204" pitchFamily="34" charset="0"/>
                        </a:rPr>
                        <a:t>Special Education Supervisor</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46,000.00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5 months, starting May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753261668"/>
                  </a:ext>
                </a:extLst>
              </a:tr>
              <a:tr h="142056">
                <a:tc>
                  <a:txBody>
                    <a:bodyPr/>
                    <a:lstStyle/>
                    <a:p>
                      <a:pPr algn="l" fontAlgn="b"/>
                      <a:r>
                        <a:rPr lang="en-US" sz="1000" b="0" i="0" u="none" strike="noStrike">
                          <a:solidFill>
                            <a:srgbClr val="000000"/>
                          </a:solidFill>
                          <a:effectLst/>
                          <a:latin typeface="Calibri" panose="020F0502020204030204" pitchFamily="34" charset="0"/>
                        </a:rPr>
                        <a:t>CNP Supervisor</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40,000.00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5 months, starting May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769924175"/>
                  </a:ext>
                </a:extLst>
              </a:tr>
              <a:tr h="142056">
                <a:tc>
                  <a:txBody>
                    <a:bodyPr/>
                    <a:lstStyle/>
                    <a:p>
                      <a:pPr algn="l" fontAlgn="b"/>
                      <a:r>
                        <a:rPr lang="en-US" sz="1000" b="0" i="0" u="none" strike="noStrike">
                          <a:solidFill>
                            <a:srgbClr val="000000"/>
                          </a:solidFill>
                          <a:effectLst/>
                          <a:latin typeface="Calibri" panose="020F0502020204030204" pitchFamily="34" charset="0"/>
                        </a:rPr>
                        <a:t>Bookkeepers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85,000.00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5 months, starting May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436397164"/>
                  </a:ext>
                </a:extLst>
              </a:tr>
              <a:tr h="142056">
                <a:tc>
                  <a:txBody>
                    <a:bodyPr/>
                    <a:lstStyle/>
                    <a:p>
                      <a:pPr algn="l" fontAlgn="b"/>
                      <a:r>
                        <a:rPr lang="en-US" sz="1000" b="0" i="0" u="none" strike="noStrike">
                          <a:solidFill>
                            <a:srgbClr val="000000"/>
                          </a:solidFill>
                          <a:effectLst/>
                          <a:latin typeface="Calibri" panose="020F0502020204030204" pitchFamily="34" charset="0"/>
                        </a:rPr>
                        <a:t>Secretaries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85,000.00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5 months, starting May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868938447"/>
                  </a:ext>
                </a:extLst>
              </a:tr>
              <a:tr h="142056">
                <a:tc>
                  <a:txBody>
                    <a:bodyPr/>
                    <a:lstStyle/>
                    <a:p>
                      <a:pPr algn="l" fontAlgn="b"/>
                      <a:r>
                        <a:rPr lang="en-US" sz="1000" b="0" i="0" u="none" strike="noStrike">
                          <a:solidFill>
                            <a:srgbClr val="000000"/>
                          </a:solidFill>
                          <a:effectLst/>
                          <a:latin typeface="Calibri" panose="020F0502020204030204" pitchFamily="34" charset="0"/>
                        </a:rPr>
                        <a:t>Custodial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55,000.00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4 months, starting June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501352862"/>
                  </a:ext>
                </a:extLst>
              </a:tr>
              <a:tr h="142056">
                <a:tc>
                  <a:txBody>
                    <a:bodyPr/>
                    <a:lstStyle/>
                    <a:p>
                      <a:pPr algn="l" fontAlgn="b"/>
                      <a:r>
                        <a:rPr lang="en-US" sz="1000" b="0" i="0" u="none" strike="noStrike">
                          <a:solidFill>
                            <a:srgbClr val="000000"/>
                          </a:solidFill>
                          <a:effectLst/>
                          <a:latin typeface="Calibri" panose="020F0502020204030204" pitchFamily="34" charset="0"/>
                        </a:rPr>
                        <a:t>Mechanics</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30,000.00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4 months, starting June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379151061"/>
                  </a:ext>
                </a:extLst>
              </a:tr>
              <a:tr h="142056">
                <a:tc>
                  <a:txBody>
                    <a:bodyPr/>
                    <a:lstStyle/>
                    <a:p>
                      <a:pPr algn="l" fontAlgn="b"/>
                      <a:r>
                        <a:rPr lang="en-US" sz="1000" b="0" i="0" u="none" strike="noStrike">
                          <a:solidFill>
                            <a:srgbClr val="000000"/>
                          </a:solidFill>
                          <a:effectLst/>
                          <a:latin typeface="Calibri" panose="020F0502020204030204" pitchFamily="34" charset="0"/>
                        </a:rPr>
                        <a:t>Career Tech Director (.</a:t>
                      </a:r>
                      <a:r>
                        <a:rPr lang="en-US" sz="1000" b="0" i="0" u="none" strike="noStrike" dirty="0">
                          <a:solidFill>
                            <a:srgbClr val="000000"/>
                          </a:solidFill>
                          <a:effectLst/>
                          <a:latin typeface="Calibri" panose="020F0502020204030204" pitchFamily="34" charset="0"/>
                        </a:rPr>
                        <a:t>25)</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9,000.00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starting July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685241040"/>
                  </a:ext>
                </a:extLst>
              </a:tr>
              <a:tr h="142056">
                <a:tc>
                  <a:txBody>
                    <a:bodyPr/>
                    <a:lstStyle/>
                    <a:p>
                      <a:pPr algn="l" fontAlgn="b"/>
                      <a:r>
                        <a:rPr lang="en-US" sz="1000" b="0" i="0" u="none" strike="noStrike" dirty="0">
                          <a:solidFill>
                            <a:srgbClr val="000000"/>
                          </a:solidFill>
                          <a:effectLst/>
                          <a:latin typeface="Calibri" panose="020F0502020204030204" pitchFamily="34" charset="0"/>
                        </a:rPr>
                        <a:t>Principals</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120,000.00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starting July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640487810"/>
                  </a:ext>
                </a:extLst>
              </a:tr>
              <a:tr h="142056">
                <a:tc>
                  <a:txBody>
                    <a:bodyPr/>
                    <a:lstStyle/>
                    <a:p>
                      <a:pPr algn="l" fontAlgn="b"/>
                      <a:r>
                        <a:rPr lang="en-US" sz="1000" b="0" i="0" u="none" strike="noStrike" err="1">
                          <a:solidFill>
                            <a:srgbClr val="000000"/>
                          </a:solidFill>
                          <a:effectLst/>
                          <a:latin typeface="Calibri" panose="020F0502020204030204" pitchFamily="34" charset="0"/>
                        </a:rPr>
                        <a:t>Asst</a:t>
                      </a:r>
                      <a:r>
                        <a:rPr lang="en-US" sz="1000" b="0" i="0" u="none" strike="noStrike">
                          <a:solidFill>
                            <a:srgbClr val="000000"/>
                          </a:solidFill>
                          <a:effectLst/>
                          <a:latin typeface="Calibri" panose="020F0502020204030204" pitchFamily="34" charset="0"/>
                        </a:rPr>
                        <a:t>. Principals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100,000.00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starting July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643019624"/>
                  </a:ext>
                </a:extLst>
              </a:tr>
              <a:tr h="142056">
                <a:tc>
                  <a:txBody>
                    <a:bodyPr/>
                    <a:lstStyle/>
                    <a:p>
                      <a:pPr algn="l" fontAlgn="b"/>
                      <a:r>
                        <a:rPr lang="en-US" sz="1000" b="0" i="0" u="none" strike="noStrike">
                          <a:solidFill>
                            <a:srgbClr val="000000"/>
                          </a:solidFill>
                          <a:effectLst/>
                          <a:latin typeface="Calibri" panose="020F0502020204030204" pitchFamily="34" charset="0"/>
                        </a:rPr>
                        <a:t>Maintenance Worker</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30,000.00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starting July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94127690"/>
                  </a:ext>
                </a:extLst>
              </a:tr>
              <a:tr h="142056">
                <a:tc>
                  <a:txBody>
                    <a:bodyPr/>
                    <a:lstStyle/>
                    <a:p>
                      <a:pPr algn="l" fontAlgn="b"/>
                      <a:r>
                        <a:rPr lang="en-US" sz="1000" b="0" i="0" u="none" strike="noStrike" dirty="0">
                          <a:solidFill>
                            <a:srgbClr val="000000"/>
                          </a:solidFill>
                          <a:effectLst/>
                          <a:latin typeface="Calibri" panose="020F0502020204030204" pitchFamily="34" charset="0"/>
                        </a:rPr>
                        <a:t>Teachers/Support:</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2,000,000.00 </a:t>
                      </a:r>
                    </a:p>
                  </a:txBody>
                  <a:tcPr marL="6350" marR="6350" marT="6350" marB="0" anchor="b">
                    <a:lnL>
                      <a:noFill/>
                    </a:lnL>
                    <a:lnR>
                      <a:noFill/>
                    </a:lnR>
                    <a:lnT>
                      <a:noFill/>
                    </a:lnT>
                    <a:lnB>
                      <a:noFill/>
                    </a:lnB>
                  </a:tcPr>
                </a:tc>
                <a:tc>
                  <a:txBody>
                    <a:bodyPr/>
                    <a:lstStyle/>
                    <a:p>
                      <a:pPr algn="l" fontAlgn="b"/>
                      <a:r>
                        <a:rPr lang="en-US" sz="1000" b="0" i="0" u="none" strike="noStrike" dirty="0">
                          <a:solidFill>
                            <a:srgbClr val="000000"/>
                          </a:solidFill>
                          <a:effectLst/>
                          <a:latin typeface="Calibri" panose="020F0502020204030204" pitchFamily="34" charset="0"/>
                        </a:rPr>
                        <a:t>September payroll (excluding detail positions above) including fringe benefits</a:t>
                      </a:r>
                    </a:p>
                  </a:txBody>
                  <a:tcPr marL="2467" marR="2467" marT="2467" marB="0" anchor="b">
                    <a:lnL>
                      <a:noFill/>
                    </a:lnL>
                    <a:lnR>
                      <a:noFill/>
                    </a:lnR>
                    <a:lnT>
                      <a:noFill/>
                    </a:lnT>
                    <a:lnB>
                      <a:noFill/>
                    </a:lnB>
                  </a:tcPr>
                </a:tc>
                <a:extLst>
                  <a:ext uri="{0D108BD9-81ED-4DB2-BD59-A6C34878D82A}">
                    <a16:rowId xmlns:a16="http://schemas.microsoft.com/office/drawing/2014/main" val="139924501"/>
                  </a:ext>
                </a:extLst>
              </a:tr>
              <a:tr h="142056">
                <a:tc>
                  <a:txBody>
                    <a:bodyPr/>
                    <a:lstStyle/>
                    <a:p>
                      <a:pPr algn="l" fontAlgn="b"/>
                      <a:r>
                        <a:rPr lang="en-US" sz="1000" b="1" i="0" u="none" strike="noStrike">
                          <a:solidFill>
                            <a:srgbClr val="000000"/>
                          </a:solidFill>
                          <a:effectLst/>
                          <a:latin typeface="Calibri" panose="020F0502020204030204" pitchFamily="34" charset="0"/>
                        </a:rPr>
                        <a:t>Other Expenses</a:t>
                      </a:r>
                      <a:r>
                        <a:rPr lang="en-US" sz="1000" b="1" i="0" u="none" strike="noStrike" dirty="0">
                          <a:solidFill>
                            <a:srgbClr val="000000"/>
                          </a:solidFill>
                          <a:effectLst/>
                          <a:latin typeface="Calibri" panose="020F0502020204030204" pitchFamily="34" charset="0"/>
                        </a:rPr>
                        <a:t>:</a:t>
                      </a:r>
                    </a:p>
                  </a:txBody>
                  <a:tcPr marL="2467" marR="2467" marT="2467" marB="0" anchor="b">
                    <a:lnL>
                      <a:noFill/>
                    </a:lnL>
                    <a:lnR>
                      <a:noFill/>
                    </a:lnR>
                    <a:lnT>
                      <a:noFill/>
                    </a:lnT>
                    <a:lnB>
                      <a:noFill/>
                    </a:lnB>
                  </a:tcPr>
                </a:tc>
                <a:tc>
                  <a:txBody>
                    <a:bodyPr/>
                    <a:lstStyle/>
                    <a:p>
                      <a:pPr algn="l" fontAlgn="b"/>
                      <a:endParaRPr lang="en-US" sz="900" b="0" i="0" u="none" strike="noStrike">
                        <a:solidFill>
                          <a:srgbClr val="000000"/>
                        </a:solidFill>
                        <a:effectLst/>
                        <a:latin typeface="Calibri" panose="020F0502020204030204" pitchFamily="34" charset="0"/>
                      </a:endParaRPr>
                    </a:p>
                  </a:txBody>
                  <a:tcPr marL="6350" marR="6350" marT="6350" marB="0" anchor="b">
                    <a:lnL>
                      <a:noFill/>
                    </a:lnL>
                    <a:lnR>
                      <a:noFill/>
                    </a:lnR>
                    <a:lnT>
                      <a:noFill/>
                    </a:lnT>
                    <a:lnB>
                      <a:noFill/>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539317391"/>
                  </a:ext>
                </a:extLst>
              </a:tr>
              <a:tr h="142056">
                <a:tc>
                  <a:txBody>
                    <a:bodyPr/>
                    <a:lstStyle/>
                    <a:p>
                      <a:pPr algn="l" fontAlgn="b"/>
                      <a:r>
                        <a:rPr lang="en-US" sz="1000" b="0" i="0" u="none" strike="noStrike">
                          <a:solidFill>
                            <a:srgbClr val="000000"/>
                          </a:solidFill>
                          <a:effectLst/>
                          <a:latin typeface="Calibri" panose="020F0502020204030204" pitchFamily="34" charset="0"/>
                        </a:rPr>
                        <a:t>CO Supplies/Copier Lease</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23,000.00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Central Office, monthly expense beginning March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933316445"/>
                  </a:ext>
                </a:extLst>
              </a:tr>
              <a:tr h="142056">
                <a:tc>
                  <a:txBody>
                    <a:bodyPr/>
                    <a:lstStyle/>
                    <a:p>
                      <a:pPr algn="l" fontAlgn="b"/>
                      <a:r>
                        <a:rPr lang="en-US" sz="1000" b="0" i="0" u="none" strike="noStrike" dirty="0">
                          <a:solidFill>
                            <a:srgbClr val="000000"/>
                          </a:solidFill>
                          <a:effectLst/>
                          <a:latin typeface="Calibri" panose="020F0502020204030204" pitchFamily="34" charset="0"/>
                        </a:rPr>
                        <a:t>Custodial</a:t>
                      </a:r>
                      <a:r>
                        <a:rPr lang="en-US" sz="1000" b="0" i="0" u="none" strike="noStrike">
                          <a:solidFill>
                            <a:srgbClr val="000000"/>
                          </a:solidFill>
                          <a:effectLst/>
                          <a:latin typeface="Calibri" panose="020F0502020204030204" pitchFamily="34" charset="0"/>
                        </a:rPr>
                        <a:t>/Maintenance Supplies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15,000.00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Custodial services and supplies/Maintenance supplies, July - Sept of current year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006939417"/>
                  </a:ext>
                </a:extLst>
              </a:tr>
              <a:tr h="142056">
                <a:tc>
                  <a:txBody>
                    <a:bodyPr/>
                    <a:lstStyle/>
                    <a:p>
                      <a:pPr algn="l" fontAlgn="b"/>
                      <a:r>
                        <a:rPr lang="en-US" sz="1000" b="0" i="0" u="none" strike="noStrike">
                          <a:solidFill>
                            <a:srgbClr val="000000"/>
                          </a:solidFill>
                          <a:effectLst/>
                          <a:latin typeface="Calibri" panose="020F0502020204030204" pitchFamily="34" charset="0"/>
                        </a:rPr>
                        <a:t>Transportation</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64,000.00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insurance, fuel, tires, parts and supplies</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470370109"/>
                  </a:ext>
                </a:extLst>
              </a:tr>
              <a:tr h="142056">
                <a:tc>
                  <a:txBody>
                    <a:bodyPr/>
                    <a:lstStyle/>
                    <a:p>
                      <a:pPr algn="l" fontAlgn="b"/>
                      <a:r>
                        <a:rPr lang="en-US" sz="1000" b="0" i="0" u="none" strike="noStrike">
                          <a:solidFill>
                            <a:srgbClr val="000000"/>
                          </a:solidFill>
                          <a:effectLst/>
                          <a:latin typeface="Calibri" panose="020F0502020204030204" pitchFamily="34" charset="0"/>
                        </a:rPr>
                        <a:t>Insurance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130,000.00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Annual premium for general liability, property, boiler, employee blanket &amp; official bonds</a:t>
                      </a:r>
                      <a:r>
                        <a:rPr lang="en-US" sz="1000" b="0" i="0" u="none" strike="noStrike" dirty="0">
                          <a:solidFill>
                            <a:srgbClr val="000000"/>
                          </a:solidFill>
                          <a:effectLst/>
                          <a:latin typeface="Calibri" panose="020F0502020204030204" pitchFamily="34" charset="0"/>
                        </a:rPr>
                        <a:t>.</a:t>
                      </a:r>
                    </a:p>
                  </a:txBody>
                  <a:tcPr marL="2467" marR="2467" marT="2467" marB="0" anchor="b">
                    <a:lnL>
                      <a:noFill/>
                    </a:lnL>
                    <a:lnR>
                      <a:noFill/>
                    </a:lnR>
                    <a:lnT>
                      <a:noFill/>
                    </a:lnT>
                    <a:lnB>
                      <a:noFill/>
                    </a:lnB>
                  </a:tcPr>
                </a:tc>
                <a:extLst>
                  <a:ext uri="{0D108BD9-81ED-4DB2-BD59-A6C34878D82A}">
                    <a16:rowId xmlns:a16="http://schemas.microsoft.com/office/drawing/2014/main" val="3455750733"/>
                  </a:ext>
                </a:extLst>
              </a:tr>
              <a:tr h="142056">
                <a:tc>
                  <a:txBody>
                    <a:bodyPr/>
                    <a:lstStyle/>
                    <a:p>
                      <a:pPr algn="l" fontAlgn="b"/>
                      <a:r>
                        <a:rPr lang="en-US" sz="1000" b="0" i="0" u="none" strike="noStrike" dirty="0">
                          <a:solidFill>
                            <a:srgbClr val="000000"/>
                          </a:solidFill>
                          <a:effectLst/>
                          <a:latin typeface="Calibri" panose="020F0502020204030204" pitchFamily="34" charset="0"/>
                        </a:rPr>
                        <a:t>Utilities</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90,000.00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3 months' power, gas, water, sewer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593231746"/>
                  </a:ext>
                </a:extLst>
              </a:tr>
              <a:tr h="142056">
                <a:tc>
                  <a:txBody>
                    <a:bodyPr/>
                    <a:lstStyle/>
                    <a:p>
                      <a:pPr algn="l" fontAlgn="b"/>
                      <a:r>
                        <a:rPr lang="en-US" sz="1000" b="0" i="0" u="none" strike="noStrike">
                          <a:solidFill>
                            <a:srgbClr val="000000"/>
                          </a:solidFill>
                          <a:effectLst/>
                          <a:latin typeface="Calibri" panose="020F0502020204030204" pitchFamily="34" charset="0"/>
                        </a:rPr>
                        <a:t>Legal Fees</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150,000.00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Estimated 15 months</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901161058"/>
                  </a:ext>
                </a:extLst>
              </a:tr>
              <a:tr h="142056">
                <a:tc>
                  <a:txBody>
                    <a:bodyPr/>
                    <a:lstStyle/>
                    <a:p>
                      <a:pPr algn="l" fontAlgn="b"/>
                      <a:r>
                        <a:rPr lang="en-US" sz="1000" b="0" i="0" u="none" strike="noStrike">
                          <a:solidFill>
                            <a:srgbClr val="000000"/>
                          </a:solidFill>
                          <a:effectLst/>
                          <a:latin typeface="Calibri" panose="020F0502020204030204" pitchFamily="34" charset="0"/>
                        </a:rPr>
                        <a:t>Hardware/Software</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1,500,000.00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Central Office, new teachers, instructional software, switches, servers, fiber, data center</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1699517103"/>
                  </a:ext>
                </a:extLst>
              </a:tr>
              <a:tr h="142056">
                <a:tc>
                  <a:txBody>
                    <a:bodyPr/>
                    <a:lstStyle/>
                    <a:p>
                      <a:pPr algn="l" fontAlgn="b"/>
                      <a:r>
                        <a:rPr lang="en-US" sz="1000" b="0" i="0" u="none" strike="noStrike">
                          <a:solidFill>
                            <a:srgbClr val="000000"/>
                          </a:solidFill>
                          <a:effectLst/>
                          <a:latin typeface="Calibri" panose="020F0502020204030204" pitchFamily="34" charset="0"/>
                        </a:rPr>
                        <a:t>Classroom Supplies </a:t>
                      </a:r>
                      <a:endParaRPr lang="en-US" sz="1000" b="0" i="0" u="none" strike="noStrike" dirty="0">
                        <a:solidFill>
                          <a:srgbClr val="000000"/>
                        </a:solidFill>
                        <a:effectLst/>
                        <a:latin typeface="Calibri" panose="020F0502020204030204" pitchFamily="34" charset="0"/>
                      </a:endParaRP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10,000.00 </a:t>
                      </a:r>
                    </a:p>
                  </a:txBody>
                  <a:tcPr marL="6350" marR="6350" marT="6350" marB="0" anchor="b">
                    <a:lnL>
                      <a:noFill/>
                    </a:lnL>
                    <a:lnR>
                      <a:noFill/>
                    </a:lnR>
                    <a:lnT>
                      <a:noFill/>
                    </a:lnT>
                    <a:lnB>
                      <a:noFill/>
                    </a:lnB>
                  </a:tcPr>
                </a:tc>
                <a:tc>
                  <a:txBody>
                    <a:bodyPr/>
                    <a:lstStyle/>
                    <a:p>
                      <a:pPr algn="l" fontAlgn="b"/>
                      <a:r>
                        <a:rPr lang="en-US" sz="1000" b="0" i="0" u="none" strike="noStrike">
                          <a:solidFill>
                            <a:srgbClr val="000000"/>
                          </a:solidFill>
                          <a:effectLst/>
                          <a:latin typeface="Calibri" panose="020F0502020204030204" pitchFamily="34" charset="0"/>
                        </a:rPr>
                        <a:t>New teachers in August</a:t>
                      </a:r>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602409504"/>
                  </a:ext>
                </a:extLst>
              </a:tr>
              <a:tr h="142056">
                <a:tc>
                  <a:txBody>
                    <a:bodyPr/>
                    <a:lstStyle/>
                    <a:p>
                      <a:pPr algn="l" fontAlgn="b"/>
                      <a:r>
                        <a:rPr lang="en-US" sz="1000" b="0" i="0" u="none" strike="noStrike">
                          <a:solidFill>
                            <a:srgbClr val="000000"/>
                          </a:solidFill>
                          <a:effectLst/>
                          <a:latin typeface="Calibri" panose="020F0502020204030204" pitchFamily="34" charset="0"/>
                        </a:rPr>
                        <a:t>Professional Learning/Travel (</a:t>
                      </a:r>
                      <a:r>
                        <a:rPr lang="en-US" sz="1000" b="0" i="0" u="none" strike="noStrike" dirty="0">
                          <a:solidFill>
                            <a:srgbClr val="000000"/>
                          </a:solidFill>
                          <a:effectLst/>
                          <a:latin typeface="Calibri" panose="020F0502020204030204" pitchFamily="34" charset="0"/>
                        </a:rPr>
                        <a:t>AASB)</a:t>
                      </a:r>
                    </a:p>
                  </a:txBody>
                  <a:tcPr marL="37005"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30,000.00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000" b="0" i="0" u="none" strike="noStrike" dirty="0">
                          <a:solidFill>
                            <a:srgbClr val="000000"/>
                          </a:solidFill>
                          <a:effectLst/>
                          <a:latin typeface="Calibri" panose="020F0502020204030204" pitchFamily="34" charset="0"/>
                        </a:rPr>
                        <a:t>Estimated costs July - Sept of current year</a:t>
                      </a:r>
                    </a:p>
                  </a:txBody>
                  <a:tcPr marL="2467" marR="2467" marT="2467" marB="0" anchor="b">
                    <a:lnL>
                      <a:noFill/>
                    </a:lnL>
                    <a:lnR>
                      <a:noFill/>
                    </a:lnR>
                    <a:lnT>
                      <a:noFill/>
                    </a:lnT>
                    <a:lnB>
                      <a:noFill/>
                    </a:lnB>
                  </a:tcPr>
                </a:tc>
                <a:extLst>
                  <a:ext uri="{0D108BD9-81ED-4DB2-BD59-A6C34878D82A}">
                    <a16:rowId xmlns:a16="http://schemas.microsoft.com/office/drawing/2014/main" val="889335918"/>
                  </a:ext>
                </a:extLst>
              </a:tr>
              <a:tr h="142056">
                <a:tc>
                  <a:txBody>
                    <a:bodyPr/>
                    <a:lstStyle/>
                    <a:p>
                      <a:pPr algn="l" fontAlgn="b"/>
                      <a:r>
                        <a:rPr lang="en-US" sz="1000" b="1" i="0" u="none" strike="noStrike" dirty="0">
                          <a:solidFill>
                            <a:srgbClr val="000000"/>
                          </a:solidFill>
                          <a:effectLst/>
                          <a:latin typeface="Calibri" panose="020F0502020204030204" pitchFamily="34" charset="0"/>
                        </a:rPr>
                        <a:t>Total Expenditures</a:t>
                      </a:r>
                    </a:p>
                  </a:txBody>
                  <a:tcPr marL="2467" marR="2467" marT="2467" marB="0" anchor="b">
                    <a:lnL>
                      <a:noFill/>
                    </a:lnL>
                    <a:lnR>
                      <a:noFill/>
                    </a:lnR>
                    <a:lnT>
                      <a:noFill/>
                    </a:lnT>
                    <a:lnB>
                      <a:noFill/>
                    </a:lnB>
                  </a:tcPr>
                </a:tc>
                <a:tc>
                  <a:txBody>
                    <a:bodyPr/>
                    <a:lstStyle/>
                    <a:p>
                      <a:pPr algn="l" fontAlgn="b"/>
                      <a:r>
                        <a:rPr lang="en-US" sz="900" b="0" i="0" u="none" strike="noStrike" dirty="0">
                          <a:solidFill>
                            <a:srgbClr val="000000"/>
                          </a:solidFill>
                          <a:effectLst/>
                          <a:latin typeface="Calibri" panose="020F0502020204030204" pitchFamily="34" charset="0"/>
                        </a:rPr>
                        <a:t>     5,370,000.00 </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2332522763"/>
                  </a:ext>
                </a:extLst>
              </a:tr>
              <a:tr h="58986">
                <a:tc>
                  <a:txBody>
                    <a:bodyPr/>
                    <a:lstStyle/>
                    <a:p>
                      <a:pPr algn="l" fontAlgn="b"/>
                      <a:r>
                        <a:rPr lang="en-US" sz="1000" b="1" i="0" u="none" strike="noStrike" dirty="0">
                          <a:solidFill>
                            <a:srgbClr val="000000"/>
                          </a:solidFill>
                          <a:effectLst/>
                          <a:latin typeface="Calibri" panose="020F0502020204030204" pitchFamily="34" charset="0"/>
                        </a:rPr>
                        <a:t>Expenditures Over Revenue</a:t>
                      </a:r>
                    </a:p>
                  </a:txBody>
                  <a:tcPr marL="2467" marR="2467" marT="2467" marB="0" anchor="b">
                    <a:lnL>
                      <a:noFill/>
                    </a:lnL>
                    <a:lnR>
                      <a:noFill/>
                    </a:lnR>
                    <a:lnT>
                      <a:noFill/>
                    </a:lnT>
                    <a:lnB>
                      <a:noFill/>
                    </a:lnB>
                  </a:tcPr>
                </a:tc>
                <a:tc>
                  <a:txBody>
                    <a:bodyPr/>
                    <a:lstStyle/>
                    <a:p>
                      <a:pPr algn="l" fontAlgn="b"/>
                      <a:r>
                        <a:rPr lang="en-US" sz="900" b="0" i="0" u="none" strike="noStrike" dirty="0">
                          <a:solidFill>
                            <a:srgbClr val="FF0000"/>
                          </a:solidFill>
                          <a:effectLst/>
                          <a:latin typeface="Calibri" panose="020F0502020204030204" pitchFamily="34" charset="0"/>
                        </a:rPr>
                        <a:t>    (4,370,000.00)</a:t>
                      </a:r>
                    </a:p>
                  </a:txBody>
                  <a:tcPr marL="6350" marR="6350" marT="6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000" b="0" i="0" u="none" strike="noStrike" dirty="0">
                        <a:solidFill>
                          <a:srgbClr val="000000"/>
                        </a:solidFill>
                        <a:effectLst/>
                        <a:latin typeface="Calibri" panose="020F0502020204030204" pitchFamily="34" charset="0"/>
                      </a:endParaRPr>
                    </a:p>
                  </a:txBody>
                  <a:tcPr marL="2467" marR="2467" marT="2467" marB="0" anchor="b">
                    <a:lnL>
                      <a:noFill/>
                    </a:lnL>
                    <a:lnR>
                      <a:noFill/>
                    </a:lnR>
                    <a:lnT>
                      <a:noFill/>
                    </a:lnT>
                    <a:lnB>
                      <a:noFill/>
                    </a:lnB>
                  </a:tcPr>
                </a:tc>
                <a:extLst>
                  <a:ext uri="{0D108BD9-81ED-4DB2-BD59-A6C34878D82A}">
                    <a16:rowId xmlns:a16="http://schemas.microsoft.com/office/drawing/2014/main" val="3933668268"/>
                  </a:ext>
                </a:extLst>
              </a:tr>
            </a:tbl>
          </a:graphicData>
        </a:graphic>
      </p:graphicFrame>
    </p:spTree>
    <p:extLst>
      <p:ext uri="{BB962C8B-B14F-4D97-AF65-F5344CB8AC3E}">
        <p14:creationId xmlns:p14="http://schemas.microsoft.com/office/powerpoint/2010/main" val="2794074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5EDA55D2-8F37-4356-A2CD-AEF48B92310A}"/>
              </a:ext>
            </a:extLst>
          </p:cNvPr>
          <p:cNvGraphicFramePr>
            <a:graphicFrameLocks noChangeAspect="1"/>
          </p:cNvGraphicFramePr>
          <p:nvPr>
            <p:extLst>
              <p:ext uri="{D42A27DB-BD31-4B8C-83A1-F6EECF244321}">
                <p14:modId xmlns:p14="http://schemas.microsoft.com/office/powerpoint/2010/main" val="361205915"/>
              </p:ext>
            </p:extLst>
          </p:nvPr>
        </p:nvGraphicFramePr>
        <p:xfrm>
          <a:off x="595313" y="1330325"/>
          <a:ext cx="9696450" cy="5476875"/>
        </p:xfrm>
        <a:graphic>
          <a:graphicData uri="http://schemas.openxmlformats.org/presentationml/2006/ole">
            <mc:AlternateContent xmlns:mc="http://schemas.openxmlformats.org/markup-compatibility/2006">
              <mc:Choice xmlns:v="urn:schemas-microsoft-com:vml" Requires="v">
                <p:oleObj spid="_x0000_s2149" name="Worksheet" r:id="rId3" imgW="9696472" imgH="5477048" progId="Excel.Sheet.12">
                  <p:embed/>
                </p:oleObj>
              </mc:Choice>
              <mc:Fallback>
                <p:oleObj name="Worksheet" r:id="rId3" imgW="9696472" imgH="5477048" progId="Excel.Sheet.12">
                  <p:embed/>
                  <p:pic>
                    <p:nvPicPr>
                      <p:cNvPr id="0" name=""/>
                      <p:cNvPicPr/>
                      <p:nvPr/>
                    </p:nvPicPr>
                    <p:blipFill>
                      <a:blip r:embed="rId4"/>
                      <a:stretch>
                        <a:fillRect/>
                      </a:stretch>
                    </p:blipFill>
                    <p:spPr>
                      <a:xfrm>
                        <a:off x="595313" y="1330325"/>
                        <a:ext cx="9696450" cy="5476875"/>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6CB220E-B12A-4C96-B270-CAC41B1FE9EF}"/>
              </a:ext>
            </a:extLst>
          </p:cNvPr>
          <p:cNvGraphicFramePr>
            <a:graphicFrameLocks noChangeAspect="1"/>
          </p:cNvGraphicFramePr>
          <p:nvPr>
            <p:extLst>
              <p:ext uri="{D42A27DB-BD31-4B8C-83A1-F6EECF244321}">
                <p14:modId xmlns:p14="http://schemas.microsoft.com/office/powerpoint/2010/main" val="2730042705"/>
              </p:ext>
            </p:extLst>
          </p:nvPr>
        </p:nvGraphicFramePr>
        <p:xfrm>
          <a:off x="365125" y="231775"/>
          <a:ext cx="8382000" cy="1095375"/>
        </p:xfrm>
        <a:graphic>
          <a:graphicData uri="http://schemas.openxmlformats.org/presentationml/2006/ole">
            <mc:AlternateContent xmlns:mc="http://schemas.openxmlformats.org/markup-compatibility/2006">
              <mc:Choice xmlns:v="urn:schemas-microsoft-com:vml" Requires="v">
                <p:oleObj spid="_x0000_s2150" name="Worksheet" r:id="rId5" imgW="8382174" imgH="1095548" progId="Excel.Sheet.12">
                  <p:embed/>
                </p:oleObj>
              </mc:Choice>
              <mc:Fallback>
                <p:oleObj name="Worksheet" r:id="rId5" imgW="8382174" imgH="1095548" progId="Excel.Sheet.12">
                  <p:embed/>
                  <p:pic>
                    <p:nvPicPr>
                      <p:cNvPr id="0" name=""/>
                      <p:cNvPicPr/>
                      <p:nvPr/>
                    </p:nvPicPr>
                    <p:blipFill>
                      <a:blip r:embed="rId6"/>
                      <a:stretch>
                        <a:fillRect/>
                      </a:stretch>
                    </p:blipFill>
                    <p:spPr>
                      <a:xfrm>
                        <a:off x="365125" y="231775"/>
                        <a:ext cx="8382000" cy="1095375"/>
                      </a:xfrm>
                      <a:prstGeom prst="rect">
                        <a:avLst/>
                      </a:prstGeom>
                    </p:spPr>
                  </p:pic>
                </p:oleObj>
              </mc:Fallback>
            </mc:AlternateContent>
          </a:graphicData>
        </a:graphic>
      </p:graphicFrame>
    </p:spTree>
    <p:extLst>
      <p:ext uri="{BB962C8B-B14F-4D97-AF65-F5344CB8AC3E}">
        <p14:creationId xmlns:p14="http://schemas.microsoft.com/office/powerpoint/2010/main" val="320418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1770E6C9-0457-47BB-B88F-8CE1E17324DB}"/>
              </a:ext>
            </a:extLst>
          </p:cNvPr>
          <p:cNvGraphicFramePr>
            <a:graphicFrameLocks noChangeAspect="1"/>
          </p:cNvGraphicFramePr>
          <p:nvPr>
            <p:extLst>
              <p:ext uri="{D42A27DB-BD31-4B8C-83A1-F6EECF244321}">
                <p14:modId xmlns:p14="http://schemas.microsoft.com/office/powerpoint/2010/main" val="4000198040"/>
              </p:ext>
            </p:extLst>
          </p:nvPr>
        </p:nvGraphicFramePr>
        <p:xfrm>
          <a:off x="365125" y="231775"/>
          <a:ext cx="8382000" cy="962025"/>
        </p:xfrm>
        <a:graphic>
          <a:graphicData uri="http://schemas.openxmlformats.org/presentationml/2006/ole">
            <mc:AlternateContent xmlns:mc="http://schemas.openxmlformats.org/markup-compatibility/2006">
              <mc:Choice xmlns:v="urn:schemas-microsoft-com:vml" Requires="v">
                <p:oleObj spid="_x0000_s4198" name="Worksheet" r:id="rId3" imgW="8382174" imgH="962198" progId="Excel.Sheet.12">
                  <p:embed/>
                </p:oleObj>
              </mc:Choice>
              <mc:Fallback>
                <p:oleObj name="Worksheet" r:id="rId3" imgW="8382174" imgH="962198" progId="Excel.Sheet.12">
                  <p:embed/>
                  <p:pic>
                    <p:nvPicPr>
                      <p:cNvPr id="6" name="Object 5">
                        <a:extLst>
                          <a:ext uri="{FF2B5EF4-FFF2-40B4-BE49-F238E27FC236}">
                            <a16:creationId xmlns:a16="http://schemas.microsoft.com/office/drawing/2014/main" id="{86CB220E-B12A-4C96-B270-CAC41B1FE9EF}"/>
                          </a:ext>
                        </a:extLst>
                      </p:cNvPr>
                      <p:cNvPicPr/>
                      <p:nvPr/>
                    </p:nvPicPr>
                    <p:blipFill>
                      <a:blip r:embed="rId4"/>
                      <a:stretch>
                        <a:fillRect/>
                      </a:stretch>
                    </p:blipFill>
                    <p:spPr>
                      <a:xfrm>
                        <a:off x="365125" y="231775"/>
                        <a:ext cx="8382000" cy="962025"/>
                      </a:xfrm>
                      <a:prstGeom prst="rect">
                        <a:avLst/>
                      </a:prstGeom>
                    </p:spPr>
                  </p:pic>
                </p:oleObj>
              </mc:Fallback>
            </mc:AlternateContent>
          </a:graphicData>
        </a:graphic>
      </p:graphicFrame>
      <p:graphicFrame>
        <p:nvGraphicFramePr>
          <p:cNvPr id="3" name="Object 2">
            <a:extLst>
              <a:ext uri="{FF2B5EF4-FFF2-40B4-BE49-F238E27FC236}">
                <a16:creationId xmlns:a16="http://schemas.microsoft.com/office/drawing/2014/main" id="{8CE22E91-D13E-453E-9555-05C5A2EFE5EC}"/>
              </a:ext>
            </a:extLst>
          </p:cNvPr>
          <p:cNvGraphicFramePr>
            <a:graphicFrameLocks noChangeAspect="1"/>
          </p:cNvGraphicFramePr>
          <p:nvPr>
            <p:extLst>
              <p:ext uri="{D42A27DB-BD31-4B8C-83A1-F6EECF244321}">
                <p14:modId xmlns:p14="http://schemas.microsoft.com/office/powerpoint/2010/main" val="1763142554"/>
              </p:ext>
            </p:extLst>
          </p:nvPr>
        </p:nvGraphicFramePr>
        <p:xfrm>
          <a:off x="365125" y="1412875"/>
          <a:ext cx="8943975" cy="5915025"/>
        </p:xfrm>
        <a:graphic>
          <a:graphicData uri="http://schemas.openxmlformats.org/presentationml/2006/ole">
            <mc:AlternateContent xmlns:mc="http://schemas.openxmlformats.org/markup-compatibility/2006">
              <mc:Choice xmlns:v="urn:schemas-microsoft-com:vml" Requires="v">
                <p:oleObj spid="_x0000_s4199" name="Worksheet" r:id="rId5" imgW="8944051" imgH="5915198" progId="Excel.Sheet.12">
                  <p:embed/>
                </p:oleObj>
              </mc:Choice>
              <mc:Fallback>
                <p:oleObj name="Worksheet" r:id="rId5" imgW="8944051" imgH="5915198" progId="Excel.Sheet.12">
                  <p:embed/>
                  <p:pic>
                    <p:nvPicPr>
                      <p:cNvPr id="0" name=""/>
                      <p:cNvPicPr/>
                      <p:nvPr/>
                    </p:nvPicPr>
                    <p:blipFill>
                      <a:blip r:embed="rId6"/>
                      <a:stretch>
                        <a:fillRect/>
                      </a:stretch>
                    </p:blipFill>
                    <p:spPr>
                      <a:xfrm>
                        <a:off x="365125" y="1412875"/>
                        <a:ext cx="8943975" cy="5915025"/>
                      </a:xfrm>
                      <a:prstGeom prst="rect">
                        <a:avLst/>
                      </a:prstGeom>
                    </p:spPr>
                  </p:pic>
                </p:oleObj>
              </mc:Fallback>
            </mc:AlternateContent>
          </a:graphicData>
        </a:graphic>
      </p:graphicFrame>
    </p:spTree>
    <p:extLst>
      <p:ext uri="{BB962C8B-B14F-4D97-AF65-F5344CB8AC3E}">
        <p14:creationId xmlns:p14="http://schemas.microsoft.com/office/powerpoint/2010/main" val="263707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C6BE13CD-DFE2-400F-96CE-1204A382A155}"/>
              </a:ext>
            </a:extLst>
          </p:cNvPr>
          <p:cNvGraphicFramePr>
            <a:graphicFrameLocks noChangeAspect="1"/>
          </p:cNvGraphicFramePr>
          <p:nvPr>
            <p:extLst>
              <p:ext uri="{D42A27DB-BD31-4B8C-83A1-F6EECF244321}">
                <p14:modId xmlns:p14="http://schemas.microsoft.com/office/powerpoint/2010/main" val="3233700121"/>
              </p:ext>
            </p:extLst>
          </p:nvPr>
        </p:nvGraphicFramePr>
        <p:xfrm>
          <a:off x="457200" y="356815"/>
          <a:ext cx="8229600" cy="1476375"/>
        </p:xfrm>
        <a:graphic>
          <a:graphicData uri="http://schemas.openxmlformats.org/presentationml/2006/ole">
            <mc:AlternateContent xmlns:mc="http://schemas.openxmlformats.org/markup-compatibility/2006">
              <mc:Choice xmlns:v="urn:schemas-microsoft-com:vml" Requires="v">
                <p:oleObj spid="_x0000_s3167" name="Worksheet" r:id="rId3" imgW="8229600" imgH="1476548" progId="Excel.Sheet.12">
                  <p:embed/>
                </p:oleObj>
              </mc:Choice>
              <mc:Fallback>
                <p:oleObj name="Worksheet" r:id="rId3" imgW="8229600" imgH="1476548" progId="Excel.Sheet.12">
                  <p:embed/>
                  <p:pic>
                    <p:nvPicPr>
                      <p:cNvPr id="0" name=""/>
                      <p:cNvPicPr/>
                      <p:nvPr/>
                    </p:nvPicPr>
                    <p:blipFill>
                      <a:blip r:embed="rId4"/>
                      <a:stretch>
                        <a:fillRect/>
                      </a:stretch>
                    </p:blipFill>
                    <p:spPr>
                      <a:xfrm>
                        <a:off x="457200" y="356815"/>
                        <a:ext cx="8229600" cy="1476375"/>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F86B98A9-E93A-44F6-AC08-1A5F7451F209}"/>
              </a:ext>
            </a:extLst>
          </p:cNvPr>
          <p:cNvGraphicFramePr>
            <a:graphicFrameLocks noChangeAspect="1"/>
          </p:cNvGraphicFramePr>
          <p:nvPr>
            <p:extLst>
              <p:ext uri="{D42A27DB-BD31-4B8C-83A1-F6EECF244321}">
                <p14:modId xmlns:p14="http://schemas.microsoft.com/office/powerpoint/2010/main" val="2388060530"/>
              </p:ext>
            </p:extLst>
          </p:nvPr>
        </p:nvGraphicFramePr>
        <p:xfrm>
          <a:off x="457200" y="1833563"/>
          <a:ext cx="8734425" cy="5143500"/>
        </p:xfrm>
        <a:graphic>
          <a:graphicData uri="http://schemas.openxmlformats.org/presentationml/2006/ole">
            <mc:AlternateContent xmlns:mc="http://schemas.openxmlformats.org/markup-compatibility/2006">
              <mc:Choice xmlns:v="urn:schemas-microsoft-com:vml" Requires="v">
                <p:oleObj spid="_x0000_s3168" name="Worksheet" r:id="rId5" imgW="8734349" imgH="5143500" progId="Excel.Sheet.12">
                  <p:embed/>
                </p:oleObj>
              </mc:Choice>
              <mc:Fallback>
                <p:oleObj name="Worksheet" r:id="rId5" imgW="8734349" imgH="5143500" progId="Excel.Sheet.12">
                  <p:embed/>
                  <p:pic>
                    <p:nvPicPr>
                      <p:cNvPr id="0" name=""/>
                      <p:cNvPicPr/>
                      <p:nvPr/>
                    </p:nvPicPr>
                    <p:blipFill>
                      <a:blip r:embed="rId6"/>
                      <a:stretch>
                        <a:fillRect/>
                      </a:stretch>
                    </p:blipFill>
                    <p:spPr>
                      <a:xfrm>
                        <a:off x="457200" y="1833563"/>
                        <a:ext cx="8734425" cy="5143500"/>
                      </a:xfrm>
                      <a:prstGeom prst="rect">
                        <a:avLst/>
                      </a:prstGeom>
                    </p:spPr>
                  </p:pic>
                </p:oleObj>
              </mc:Fallback>
            </mc:AlternateContent>
          </a:graphicData>
        </a:graphic>
      </p:graphicFrame>
    </p:spTree>
    <p:extLst>
      <p:ext uri="{BB962C8B-B14F-4D97-AF65-F5344CB8AC3E}">
        <p14:creationId xmlns:p14="http://schemas.microsoft.com/office/powerpoint/2010/main" val="284269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2C70EE-44CA-2311-F1DF-39BCFC5ECB3D}"/>
              </a:ext>
            </a:extLst>
          </p:cNvPr>
          <p:cNvPicPr>
            <a:picLocks noChangeAspect="1"/>
          </p:cNvPicPr>
          <p:nvPr/>
        </p:nvPicPr>
        <p:blipFill>
          <a:blip r:embed="rId3"/>
          <a:stretch>
            <a:fillRect/>
          </a:stretch>
        </p:blipFill>
        <p:spPr>
          <a:xfrm>
            <a:off x="1550894" y="210670"/>
            <a:ext cx="7123206" cy="4928906"/>
          </a:xfrm>
          <a:prstGeom prst="rect">
            <a:avLst/>
          </a:prstGeom>
        </p:spPr>
      </p:pic>
      <p:graphicFrame>
        <p:nvGraphicFramePr>
          <p:cNvPr id="4" name="Object 3">
            <a:extLst>
              <a:ext uri="{FF2B5EF4-FFF2-40B4-BE49-F238E27FC236}">
                <a16:creationId xmlns:a16="http://schemas.microsoft.com/office/drawing/2014/main" id="{E645FE05-0942-41A3-B246-23EA0998AE86}"/>
              </a:ext>
            </a:extLst>
          </p:cNvPr>
          <p:cNvGraphicFramePr>
            <a:graphicFrameLocks noChangeAspect="1"/>
          </p:cNvGraphicFramePr>
          <p:nvPr>
            <p:extLst>
              <p:ext uri="{D42A27DB-BD31-4B8C-83A1-F6EECF244321}">
                <p14:modId xmlns:p14="http://schemas.microsoft.com/office/powerpoint/2010/main" val="350922454"/>
              </p:ext>
            </p:extLst>
          </p:nvPr>
        </p:nvGraphicFramePr>
        <p:xfrm>
          <a:off x="-255774" y="5275730"/>
          <a:ext cx="6105525" cy="914400"/>
        </p:xfrm>
        <a:graphic>
          <a:graphicData uri="http://schemas.openxmlformats.org/presentationml/2006/ole">
            <mc:AlternateContent xmlns:mc="http://schemas.openxmlformats.org/markup-compatibility/2006">
              <mc:Choice xmlns:v="urn:schemas-microsoft-com:vml" Requires="v">
                <p:oleObj spid="_x0000_s7210" name="Worksheet" r:id="rId4" imgW="6105405" imgH="914400" progId="Excel.Sheet.12">
                  <p:embed/>
                </p:oleObj>
              </mc:Choice>
              <mc:Fallback>
                <p:oleObj name="Worksheet" r:id="rId4" imgW="6105405" imgH="914400" progId="Excel.Sheet.12">
                  <p:embed/>
                  <p:pic>
                    <p:nvPicPr>
                      <p:cNvPr id="0" name=""/>
                      <p:cNvPicPr/>
                      <p:nvPr/>
                    </p:nvPicPr>
                    <p:blipFill>
                      <a:blip r:embed="rId5"/>
                      <a:stretch>
                        <a:fillRect/>
                      </a:stretch>
                    </p:blipFill>
                    <p:spPr>
                      <a:xfrm>
                        <a:off x="-255774" y="5275730"/>
                        <a:ext cx="6105525" cy="914400"/>
                      </a:xfrm>
                      <a:prstGeom prst="rect">
                        <a:avLst/>
                      </a:prstGeom>
                    </p:spPr>
                  </p:pic>
                </p:oleObj>
              </mc:Fallback>
            </mc:AlternateContent>
          </a:graphicData>
        </a:graphic>
      </p:graphicFrame>
    </p:spTree>
    <p:extLst>
      <p:ext uri="{BB962C8B-B14F-4D97-AF65-F5344CB8AC3E}">
        <p14:creationId xmlns:p14="http://schemas.microsoft.com/office/powerpoint/2010/main" val="3022368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0C8C298-365A-4F34-A3DD-341935EC9725}"/>
              </a:ext>
            </a:extLst>
          </p:cNvPr>
          <p:cNvGraphicFramePr>
            <a:graphicFrameLocks noGrp="1"/>
          </p:cNvGraphicFramePr>
          <p:nvPr>
            <p:extLst>
              <p:ext uri="{D42A27DB-BD31-4B8C-83A1-F6EECF244321}">
                <p14:modId xmlns:p14="http://schemas.microsoft.com/office/powerpoint/2010/main" val="249008759"/>
              </p:ext>
            </p:extLst>
          </p:nvPr>
        </p:nvGraphicFramePr>
        <p:xfrm>
          <a:off x="263206" y="933926"/>
          <a:ext cx="4054909" cy="1828803"/>
        </p:xfrm>
        <a:graphic>
          <a:graphicData uri="http://schemas.openxmlformats.org/drawingml/2006/table">
            <a:tbl>
              <a:tblPr firstRow="1" firstCol="1" bandRow="1"/>
              <a:tblGrid>
                <a:gridCol w="1213403">
                  <a:extLst>
                    <a:ext uri="{9D8B030D-6E8A-4147-A177-3AD203B41FA5}">
                      <a16:colId xmlns:a16="http://schemas.microsoft.com/office/drawing/2014/main" val="1802231163"/>
                    </a:ext>
                  </a:extLst>
                </a:gridCol>
                <a:gridCol w="739625">
                  <a:extLst>
                    <a:ext uri="{9D8B030D-6E8A-4147-A177-3AD203B41FA5}">
                      <a16:colId xmlns:a16="http://schemas.microsoft.com/office/drawing/2014/main" val="2306133145"/>
                    </a:ext>
                  </a:extLst>
                </a:gridCol>
                <a:gridCol w="666648">
                  <a:extLst>
                    <a:ext uri="{9D8B030D-6E8A-4147-A177-3AD203B41FA5}">
                      <a16:colId xmlns:a16="http://schemas.microsoft.com/office/drawing/2014/main" val="3004508291"/>
                    </a:ext>
                  </a:extLst>
                </a:gridCol>
                <a:gridCol w="981727">
                  <a:extLst>
                    <a:ext uri="{9D8B030D-6E8A-4147-A177-3AD203B41FA5}">
                      <a16:colId xmlns:a16="http://schemas.microsoft.com/office/drawing/2014/main" val="497165230"/>
                    </a:ext>
                  </a:extLst>
                </a:gridCol>
                <a:gridCol w="453506">
                  <a:extLst>
                    <a:ext uri="{9D8B030D-6E8A-4147-A177-3AD203B41FA5}">
                      <a16:colId xmlns:a16="http://schemas.microsoft.com/office/drawing/2014/main" val="3114837529"/>
                    </a:ext>
                  </a:extLst>
                </a:gridCol>
              </a:tblGrid>
              <a:tr h="257943">
                <a:tc gridSpan="5">
                  <a:txBody>
                    <a:bodyPr/>
                    <a:lstStyle/>
                    <a:p>
                      <a:pPr marL="0" marR="0" algn="ctr">
                        <a:lnSpc>
                          <a:spcPct val="107000"/>
                        </a:lnSpc>
                        <a:spcBef>
                          <a:spcPts val="0"/>
                        </a:spcBef>
                        <a:spcAft>
                          <a:spcPts val="0"/>
                        </a:spcAft>
                      </a:pPr>
                      <a:r>
                        <a:rPr lang="en-US" sz="11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Impact of 30 Mills to an Individual Taxpayer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315" marR="85315" marT="42657" marB="42657"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25569060"/>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Fair Market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Assessed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Annual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Monthly Tax</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68663952"/>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 of Single-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Tax</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Daily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107714"/>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Family Home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(Rounded)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Costs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8824699"/>
                  </a:ext>
                </a:extLst>
              </a:tr>
              <a:tr h="174540">
                <a:tc>
                  <a:txBody>
                    <a:bodyPr/>
                    <a:lstStyle/>
                    <a:p>
                      <a:pPr marL="0" marR="0" algn="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$1.64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859495090"/>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$63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25970641"/>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$900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$2.47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49335254"/>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$3.29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95624433"/>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$1,500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$4.11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2609308"/>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million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$8.22</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1178312"/>
                  </a:ext>
                </a:extLst>
              </a:tr>
            </a:tbl>
          </a:graphicData>
        </a:graphic>
      </p:graphicFrame>
      <p:graphicFrame>
        <p:nvGraphicFramePr>
          <p:cNvPr id="4" name="Table 3">
            <a:extLst>
              <a:ext uri="{FF2B5EF4-FFF2-40B4-BE49-F238E27FC236}">
                <a16:creationId xmlns:a16="http://schemas.microsoft.com/office/drawing/2014/main" id="{F20B9C3E-3633-9400-257C-61B8DCA8355E}"/>
              </a:ext>
            </a:extLst>
          </p:cNvPr>
          <p:cNvGraphicFramePr>
            <a:graphicFrameLocks noGrp="1"/>
          </p:cNvGraphicFramePr>
          <p:nvPr>
            <p:extLst>
              <p:ext uri="{D42A27DB-BD31-4B8C-83A1-F6EECF244321}">
                <p14:modId xmlns:p14="http://schemas.microsoft.com/office/powerpoint/2010/main" val="3711751278"/>
              </p:ext>
            </p:extLst>
          </p:nvPr>
        </p:nvGraphicFramePr>
        <p:xfrm>
          <a:off x="263206" y="2855351"/>
          <a:ext cx="4054908" cy="1974814"/>
        </p:xfrm>
        <a:graphic>
          <a:graphicData uri="http://schemas.openxmlformats.org/drawingml/2006/table">
            <a:tbl>
              <a:tblPr firstRow="1" firstCol="1" bandRow="1"/>
              <a:tblGrid>
                <a:gridCol w="1213403">
                  <a:extLst>
                    <a:ext uri="{9D8B030D-6E8A-4147-A177-3AD203B41FA5}">
                      <a16:colId xmlns:a16="http://schemas.microsoft.com/office/drawing/2014/main" val="2734440945"/>
                    </a:ext>
                  </a:extLst>
                </a:gridCol>
                <a:gridCol w="739625">
                  <a:extLst>
                    <a:ext uri="{9D8B030D-6E8A-4147-A177-3AD203B41FA5}">
                      <a16:colId xmlns:a16="http://schemas.microsoft.com/office/drawing/2014/main" val="2410520303"/>
                    </a:ext>
                  </a:extLst>
                </a:gridCol>
                <a:gridCol w="666648">
                  <a:extLst>
                    <a:ext uri="{9D8B030D-6E8A-4147-A177-3AD203B41FA5}">
                      <a16:colId xmlns:a16="http://schemas.microsoft.com/office/drawing/2014/main" val="3100002791"/>
                    </a:ext>
                  </a:extLst>
                </a:gridCol>
                <a:gridCol w="981727">
                  <a:extLst>
                    <a:ext uri="{9D8B030D-6E8A-4147-A177-3AD203B41FA5}">
                      <a16:colId xmlns:a16="http://schemas.microsoft.com/office/drawing/2014/main" val="3374762175"/>
                    </a:ext>
                  </a:extLst>
                </a:gridCol>
                <a:gridCol w="453505">
                  <a:extLst>
                    <a:ext uri="{9D8B030D-6E8A-4147-A177-3AD203B41FA5}">
                      <a16:colId xmlns:a16="http://schemas.microsoft.com/office/drawing/2014/main" val="2589010319"/>
                    </a:ext>
                  </a:extLst>
                </a:gridCol>
              </a:tblGrid>
              <a:tr h="338762">
                <a:tc gridSpan="5">
                  <a:txBody>
                    <a:bodyPr/>
                    <a:lstStyle/>
                    <a:p>
                      <a:pPr marL="0" marR="0" algn="ctr">
                        <a:lnSpc>
                          <a:spcPct val="107000"/>
                        </a:lnSpc>
                        <a:spcBef>
                          <a:spcPts val="0"/>
                        </a:spcBef>
                        <a:spcAft>
                          <a:spcPts val="0"/>
                        </a:spcAft>
                      </a:pPr>
                      <a:br>
                        <a:rPr lang="en-US" sz="1100" cap="all">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br>
                      <a:r>
                        <a:rPr lang="en-US" sz="11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Impact of 20 Mills to an Individual Taxpayer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0925" marR="80925" marT="40463" marB="40463"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25471354"/>
                  </a:ext>
                </a:extLst>
              </a:tr>
              <a:tr h="16556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Fair Market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Assessed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Annual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Monthly Tax</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10145800"/>
                  </a:ext>
                </a:extLst>
              </a:tr>
              <a:tr h="16556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 of Single-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Tax</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Daily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8761641"/>
                  </a:ext>
                </a:extLst>
              </a:tr>
              <a:tr h="16556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Family Home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(Rounded)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Costs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1808517"/>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79385048"/>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$42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$1.37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30347125"/>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$1.64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2213106"/>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$67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$2.19</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89349872"/>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$83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$2.74</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38517704"/>
                  </a:ext>
                </a:extLst>
              </a:tr>
              <a:tr h="16556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million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$2,000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$167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$5.48</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0694" marR="6069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7389227"/>
                  </a:ext>
                </a:extLst>
              </a:tr>
            </a:tbl>
          </a:graphicData>
        </a:graphic>
      </p:graphicFrame>
      <p:graphicFrame>
        <p:nvGraphicFramePr>
          <p:cNvPr id="5" name="Table 4">
            <a:extLst>
              <a:ext uri="{FF2B5EF4-FFF2-40B4-BE49-F238E27FC236}">
                <a16:creationId xmlns:a16="http://schemas.microsoft.com/office/drawing/2014/main" id="{CE8CF57D-65F8-7EC6-6577-322A401B3BCD}"/>
              </a:ext>
            </a:extLst>
          </p:cNvPr>
          <p:cNvGraphicFramePr>
            <a:graphicFrameLocks noGrp="1"/>
          </p:cNvGraphicFramePr>
          <p:nvPr>
            <p:extLst>
              <p:ext uri="{D42A27DB-BD31-4B8C-83A1-F6EECF244321}">
                <p14:modId xmlns:p14="http://schemas.microsoft.com/office/powerpoint/2010/main" val="3798089744"/>
              </p:ext>
            </p:extLst>
          </p:nvPr>
        </p:nvGraphicFramePr>
        <p:xfrm>
          <a:off x="263206" y="4922787"/>
          <a:ext cx="4054909" cy="1828803"/>
        </p:xfrm>
        <a:graphic>
          <a:graphicData uri="http://schemas.openxmlformats.org/drawingml/2006/table">
            <a:tbl>
              <a:tblPr firstRow="1" firstCol="1" bandRow="1"/>
              <a:tblGrid>
                <a:gridCol w="1213403">
                  <a:extLst>
                    <a:ext uri="{9D8B030D-6E8A-4147-A177-3AD203B41FA5}">
                      <a16:colId xmlns:a16="http://schemas.microsoft.com/office/drawing/2014/main" val="2826453667"/>
                    </a:ext>
                  </a:extLst>
                </a:gridCol>
                <a:gridCol w="739625">
                  <a:extLst>
                    <a:ext uri="{9D8B030D-6E8A-4147-A177-3AD203B41FA5}">
                      <a16:colId xmlns:a16="http://schemas.microsoft.com/office/drawing/2014/main" val="3889207637"/>
                    </a:ext>
                  </a:extLst>
                </a:gridCol>
                <a:gridCol w="666648">
                  <a:extLst>
                    <a:ext uri="{9D8B030D-6E8A-4147-A177-3AD203B41FA5}">
                      <a16:colId xmlns:a16="http://schemas.microsoft.com/office/drawing/2014/main" val="3256439086"/>
                    </a:ext>
                  </a:extLst>
                </a:gridCol>
                <a:gridCol w="981727">
                  <a:extLst>
                    <a:ext uri="{9D8B030D-6E8A-4147-A177-3AD203B41FA5}">
                      <a16:colId xmlns:a16="http://schemas.microsoft.com/office/drawing/2014/main" val="4265003526"/>
                    </a:ext>
                  </a:extLst>
                </a:gridCol>
                <a:gridCol w="453506">
                  <a:extLst>
                    <a:ext uri="{9D8B030D-6E8A-4147-A177-3AD203B41FA5}">
                      <a16:colId xmlns:a16="http://schemas.microsoft.com/office/drawing/2014/main" val="642220115"/>
                    </a:ext>
                  </a:extLst>
                </a:gridCol>
              </a:tblGrid>
              <a:tr h="257943">
                <a:tc gridSpan="5">
                  <a:txBody>
                    <a:bodyPr/>
                    <a:lstStyle/>
                    <a:p>
                      <a:pPr marL="0" marR="0" algn="ctr">
                        <a:lnSpc>
                          <a:spcPct val="107000"/>
                        </a:lnSpc>
                        <a:spcBef>
                          <a:spcPts val="0"/>
                        </a:spcBef>
                        <a:spcAft>
                          <a:spcPts val="0"/>
                        </a:spcAft>
                      </a:pPr>
                      <a:r>
                        <a:rPr lang="en-US" sz="11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Impact of 10 Mills to an Individual Taxpayer</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85315" marR="85315" marT="42657" marB="42657"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7381078"/>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Fair Market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Assessed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Annual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Monthly Tax</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498249644"/>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 of Single-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Value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Tax</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Daily</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92263785"/>
                  </a:ext>
                </a:extLst>
              </a:tr>
              <a:tr h="174540">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Family Home</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Increase</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(Rounded)</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Costs</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22456014"/>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$0.55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260036317"/>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$25,000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$250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21</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$0.68</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8381863"/>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$25</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$0.82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08153274"/>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$33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$1.10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07012383"/>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$500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$42</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$1.37</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06580774"/>
                  </a:ext>
                </a:extLst>
              </a:tr>
              <a:tr h="174540">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 million</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$100,000 </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$1,000</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a:effectLst/>
                          <a:latin typeface="Calibri" panose="020F0502020204030204" pitchFamily="34" charset="0"/>
                          <a:ea typeface="Calibri" panose="020F0502020204030204" pitchFamily="34" charset="0"/>
                          <a:cs typeface="Times New Roman" panose="02020603050405020304" pitchFamily="18" charset="0"/>
                        </a:rPr>
                        <a:t>$83</a:t>
                      </a:r>
                      <a:endParaRPr lang="en-US" sz="100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0" marR="0" algn="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$2.74</a:t>
                      </a:r>
                      <a:endParaRPr lang="en-US"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62553" marR="6255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3299528"/>
                  </a:ext>
                </a:extLst>
              </a:tr>
            </a:tbl>
          </a:graphicData>
        </a:graphic>
      </p:graphicFrame>
      <p:sp>
        <p:nvSpPr>
          <p:cNvPr id="6" name="TextBox 5">
            <a:extLst>
              <a:ext uri="{FF2B5EF4-FFF2-40B4-BE49-F238E27FC236}">
                <a16:creationId xmlns:a16="http://schemas.microsoft.com/office/drawing/2014/main" id="{C202C6F7-6D1D-7CA4-5868-DC2051E77C7D}"/>
              </a:ext>
            </a:extLst>
          </p:cNvPr>
          <p:cNvSpPr txBox="1"/>
          <p:nvPr/>
        </p:nvSpPr>
        <p:spPr>
          <a:xfrm>
            <a:off x="4318114" y="933926"/>
            <a:ext cx="4562680" cy="954107"/>
          </a:xfrm>
          <a:prstGeom prst="rect">
            <a:avLst/>
          </a:prstGeom>
          <a:noFill/>
        </p:spPr>
        <p:txBody>
          <a:bodyPr wrap="square" rtlCol="0">
            <a:spAutoFit/>
          </a:bodyPr>
          <a:lstStyle/>
          <a:p>
            <a:r>
              <a:rPr lang="en-US" sz="1400">
                <a:effectLst/>
                <a:latin typeface="Calibri" panose="020F0502020204030204" pitchFamily="34" charset="0"/>
                <a:ea typeface="Calibri" panose="020F0502020204030204" pitchFamily="34" charset="0"/>
                <a:cs typeface="Times New Roman" panose="02020603050405020304" pitchFamily="18" charset="0"/>
              </a:rPr>
              <a:t>Three examples of millage increase impact to an individual taxpayer follow and are presented solely for the purpose of illustration</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p>
          <a:p>
            <a:endParaRPr lang="en-US" sz="1400" dirty="0"/>
          </a:p>
        </p:txBody>
      </p:sp>
      <p:sp>
        <p:nvSpPr>
          <p:cNvPr id="8" name="Title 3">
            <a:extLst>
              <a:ext uri="{FF2B5EF4-FFF2-40B4-BE49-F238E27FC236}">
                <a16:creationId xmlns:a16="http://schemas.microsoft.com/office/drawing/2014/main" id="{547A23C1-8BB7-1DB6-C791-E0C8822C85B0}"/>
              </a:ext>
            </a:extLst>
          </p:cNvPr>
          <p:cNvSpPr txBox="1">
            <a:spLocks/>
          </p:cNvSpPr>
          <p:nvPr/>
        </p:nvSpPr>
        <p:spPr>
          <a:xfrm>
            <a:off x="819150" y="508001"/>
            <a:ext cx="7772400" cy="333304"/>
          </a:xfrm>
          <a:prstGeom prst="snip2DiagRect">
            <a:avLst/>
          </a:prstGeom>
          <a:solidFill>
            <a:schemeClr val="bg1">
              <a:lumMod val="50000"/>
            </a:schemeClr>
          </a:solidFill>
          <a:ln>
            <a:noFill/>
          </a:ln>
          <a:effectLst/>
        </p:spPr>
        <p:txBody>
          <a:bodyPr vert="horz" lIns="91440" tIns="45720" rIns="91440" bIns="45720" rtlCol="0" anchor="ctr">
            <a:normAutofit fontScale="70000" lnSpcReduction="2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000" b="1">
                <a:solidFill>
                  <a:schemeClr val="bg1"/>
                </a:solidFill>
                <a:latin typeface="Trebuchet MS" panose="020B0603020202020204" pitchFamily="34" charset="0"/>
              </a:rPr>
              <a:t>Illustration of Millage Increase Impacts</a:t>
            </a:r>
            <a:endParaRPr lang="en-US" sz="20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10635232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31FC61F-CC08-4858-B35C-C595210769DD}"/>
              </a:ext>
            </a:extLst>
          </p:cNvPr>
          <p:cNvSpPr txBox="1">
            <a:spLocks/>
          </p:cNvSpPr>
          <p:nvPr/>
        </p:nvSpPr>
        <p:spPr>
          <a:xfrm>
            <a:off x="1" y="2768600"/>
            <a:ext cx="9144000" cy="1320800"/>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solidFill>
                  <a:srgbClr val="004A7D"/>
                </a:solidFill>
              </a:rPr>
              <a:t>Introduction Narrative</a:t>
            </a:r>
          </a:p>
        </p:txBody>
      </p:sp>
    </p:spTree>
    <p:extLst>
      <p:ext uri="{BB962C8B-B14F-4D97-AF65-F5344CB8AC3E}">
        <p14:creationId xmlns:p14="http://schemas.microsoft.com/office/powerpoint/2010/main" val="3226957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518ACFC8-D45B-4F05-BD6E-2C80B91C2DA3}"/>
              </a:ext>
            </a:extLst>
          </p:cNvPr>
          <p:cNvGraphicFramePr>
            <a:graphicFrameLocks noChangeAspect="1"/>
          </p:cNvGraphicFramePr>
          <p:nvPr>
            <p:extLst>
              <p:ext uri="{D42A27DB-BD31-4B8C-83A1-F6EECF244321}">
                <p14:modId xmlns:p14="http://schemas.microsoft.com/office/powerpoint/2010/main" val="3441097066"/>
              </p:ext>
            </p:extLst>
          </p:nvPr>
        </p:nvGraphicFramePr>
        <p:xfrm>
          <a:off x="0" y="401638"/>
          <a:ext cx="11026775" cy="6743700"/>
        </p:xfrm>
        <a:graphic>
          <a:graphicData uri="http://schemas.openxmlformats.org/presentationml/2006/ole">
            <mc:AlternateContent xmlns:mc="http://schemas.openxmlformats.org/markup-compatibility/2006">
              <mc:Choice xmlns:v="urn:schemas-microsoft-com:vml" Requires="v">
                <p:oleObj spid="_x0000_s5171" name="Worksheet" r:id="rId3" imgW="8953456" imgH="5181600" progId="Excel.Sheet.12">
                  <p:embed/>
                </p:oleObj>
              </mc:Choice>
              <mc:Fallback>
                <p:oleObj name="Worksheet" r:id="rId3" imgW="8953456" imgH="5181600" progId="Excel.Sheet.12">
                  <p:embed/>
                  <p:pic>
                    <p:nvPicPr>
                      <p:cNvPr id="0" name=""/>
                      <p:cNvPicPr/>
                      <p:nvPr/>
                    </p:nvPicPr>
                    <p:blipFill>
                      <a:blip r:embed="rId4"/>
                      <a:stretch>
                        <a:fillRect/>
                      </a:stretch>
                    </p:blipFill>
                    <p:spPr>
                      <a:xfrm>
                        <a:off x="0" y="401638"/>
                        <a:ext cx="11026775" cy="6743700"/>
                      </a:xfrm>
                      <a:prstGeom prst="rect">
                        <a:avLst/>
                      </a:prstGeom>
                    </p:spPr>
                  </p:pic>
                </p:oleObj>
              </mc:Fallback>
            </mc:AlternateContent>
          </a:graphicData>
        </a:graphic>
      </p:graphicFrame>
    </p:spTree>
    <p:extLst>
      <p:ext uri="{BB962C8B-B14F-4D97-AF65-F5344CB8AC3E}">
        <p14:creationId xmlns:p14="http://schemas.microsoft.com/office/powerpoint/2010/main" val="42135939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E391F806-1DD7-4DDE-84A6-7405A0960D39}"/>
              </a:ext>
            </a:extLst>
          </p:cNvPr>
          <p:cNvGraphicFramePr>
            <a:graphicFrameLocks noChangeAspect="1"/>
          </p:cNvGraphicFramePr>
          <p:nvPr>
            <p:extLst>
              <p:ext uri="{D42A27DB-BD31-4B8C-83A1-F6EECF244321}">
                <p14:modId xmlns:p14="http://schemas.microsoft.com/office/powerpoint/2010/main" val="890309353"/>
              </p:ext>
            </p:extLst>
          </p:nvPr>
        </p:nvGraphicFramePr>
        <p:xfrm>
          <a:off x="619125" y="1390650"/>
          <a:ext cx="8639175" cy="4076700"/>
        </p:xfrm>
        <a:graphic>
          <a:graphicData uri="http://schemas.openxmlformats.org/presentationml/2006/ole">
            <mc:AlternateContent xmlns:mc="http://schemas.openxmlformats.org/markup-compatibility/2006">
              <mc:Choice xmlns:v="urn:schemas-microsoft-com:vml" Requires="v">
                <p:oleObj spid="_x0000_s6191" name="Worksheet" r:id="rId3" imgW="8639251" imgH="4076700" progId="Excel.Sheet.12">
                  <p:embed/>
                </p:oleObj>
              </mc:Choice>
              <mc:Fallback>
                <p:oleObj name="Worksheet" r:id="rId3" imgW="8639251" imgH="4076700" progId="Excel.Sheet.12">
                  <p:embed/>
                  <p:pic>
                    <p:nvPicPr>
                      <p:cNvPr id="0" name=""/>
                      <p:cNvPicPr/>
                      <p:nvPr/>
                    </p:nvPicPr>
                    <p:blipFill>
                      <a:blip r:embed="rId4"/>
                      <a:stretch>
                        <a:fillRect/>
                      </a:stretch>
                    </p:blipFill>
                    <p:spPr>
                      <a:xfrm>
                        <a:off x="619125" y="1390650"/>
                        <a:ext cx="8639175" cy="4076700"/>
                      </a:xfrm>
                      <a:prstGeom prst="rect">
                        <a:avLst/>
                      </a:prstGeom>
                    </p:spPr>
                  </p:pic>
                </p:oleObj>
              </mc:Fallback>
            </mc:AlternateContent>
          </a:graphicData>
        </a:graphic>
      </p:graphicFrame>
    </p:spTree>
    <p:extLst>
      <p:ext uri="{BB962C8B-B14F-4D97-AF65-F5344CB8AC3E}">
        <p14:creationId xmlns:p14="http://schemas.microsoft.com/office/powerpoint/2010/main" val="24759206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231FC61F-CC08-4858-B35C-C595210769DD}"/>
              </a:ext>
            </a:extLst>
          </p:cNvPr>
          <p:cNvSpPr txBox="1">
            <a:spLocks/>
          </p:cNvSpPr>
          <p:nvPr/>
        </p:nvSpPr>
        <p:spPr>
          <a:xfrm>
            <a:off x="1" y="2768600"/>
            <a:ext cx="9144000" cy="1320800"/>
          </a:xfrm>
          <a:prstGeom prst="rect">
            <a:avLst/>
          </a:prstGeom>
        </p:spPr>
        <p:txBody>
          <a:bodyPr>
            <a:normAutofit fontScale="97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dirty="0">
                <a:solidFill>
                  <a:srgbClr val="004A7D"/>
                </a:solidFill>
              </a:rPr>
              <a:t>Summary</a:t>
            </a:r>
          </a:p>
        </p:txBody>
      </p:sp>
    </p:spTree>
    <p:extLst>
      <p:ext uri="{BB962C8B-B14F-4D97-AF65-F5344CB8AC3E}">
        <p14:creationId xmlns:p14="http://schemas.microsoft.com/office/powerpoint/2010/main" val="40086786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9993D2-2377-4D4B-849B-8E81827DC737}"/>
              </a:ext>
            </a:extLst>
          </p:cNvPr>
          <p:cNvSpPr txBox="1"/>
          <p:nvPr/>
        </p:nvSpPr>
        <p:spPr>
          <a:xfrm>
            <a:off x="571499" y="523875"/>
            <a:ext cx="8020051" cy="5262979"/>
          </a:xfrm>
          <a:prstGeom prst="rect">
            <a:avLst/>
          </a:prstGeom>
          <a:noFill/>
        </p:spPr>
        <p:txBody>
          <a:bodyPr wrap="square" rtlCol="0">
            <a:spAutoFit/>
          </a:bodyPr>
          <a:lstStyle/>
          <a:p>
            <a:r>
              <a:rPr lang="en-US" sz="1600" dirty="0"/>
              <a:t>A city’s consideration of forming its own public school system is a significant deliberation that requires a permanent financial commitment of its citizenry both in beginning a new school system and sustaining it over future years.  </a:t>
            </a:r>
          </a:p>
          <a:p>
            <a:endParaRPr lang="en-US" sz="1600" dirty="0"/>
          </a:p>
          <a:p>
            <a:r>
              <a:rPr lang="en-US" sz="1600" dirty="0"/>
              <a:t>Therefore, the study’s purpose is not to make a recommendation to the City of Fairhope as to whether or not city leaders should consider moving forward with the formation of the city’s own municipal school system.  Instead, the various financial, student and demographic data presented within the study have been completed to provide both city officials and citizens with the information needed to make a thoughtful and enlightened decision in determining how they may move forward with the possibility of a new school system’s formation.</a:t>
            </a:r>
          </a:p>
          <a:p>
            <a:endParaRPr lang="en-US" sz="1600" dirty="0"/>
          </a:p>
          <a:p>
            <a:r>
              <a:rPr lang="en-US" sz="1600" dirty="0"/>
              <a:t>If a determination is made to move forward with the formation of a Fairhope City School System, past formations of other municipal school systems within Alabama in many instances have experienced a timeline of approximately two years for all needed steps to be completed prior to the new school system commencing its operations.</a:t>
            </a:r>
          </a:p>
          <a:p>
            <a:endParaRPr lang="en-US" sz="1600" dirty="0"/>
          </a:p>
          <a:p>
            <a:r>
              <a:rPr lang="en-US" sz="1600" dirty="0"/>
              <a:t>It is the wish of the Criterion team preparing this feasibility study that the data </a:t>
            </a:r>
            <a:r>
              <a:rPr lang="en-US" sz="1600"/>
              <a:t>contained within </a:t>
            </a:r>
            <a:r>
              <a:rPr lang="en-US" sz="1600" dirty="0"/>
              <a:t>may be of assistance both to city officials and the citizens of Fairhope as future education-related decisions are made that most effectively meet the needs of students and their families, both now and into the future.  The team expresses its gratitude to the City of Fairhope for this opportunity to have been of service with the preparation of the study.</a:t>
            </a:r>
          </a:p>
        </p:txBody>
      </p:sp>
    </p:spTree>
    <p:extLst>
      <p:ext uri="{BB962C8B-B14F-4D97-AF65-F5344CB8AC3E}">
        <p14:creationId xmlns:p14="http://schemas.microsoft.com/office/powerpoint/2010/main" val="2561389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9993D2-2377-4D4B-849B-8E81827DC737}"/>
              </a:ext>
            </a:extLst>
          </p:cNvPr>
          <p:cNvSpPr txBox="1"/>
          <p:nvPr/>
        </p:nvSpPr>
        <p:spPr>
          <a:xfrm>
            <a:off x="561974" y="362511"/>
            <a:ext cx="8020051" cy="5262979"/>
          </a:xfrm>
          <a:prstGeom prst="rect">
            <a:avLst/>
          </a:prstGeom>
          <a:noFill/>
        </p:spPr>
        <p:txBody>
          <a:bodyPr wrap="square" rtlCol="0">
            <a:spAutoFit/>
          </a:bodyPr>
          <a:lstStyle/>
          <a:p>
            <a:r>
              <a:rPr lang="en-US" sz="1600" dirty="0"/>
              <a:t> </a:t>
            </a:r>
          </a:p>
          <a:p>
            <a:endParaRPr lang="en-US" sz="1600" dirty="0"/>
          </a:p>
          <a:p>
            <a:r>
              <a:rPr lang="en-US" sz="1600" dirty="0"/>
              <a:t>Our study begins with a look at the City of Fairhope.   Our projections in this study are for a system that includes only students who currently reside within the Fairhope City limits.  </a:t>
            </a:r>
            <a:r>
              <a:rPr lang="en-US" sz="1600" b="1" dirty="0"/>
              <a:t>Demographic data </a:t>
            </a:r>
            <a:r>
              <a:rPr lang="en-US" sz="1600" dirty="0"/>
              <a:t>from the U.S. Census website and financial data from the latest published audit is included.</a:t>
            </a:r>
          </a:p>
          <a:p>
            <a:endParaRPr lang="en-US" sz="1600" dirty="0"/>
          </a:p>
          <a:p>
            <a:r>
              <a:rPr lang="en-US" sz="1600" dirty="0"/>
              <a:t>Next is the </a:t>
            </a:r>
            <a:r>
              <a:rPr lang="en-US" sz="1600" b="1" dirty="0"/>
              <a:t>School Capacity Analysis </a:t>
            </a:r>
            <a:r>
              <a:rPr lang="en-US" sz="1600" dirty="0"/>
              <a:t>showing the schools that are in the current  Baldwin County School System’s Fairhope City Feeder Pattern and the projected attendance if only Fairhope citizens were attending those schools.  This will show the excess capacity of each school to determine the feasibility of allowing students outside of Fairhope city limits to attend, as well as adding other programs like Pre-K and expanded vocational programs.</a:t>
            </a:r>
          </a:p>
          <a:p>
            <a:endParaRPr lang="en-US" sz="1600" dirty="0"/>
          </a:p>
          <a:p>
            <a:r>
              <a:rPr lang="en-US" sz="1600" dirty="0"/>
              <a:t>The </a:t>
            </a:r>
            <a:r>
              <a:rPr lang="en-US" sz="1600" b="1" dirty="0"/>
              <a:t>Pro Forma Budget </a:t>
            </a:r>
            <a:r>
              <a:rPr lang="en-US" sz="1600" dirty="0"/>
              <a:t>section of this report begins with a compilation of estimated start-up costs the City of Fairhope could expect to incur in the eighteen months prior to the new system’s grand opening.  These expenditures relate mostly to administrative costs required to getting the new school system established and ready for students.  The worksheet also  provides a timeline of when those expenditures will be incurred.  Since local, state and federal revenues will not be available until after school begins, the funding for those costs would have to come from the City of Fairhope.</a:t>
            </a:r>
          </a:p>
          <a:p>
            <a:endParaRPr lang="en-US" sz="1600" dirty="0"/>
          </a:p>
        </p:txBody>
      </p:sp>
    </p:spTree>
    <p:extLst>
      <p:ext uri="{BB962C8B-B14F-4D97-AF65-F5344CB8AC3E}">
        <p14:creationId xmlns:p14="http://schemas.microsoft.com/office/powerpoint/2010/main" val="2156056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69993D2-2377-4D4B-849B-8E81827DC737}"/>
              </a:ext>
            </a:extLst>
          </p:cNvPr>
          <p:cNvSpPr txBox="1"/>
          <p:nvPr/>
        </p:nvSpPr>
        <p:spPr>
          <a:xfrm>
            <a:off x="418539" y="0"/>
            <a:ext cx="8020051" cy="6494085"/>
          </a:xfrm>
          <a:prstGeom prst="rect">
            <a:avLst/>
          </a:prstGeom>
          <a:noFill/>
        </p:spPr>
        <p:txBody>
          <a:bodyPr wrap="square" rtlCol="0">
            <a:spAutoFit/>
          </a:bodyPr>
          <a:lstStyle/>
          <a:p>
            <a:endParaRPr lang="en-US" sz="1600" dirty="0"/>
          </a:p>
          <a:p>
            <a:r>
              <a:rPr lang="en-US" sz="1600" dirty="0"/>
              <a:t>The Pro Forma Budget section then illustrates annual revenues and expenditures after the new system’s doors are opened.  The reports of Combined Revenues, Expenditures and Changes in Fund Balances are in the same format that the Alabama State Department of Education requires for monthly reporting.  These reports, called F-II reports,  estimate revenues and expenditures that a new Fairhope City School System could have expected to incur during the fiscal year ended September 30, 2025. </a:t>
            </a:r>
          </a:p>
          <a:p>
            <a:endParaRPr lang="en-US" sz="1600" dirty="0"/>
          </a:p>
          <a:p>
            <a:r>
              <a:rPr lang="en-US" sz="1600" dirty="0"/>
              <a:t> We estimated revenue based on actual amounts received by Baldwin County and Gulf Shores School Systems since their tax structures would be similar to what would be expected in a Fairhope City School System.  Expenditures were also estimated using  those same school systems with the addition of three other Alabama school systems of similar size and demographics.  Average revenues and expenditures were calculated on a per pupil basis for those comparable systems and then projected to various expenditure categories on an average daily membership (“ADM”) basis.  </a:t>
            </a:r>
          </a:p>
          <a:p>
            <a:endParaRPr lang="en-US" sz="1600" dirty="0"/>
          </a:p>
          <a:p>
            <a:r>
              <a:rPr lang="en-US" sz="1600" dirty="0"/>
              <a:t>We also included  a report showing the estimated total revenues and expenditures for the new Fairhope City School system compared to those same similar school systems’ actual revenues and expenditures for the fiscal year ended September 30, 2025.</a:t>
            </a:r>
          </a:p>
          <a:p>
            <a:endParaRPr lang="en-US" sz="1600" dirty="0"/>
          </a:p>
          <a:p>
            <a:r>
              <a:rPr lang="en-US" sz="1600" dirty="0"/>
              <a:t>The proforma budgets are also presented in two different scenarios.  Scenario #1 is a straight comparison without any adjustments to the average numbers other than removing large capital outlay project expenditures. </a:t>
            </a:r>
          </a:p>
          <a:p>
            <a:endParaRPr lang="en-US" sz="1600" dirty="0"/>
          </a:p>
          <a:p>
            <a:endParaRPr lang="en-US" sz="1600" dirty="0"/>
          </a:p>
          <a:p>
            <a:endParaRPr lang="en-US" sz="1600" dirty="0"/>
          </a:p>
        </p:txBody>
      </p:sp>
    </p:spTree>
    <p:extLst>
      <p:ext uri="{BB962C8B-B14F-4D97-AF65-F5344CB8AC3E}">
        <p14:creationId xmlns:p14="http://schemas.microsoft.com/office/powerpoint/2010/main" val="4279268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C0B1FDD-6E26-452B-96E9-27755E1C7A55}"/>
              </a:ext>
            </a:extLst>
          </p:cNvPr>
          <p:cNvSpPr/>
          <p:nvPr/>
        </p:nvSpPr>
        <p:spPr>
          <a:xfrm>
            <a:off x="618565" y="1048870"/>
            <a:ext cx="7745505" cy="3970318"/>
          </a:xfrm>
          <a:prstGeom prst="rect">
            <a:avLst/>
          </a:prstGeom>
        </p:spPr>
        <p:txBody>
          <a:bodyPr wrap="square">
            <a:spAutoFit/>
          </a:bodyPr>
          <a:lstStyle/>
          <a:p>
            <a:r>
              <a:rPr lang="en-US" dirty="0"/>
              <a:t>Scenario #2 has more expenditures removed by limiting capital outlay only to maintenance projects, with no new capital improvements.    In addition, debt service expenditures are reduced by refinancing all debt and spreading the payments over 20 years.  This would allow the system to have lower payments initially, which would be paid out over a longer time, but would result in more interest expense.</a:t>
            </a:r>
          </a:p>
          <a:p>
            <a:endParaRPr lang="en-US" dirty="0"/>
          </a:p>
          <a:p>
            <a:r>
              <a:rPr lang="en-US" dirty="0"/>
              <a:t>Next is a discussion of property taxes and what a “mill” would generate in the City of Fairhope.  Also included is a chart to estimate what additional millage would cost citizens based on their property values.</a:t>
            </a:r>
          </a:p>
          <a:p>
            <a:endParaRPr lang="en-US" dirty="0"/>
          </a:p>
          <a:p>
            <a:r>
              <a:rPr lang="en-US" dirty="0"/>
              <a:t>The final sections of the report would be a list of financial considerations in forming a new Fairhope City School System and a compilation of the specific costs to the citizens of Fairhope, both upfront costs and ongoing.  </a:t>
            </a:r>
          </a:p>
        </p:txBody>
      </p:sp>
    </p:spTree>
    <p:extLst>
      <p:ext uri="{BB962C8B-B14F-4D97-AF65-F5344CB8AC3E}">
        <p14:creationId xmlns:p14="http://schemas.microsoft.com/office/powerpoint/2010/main" val="4208605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809EC49F-7C3D-0B2B-6D10-70774C9A3B20}"/>
              </a:ext>
            </a:extLst>
          </p:cNvPr>
          <p:cNvSpPr txBox="1">
            <a:spLocks/>
          </p:cNvSpPr>
          <p:nvPr/>
        </p:nvSpPr>
        <p:spPr>
          <a:xfrm>
            <a:off x="819150" y="508000"/>
            <a:ext cx="7772400" cy="493713"/>
          </a:xfrm>
          <a:prstGeom prst="snip2DiagRect">
            <a:avLst/>
          </a:prstGeom>
          <a:solidFill>
            <a:schemeClr val="bg1">
              <a:lumMod val="50000"/>
            </a:schemeClr>
          </a:solidFill>
          <a:ln>
            <a:noFill/>
          </a:ln>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a:solidFill>
                  <a:schemeClr val="bg1"/>
                </a:solidFill>
                <a:latin typeface="Trebuchet MS" panose="020B0603020202020204" pitchFamily="34" charset="0"/>
              </a:rPr>
              <a:t>Acknowledgements</a:t>
            </a:r>
            <a:endParaRPr lang="en-US" sz="2400" b="1" dirty="0">
              <a:solidFill>
                <a:schemeClr val="bg1"/>
              </a:solidFill>
              <a:latin typeface="Trebuchet MS" panose="020B0603020202020204" pitchFamily="34" charset="0"/>
            </a:endParaRPr>
          </a:p>
        </p:txBody>
      </p:sp>
      <p:graphicFrame>
        <p:nvGraphicFramePr>
          <p:cNvPr id="5" name="Table 4">
            <a:extLst>
              <a:ext uri="{FF2B5EF4-FFF2-40B4-BE49-F238E27FC236}">
                <a16:creationId xmlns:a16="http://schemas.microsoft.com/office/drawing/2014/main" id="{0125E884-E448-5043-DCC4-721616B4DF75}"/>
              </a:ext>
            </a:extLst>
          </p:cNvPr>
          <p:cNvGraphicFramePr>
            <a:graphicFrameLocks noGrp="1"/>
          </p:cNvGraphicFramePr>
          <p:nvPr>
            <p:extLst>
              <p:ext uri="{D42A27DB-BD31-4B8C-83A1-F6EECF244321}">
                <p14:modId xmlns:p14="http://schemas.microsoft.com/office/powerpoint/2010/main" val="146071266"/>
              </p:ext>
            </p:extLst>
          </p:nvPr>
        </p:nvGraphicFramePr>
        <p:xfrm>
          <a:off x="4455795" y="1804741"/>
          <a:ext cx="3396615" cy="1707684"/>
        </p:xfrm>
        <a:graphic>
          <a:graphicData uri="http://schemas.openxmlformats.org/drawingml/2006/table">
            <a:tbl>
              <a:tblPr firstRow="1" firstCol="1" bandRow="1"/>
              <a:tblGrid>
                <a:gridCol w="1773781">
                  <a:extLst>
                    <a:ext uri="{9D8B030D-6E8A-4147-A177-3AD203B41FA5}">
                      <a16:colId xmlns:a16="http://schemas.microsoft.com/office/drawing/2014/main" val="113618885"/>
                    </a:ext>
                  </a:extLst>
                </a:gridCol>
                <a:gridCol w="1622834">
                  <a:extLst>
                    <a:ext uri="{9D8B030D-6E8A-4147-A177-3AD203B41FA5}">
                      <a16:colId xmlns:a16="http://schemas.microsoft.com/office/drawing/2014/main" val="3550599956"/>
                    </a:ext>
                  </a:extLst>
                </a:gridCol>
              </a:tblGrid>
              <a:tr h="257443">
                <a:tc>
                  <a:txBody>
                    <a:bodyPr/>
                    <a:lstStyle/>
                    <a:p>
                      <a:pPr marL="0" marR="0" algn="ctr">
                        <a:lnSpc>
                          <a:spcPct val="107000"/>
                        </a:lnSpc>
                        <a:spcBef>
                          <a:spcPts val="0"/>
                        </a:spcBef>
                        <a:spcAft>
                          <a:spcPts val="0"/>
                        </a:spcAft>
                      </a:pPr>
                      <a:r>
                        <a:rPr lang="en-US" sz="1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Name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5394"/>
                    </a:solidFill>
                  </a:tcPr>
                </a:tc>
                <a:tc>
                  <a:txBody>
                    <a:bodyPr/>
                    <a:lstStyle/>
                    <a:p>
                      <a:pPr marL="0" marR="0" algn="ctr">
                        <a:lnSpc>
                          <a:spcPct val="107000"/>
                        </a:lnSpc>
                        <a:spcBef>
                          <a:spcPts val="0"/>
                        </a:spcBef>
                        <a:spcAft>
                          <a:spcPts val="0"/>
                        </a:spcAft>
                      </a:pPr>
                      <a:r>
                        <a:rPr lang="en-US" sz="16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Position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5394"/>
                    </a:solidFill>
                  </a:tcPr>
                </a:tc>
                <a:extLst>
                  <a:ext uri="{0D108BD9-81ED-4DB2-BD59-A6C34878D82A}">
                    <a16:rowId xmlns:a16="http://schemas.microsoft.com/office/drawing/2014/main" val="1684076917"/>
                  </a:ext>
                </a:extLst>
              </a:tr>
              <a:tr h="257443">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Sherry Sullivan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Mayor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6686989"/>
                  </a:ext>
                </a:extLst>
              </a:tr>
              <a:tr h="257443">
                <a:tc gridSpan="2">
                  <a:txBody>
                    <a:bodyPr/>
                    <a:lstStyle/>
                    <a:p>
                      <a:pPr marL="0" marR="0" algn="ctr">
                        <a:lnSpc>
                          <a:spcPct val="107000"/>
                        </a:lnSpc>
                        <a:spcBef>
                          <a:spcPts val="0"/>
                        </a:spcBef>
                        <a:spcAft>
                          <a:spcPts val="0"/>
                        </a:spcAft>
                      </a:pPr>
                      <a:r>
                        <a:rPr lang="en-US" sz="16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City Council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5394"/>
                    </a:solidFill>
                  </a:tcPr>
                </a:tc>
                <a:tc hMerge="1">
                  <a:txBody>
                    <a:bodyPr/>
                    <a:lstStyle/>
                    <a:p>
                      <a:endParaRPr lang="en-US"/>
                    </a:p>
                  </a:txBody>
                  <a:tcPr/>
                </a:tc>
                <a:extLst>
                  <a:ext uri="{0D108BD9-81ED-4DB2-BD59-A6C34878D82A}">
                    <a16:rowId xmlns:a16="http://schemas.microsoft.com/office/drawing/2014/main" val="1983582237"/>
                  </a:ext>
                </a:extLst>
              </a:tr>
              <a:tr h="183195">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Jack Burrell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200" b="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Place 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724478029"/>
                  </a:ext>
                </a:extLst>
              </a:tr>
              <a:tr h="183195">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Joshua Gammon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Place 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3837758"/>
                  </a:ext>
                </a:extLst>
              </a:tr>
              <a:tr h="183195">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Jimmy Conyers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200" b="1"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Place 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4116960598"/>
                  </a:ext>
                </a:extLst>
              </a:tr>
              <a:tr h="183195">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Jay Robinson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200" b="1">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Place 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0019579"/>
                  </a:ext>
                </a:extLst>
              </a:tr>
              <a:tr h="183195">
                <a:tc>
                  <a:txBody>
                    <a:bodyPr/>
                    <a:lstStyle/>
                    <a:p>
                      <a:pPr marL="0" marR="0">
                        <a:lnSpc>
                          <a:spcPct val="107000"/>
                        </a:lnSpc>
                        <a:spcBef>
                          <a:spcPts val="0"/>
                        </a:spcBef>
                        <a:spcAft>
                          <a:spcPts val="0"/>
                        </a:spcAft>
                      </a:pPr>
                      <a:r>
                        <a:rPr lang="en-US" sz="1200" b="1" dirty="0">
                          <a:solidFill>
                            <a:srgbClr val="000000"/>
                          </a:solidFill>
                          <a:effectLst/>
                          <a:latin typeface="Calibri Light" panose="020F0302020204030204" pitchFamily="34" charset="0"/>
                          <a:ea typeface="Calibri" panose="020F0502020204030204" pitchFamily="34" charset="0"/>
                          <a:cs typeface="Times New Roman" panose="02020603050405020304" pitchFamily="18" charset="0"/>
                        </a:rPr>
                        <a:t>Andrea Faust Booth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0" marR="0" algn="ctr">
                        <a:lnSpc>
                          <a:spcPct val="107000"/>
                        </a:lnSpc>
                        <a:spcBef>
                          <a:spcPts val="0"/>
                        </a:spcBef>
                        <a:spcAft>
                          <a:spcPts val="0"/>
                        </a:spcAft>
                      </a:pPr>
                      <a:r>
                        <a:rPr lang="en-US" sz="1200" b="1"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Place 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254060621"/>
                  </a:ext>
                </a:extLst>
              </a:tr>
            </a:tbl>
          </a:graphicData>
        </a:graphic>
      </p:graphicFrame>
      <p:sp>
        <p:nvSpPr>
          <p:cNvPr id="6" name="Rectangle 2">
            <a:extLst>
              <a:ext uri="{FF2B5EF4-FFF2-40B4-BE49-F238E27FC236}">
                <a16:creationId xmlns:a16="http://schemas.microsoft.com/office/drawing/2014/main" id="{31F6C813-AEF6-7D2D-BD56-A298E364E371}"/>
              </a:ext>
            </a:extLst>
          </p:cNvPr>
          <p:cNvSpPr>
            <a:spLocks noChangeArrowheads="1"/>
          </p:cNvSpPr>
          <p:nvPr/>
        </p:nvSpPr>
        <p:spPr bwMode="auto">
          <a:xfrm>
            <a:off x="1150938" y="15890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3">
            <a:extLst>
              <a:ext uri="{FF2B5EF4-FFF2-40B4-BE49-F238E27FC236}">
                <a16:creationId xmlns:a16="http://schemas.microsoft.com/office/drawing/2014/main" id="{9CEC7936-0C78-42E9-FBAF-F91A437A825C}"/>
              </a:ext>
            </a:extLst>
          </p:cNvPr>
          <p:cNvSpPr>
            <a:spLocks noChangeArrowheads="1"/>
          </p:cNvSpPr>
          <p:nvPr/>
        </p:nvSpPr>
        <p:spPr bwMode="auto">
          <a:xfrm>
            <a:off x="819150" y="1052085"/>
            <a:ext cx="791686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000" b="1" i="1" u="sng" dirty="0">
                <a:solidFill>
                  <a:srgbClr val="035194"/>
                </a:solidFill>
                <a:latin typeface="Calibri Light" panose="020F0302020204030204" pitchFamily="34" charset="0"/>
                <a:ea typeface="Calibri" panose="020F0502020204030204" pitchFamily="34" charset="0"/>
                <a:cs typeface="Calibri Light" panose="020F0302020204030204" pitchFamily="34" charset="0"/>
              </a:rPr>
              <a:t>Fairhope</a:t>
            </a:r>
            <a:r>
              <a:rPr kumimoji="0" lang="en-US" altLang="en-US" sz="2000" b="1" i="1" u="sng" strike="noStrike" cap="none" normalizeH="0" baseline="0" dirty="0">
                <a:ln>
                  <a:noFill/>
                </a:ln>
                <a:solidFill>
                  <a:srgbClr val="035194"/>
                </a:solidFill>
                <a:effectLst/>
                <a:latin typeface="Calibri Light" panose="020F0302020204030204" pitchFamily="34" charset="0"/>
                <a:ea typeface="Calibri" panose="020F0502020204030204" pitchFamily="34" charset="0"/>
                <a:cs typeface="Calibri Light" panose="020F0302020204030204" pitchFamily="34" charset="0"/>
              </a:rPr>
              <a:t>, Alabama City Officials</a:t>
            </a:r>
            <a:endParaRPr kumimoji="0" lang="en-US" altLang="en-US" sz="1600" b="0" i="0" u="sng" strike="noStrike" cap="none" normalizeH="0" baseline="0" dirty="0">
              <a:ln>
                <a:noFill/>
              </a:ln>
              <a:solidFill>
                <a:schemeClr val="tx1"/>
              </a:solidFill>
              <a:effectLst/>
              <a:latin typeface="Arial" panose="020B0604020202020204" pitchFamily="34" charset="0"/>
            </a:endParaRPr>
          </a:p>
        </p:txBody>
      </p:sp>
      <p:sp>
        <p:nvSpPr>
          <p:cNvPr id="15" name="TextBox 14">
            <a:extLst>
              <a:ext uri="{FF2B5EF4-FFF2-40B4-BE49-F238E27FC236}">
                <a16:creationId xmlns:a16="http://schemas.microsoft.com/office/drawing/2014/main" id="{992791D2-D3B1-09C8-9AA0-17A2462C8CB7}"/>
              </a:ext>
            </a:extLst>
          </p:cNvPr>
          <p:cNvSpPr txBox="1"/>
          <p:nvPr/>
        </p:nvSpPr>
        <p:spPr>
          <a:xfrm>
            <a:off x="819150" y="3828448"/>
            <a:ext cx="7772400" cy="1262910"/>
          </a:xfrm>
          <a:prstGeom prst="rect">
            <a:avLst/>
          </a:prstGeom>
          <a:noFill/>
        </p:spPr>
        <p:txBody>
          <a:bodyPr wrap="square">
            <a:spAutoFit/>
          </a:bodyPr>
          <a:lstStyle/>
          <a:p>
            <a:pPr marL="0" marR="0">
              <a:lnSpc>
                <a:spcPct val="107000"/>
              </a:lnSpc>
              <a:spcBef>
                <a:spcPts val="0"/>
              </a:spcBef>
              <a:spcAft>
                <a:spcPts val="800"/>
              </a:spcAft>
            </a:pPr>
            <a:r>
              <a:rPr lang="en-US" sz="2000" b="1" i="1" u="sng" cap="small" dirty="0">
                <a:solidFill>
                  <a:srgbClr val="035194"/>
                </a:solidFill>
                <a:effectLst/>
                <a:latin typeface="Calibri Light" panose="020F0302020204030204" pitchFamily="34" charset="0"/>
                <a:ea typeface="Calibri" panose="020F0502020204030204" pitchFamily="34" charset="0"/>
                <a:cs typeface="Times New Roman" panose="02020603050405020304" pitchFamily="18" charset="0"/>
              </a:rPr>
              <a:t>Acknowledgements</a:t>
            </a:r>
          </a:p>
          <a:p>
            <a:pPr lvl="1"/>
            <a:r>
              <a:rPr lang="en-US" sz="1600" dirty="0">
                <a:effectLst/>
                <a:latin typeface="Calibri" panose="020F0502020204030204" pitchFamily="34" charset="0"/>
                <a:ea typeface="Calibri" panose="020F0502020204030204" pitchFamily="34" charset="0"/>
                <a:cs typeface="Times New Roman" panose="02020603050405020304" pitchFamily="18" charset="0"/>
              </a:rPr>
              <a:t>The Criterion project team expresses its appreciation to thank Joseph Davis, Chief Clerk of the Baldwin County Revenue Commissioner,  for his help with property tax projections.</a:t>
            </a:r>
            <a:endParaRPr lang="en-US" sz="2000" dirty="0"/>
          </a:p>
        </p:txBody>
      </p:sp>
    </p:spTree>
    <p:extLst>
      <p:ext uri="{BB962C8B-B14F-4D97-AF65-F5344CB8AC3E}">
        <p14:creationId xmlns:p14="http://schemas.microsoft.com/office/powerpoint/2010/main" val="1464017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FE38ACCE-EE5E-AC74-D3A0-63BB5C026935}"/>
              </a:ext>
            </a:extLst>
          </p:cNvPr>
          <p:cNvGraphicFramePr>
            <a:graphicFrameLocks noGrp="1"/>
          </p:cNvGraphicFramePr>
          <p:nvPr>
            <p:extLst>
              <p:ext uri="{D42A27DB-BD31-4B8C-83A1-F6EECF244321}">
                <p14:modId xmlns:p14="http://schemas.microsoft.com/office/powerpoint/2010/main" val="3728918566"/>
              </p:ext>
            </p:extLst>
          </p:nvPr>
        </p:nvGraphicFramePr>
        <p:xfrm>
          <a:off x="2414675" y="1087483"/>
          <a:ext cx="4493311" cy="5632766"/>
        </p:xfrm>
        <a:graphic>
          <a:graphicData uri="http://schemas.openxmlformats.org/drawingml/2006/table">
            <a:tbl>
              <a:tblPr firstRow="1" firstCol="1" bandRow="1">
                <a:tableStyleId>{3C2FFA5D-87B4-456A-9821-1D502468CF0F}</a:tableStyleId>
              </a:tblPr>
              <a:tblGrid>
                <a:gridCol w="2352895">
                  <a:extLst>
                    <a:ext uri="{9D8B030D-6E8A-4147-A177-3AD203B41FA5}">
                      <a16:colId xmlns:a16="http://schemas.microsoft.com/office/drawing/2014/main" val="1206558708"/>
                    </a:ext>
                  </a:extLst>
                </a:gridCol>
                <a:gridCol w="913503">
                  <a:extLst>
                    <a:ext uri="{9D8B030D-6E8A-4147-A177-3AD203B41FA5}">
                      <a16:colId xmlns:a16="http://schemas.microsoft.com/office/drawing/2014/main" val="66459471"/>
                    </a:ext>
                  </a:extLst>
                </a:gridCol>
                <a:gridCol w="1226913">
                  <a:extLst>
                    <a:ext uri="{9D8B030D-6E8A-4147-A177-3AD203B41FA5}">
                      <a16:colId xmlns:a16="http://schemas.microsoft.com/office/drawing/2014/main" val="3474072351"/>
                    </a:ext>
                  </a:extLst>
                </a:gridCol>
              </a:tblGrid>
              <a:tr h="519070">
                <a:tc>
                  <a:txBody>
                    <a:bodyPr/>
                    <a:lstStyle/>
                    <a:p>
                      <a:pPr marL="0" marR="0">
                        <a:lnSpc>
                          <a:spcPct val="107000"/>
                        </a:lnSpc>
                        <a:spcBef>
                          <a:spcPts val="0"/>
                        </a:spcBef>
                        <a:spcAft>
                          <a:spcPts val="0"/>
                        </a:spcAft>
                      </a:pPr>
                      <a:r>
                        <a:rPr lang="en-US" sz="1400" baseline="0" dirty="0">
                          <a:effectLst/>
                        </a:rPr>
                        <a:t>SCHOOL</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GRADES</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2024-2025 PROJECTED ATTENDANCE</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67151504"/>
                  </a:ext>
                </a:extLst>
              </a:tr>
              <a:tr h="635138">
                <a:tc>
                  <a:txBody>
                    <a:bodyPr/>
                    <a:lstStyle/>
                    <a:p>
                      <a:pPr marL="0" marR="0">
                        <a:lnSpc>
                          <a:spcPct val="107000"/>
                        </a:lnSpc>
                        <a:spcBef>
                          <a:spcPts val="0"/>
                        </a:spcBef>
                        <a:spcAft>
                          <a:spcPts val="0"/>
                        </a:spcAft>
                      </a:pPr>
                      <a:r>
                        <a:rPr lang="en-US" sz="1400" baseline="0" dirty="0">
                          <a:effectLst/>
                        </a:rPr>
                        <a:t>Fairhope High School</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9-12</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endParaRPr lang="en-US" sz="1400" baseline="0" dirty="0">
                        <a:effectLst/>
                      </a:endParaRPr>
                    </a:p>
                    <a:p>
                      <a:pPr marL="0" marR="0" algn="ctr">
                        <a:lnSpc>
                          <a:spcPct val="107000"/>
                        </a:lnSpc>
                        <a:spcBef>
                          <a:spcPts val="0"/>
                        </a:spcBef>
                        <a:spcAft>
                          <a:spcPts val="0"/>
                        </a:spcAft>
                      </a:pPr>
                      <a:r>
                        <a:rPr lang="en-US" sz="1400" baseline="0" dirty="0">
                          <a:effectLst/>
                        </a:rPr>
                        <a:t>822</a:t>
                      </a:r>
                    </a:p>
                    <a:p>
                      <a:pPr marL="0" marR="0" algn="ctr">
                        <a:lnSpc>
                          <a:spcPct val="107000"/>
                        </a:lnSpc>
                        <a:spcBef>
                          <a:spcPts val="0"/>
                        </a:spcBef>
                        <a:spcAft>
                          <a:spcPts val="0"/>
                        </a:spcAft>
                      </a:pP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57767025"/>
                  </a:ext>
                </a:extLst>
              </a:tr>
              <a:tr h="698082">
                <a:tc>
                  <a:txBody>
                    <a:bodyPr/>
                    <a:lstStyle/>
                    <a:p>
                      <a:pPr marL="0" marR="0" lvl="0" indent="0" algn="l" defTabSz="457200" rtl="0" eaLnBrk="1" fontAlgn="auto" latinLnBrk="0" hangingPunct="1">
                        <a:lnSpc>
                          <a:spcPct val="107000"/>
                        </a:lnSpc>
                        <a:spcBef>
                          <a:spcPts val="0"/>
                        </a:spcBef>
                        <a:spcAft>
                          <a:spcPts val="0"/>
                        </a:spcAft>
                        <a:buClrTx/>
                        <a:buSzTx/>
                        <a:buFontTx/>
                        <a:buNone/>
                        <a:tabLst/>
                        <a:defRPr/>
                      </a:pPr>
                      <a:r>
                        <a:rPr lang="en-US" sz="1400" baseline="0" dirty="0">
                          <a:effectLst/>
                        </a:rPr>
                        <a:t>Fairhope Middle School</a:t>
                      </a:r>
                    </a:p>
                    <a:p>
                      <a:pPr marL="0" marR="0">
                        <a:lnSpc>
                          <a:spcPct val="107000"/>
                        </a:lnSpc>
                        <a:spcBef>
                          <a:spcPts val="0"/>
                        </a:spcBef>
                        <a:spcAft>
                          <a:spcPts val="0"/>
                        </a:spcAft>
                      </a:pP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400" baseline="0" dirty="0">
                        <a:effectLst/>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aseline="0" dirty="0">
                          <a:effectLst/>
                        </a:rPr>
                        <a:t>7-8</a:t>
                      </a:r>
                    </a:p>
                    <a:p>
                      <a:pPr algn="ctr"/>
                      <a:endParaRPr lang="en-US" sz="1400" baseline="0" dirty="0"/>
                    </a:p>
                  </a:txBody>
                  <a:tcPr marL="68580" marR="68580" marT="0" marB="0" anchor="ctr"/>
                </a:tc>
                <a:tc>
                  <a:txBody>
                    <a:bodyPr/>
                    <a:lstStyle/>
                    <a:p>
                      <a:pPr algn="ctr"/>
                      <a:r>
                        <a:rPr lang="en-US" sz="1400" baseline="0" dirty="0"/>
                        <a:t>399</a:t>
                      </a:r>
                    </a:p>
                  </a:txBody>
                  <a:tcPr marL="68580" marR="68580" marT="0" marB="0" anchor="ctr"/>
                </a:tc>
                <a:extLst>
                  <a:ext uri="{0D108BD9-81ED-4DB2-BD59-A6C34878D82A}">
                    <a16:rowId xmlns:a16="http://schemas.microsoft.com/office/drawing/2014/main" val="4252613433"/>
                  </a:ext>
                </a:extLst>
              </a:tr>
              <a:tr h="700119">
                <a:tc>
                  <a:txBody>
                    <a:bodyPr/>
                    <a:lstStyle/>
                    <a:p>
                      <a:pPr marL="0" marR="0">
                        <a:lnSpc>
                          <a:spcPct val="107000"/>
                        </a:lnSpc>
                        <a:spcBef>
                          <a:spcPts val="0"/>
                        </a:spcBef>
                        <a:spcAft>
                          <a:spcPts val="0"/>
                        </a:spcAft>
                      </a:pPr>
                      <a:r>
                        <a:rPr lang="en-US" sz="1400" baseline="0" dirty="0">
                          <a:effectLst/>
                        </a:rPr>
                        <a:t>Fairhope East Elementary</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K-6</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effectLst/>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baseline="0" dirty="0">
                          <a:effectLst/>
                        </a:rPr>
                        <a:t>548</a:t>
                      </a:r>
                    </a:p>
                    <a:p>
                      <a:pPr marL="0" marR="0" algn="ctr">
                        <a:lnSpc>
                          <a:spcPct val="107000"/>
                        </a:lnSpc>
                        <a:spcBef>
                          <a:spcPts val="0"/>
                        </a:spcBef>
                        <a:spcAft>
                          <a:spcPts val="0"/>
                        </a:spcAft>
                      </a:pPr>
                      <a:endParaRPr lang="en-US" sz="1400" baseline="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967272902"/>
                  </a:ext>
                </a:extLst>
              </a:tr>
              <a:tr h="700119">
                <a:tc>
                  <a:txBody>
                    <a:bodyPr/>
                    <a:lstStyle/>
                    <a:p>
                      <a:pPr marL="0" marR="0">
                        <a:lnSpc>
                          <a:spcPct val="107000"/>
                        </a:lnSpc>
                        <a:spcBef>
                          <a:spcPts val="0"/>
                        </a:spcBef>
                        <a:spcAft>
                          <a:spcPts val="0"/>
                        </a:spcAft>
                      </a:pPr>
                      <a:r>
                        <a:rPr lang="en-US" sz="1400" baseline="0" dirty="0">
                          <a:effectLst/>
                        </a:rPr>
                        <a:t>Fairhope West Elementary</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K-6</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effectLst/>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baseline="0" dirty="0">
                          <a:effectLst/>
                        </a:rPr>
                        <a:t>697</a:t>
                      </a:r>
                    </a:p>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957432725"/>
                  </a:ext>
                </a:extLst>
              </a:tr>
              <a:tr h="700119">
                <a:tc>
                  <a:txBody>
                    <a:bodyPr/>
                    <a:lstStyle/>
                    <a:p>
                      <a:pPr marL="0" marR="0">
                        <a:lnSpc>
                          <a:spcPct val="107000"/>
                        </a:lnSpc>
                        <a:spcBef>
                          <a:spcPts val="0"/>
                        </a:spcBef>
                        <a:spcAft>
                          <a:spcPts val="0"/>
                        </a:spcAft>
                      </a:pPr>
                      <a:r>
                        <a:rPr lang="en-US" sz="1400" baseline="0" dirty="0">
                          <a:effectLst/>
                        </a:rPr>
                        <a:t>J. Larry Newton School</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K-6</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effectLst/>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baseline="0" dirty="0">
                          <a:effectLst/>
                        </a:rPr>
                        <a:t>136</a:t>
                      </a:r>
                    </a:p>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333420767"/>
                  </a:ext>
                </a:extLst>
              </a:tr>
              <a:tr h="700119">
                <a:tc>
                  <a:txBody>
                    <a:bodyPr/>
                    <a:lstStyle/>
                    <a:p>
                      <a:pPr marL="0" marR="0">
                        <a:lnSpc>
                          <a:spcPct val="107000"/>
                        </a:lnSpc>
                        <a:spcBef>
                          <a:spcPts val="0"/>
                        </a:spcBef>
                        <a:spcAft>
                          <a:spcPts val="0"/>
                        </a:spcAft>
                      </a:pPr>
                      <a:r>
                        <a:rPr lang="en-US" sz="1400" baseline="0" dirty="0">
                          <a:effectLst/>
                        </a:rPr>
                        <a:t>Baldwin Preparatory Academy</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400" baseline="0" dirty="0">
                          <a:effectLst/>
                        </a:rPr>
                        <a:t>10-11</a:t>
                      </a: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effectLst/>
                      </a:endParaRPr>
                    </a:p>
                    <a:p>
                      <a:pPr marL="0" marR="0" lvl="0" indent="0" algn="ctr" defTabSz="457200" rtl="0" eaLnBrk="1" fontAlgn="auto" latinLnBrk="0" hangingPunct="1">
                        <a:lnSpc>
                          <a:spcPct val="107000"/>
                        </a:lnSpc>
                        <a:spcBef>
                          <a:spcPts val="0"/>
                        </a:spcBef>
                        <a:spcAft>
                          <a:spcPts val="0"/>
                        </a:spcAft>
                        <a:buClrTx/>
                        <a:buSzTx/>
                        <a:buFontTx/>
                        <a:buNone/>
                        <a:tabLst/>
                        <a:defRPr/>
                      </a:pPr>
                      <a:r>
                        <a:rPr lang="en-US" sz="1400" baseline="0" dirty="0">
                          <a:effectLst/>
                        </a:rPr>
                        <a:t>22</a:t>
                      </a:r>
                    </a:p>
                    <a:p>
                      <a:pPr marL="0" marR="0" lvl="0" indent="0" algn="ctr" defTabSz="457200" rtl="0" eaLnBrk="1" fontAlgn="auto" latinLnBrk="0" hangingPunct="1">
                        <a:lnSpc>
                          <a:spcPct val="107000"/>
                        </a:lnSpc>
                        <a:spcBef>
                          <a:spcPts val="0"/>
                        </a:spcBef>
                        <a:spcAft>
                          <a:spcPts val="0"/>
                        </a:spcAft>
                        <a:buClrTx/>
                        <a:buSzTx/>
                        <a:buFontTx/>
                        <a:buNone/>
                        <a:tabLst/>
                        <a:defRPr/>
                      </a:pPr>
                      <a:endParaRPr lang="en-US" sz="1400" baseline="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endParaRPr>
                    </a:p>
                  </a:txBody>
                  <a:tcPr marL="68580" marR="68580" marT="0" marB="0" anchor="ctr"/>
                </a:tc>
                <a:extLst>
                  <a:ext uri="{0D108BD9-81ED-4DB2-BD59-A6C34878D82A}">
                    <a16:rowId xmlns:a16="http://schemas.microsoft.com/office/drawing/2014/main" val="4101335550"/>
                  </a:ext>
                </a:extLst>
              </a:tr>
              <a:tr h="48816">
                <a:tc>
                  <a:txBody>
                    <a:bodyPr/>
                    <a:lstStyle/>
                    <a:p>
                      <a:pPr marL="0" marR="0">
                        <a:lnSpc>
                          <a:spcPct val="107000"/>
                        </a:lnSpc>
                        <a:spcBef>
                          <a:spcPts val="0"/>
                        </a:spcBef>
                        <a:spcAft>
                          <a:spcPts val="0"/>
                        </a:spcAft>
                      </a:pPr>
                      <a:endParaRPr lang="en-US" sz="1400" baseline="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endParaRPr lang="en-US" sz="1400" baseline="0" dirty="0"/>
                    </a:p>
                  </a:txBody>
                  <a:tcPr marL="68580" marR="68580" marT="0" marB="0" anchor="ctr"/>
                </a:tc>
                <a:tc>
                  <a:txBody>
                    <a:bodyPr/>
                    <a:lstStyle/>
                    <a:p>
                      <a:endParaRPr lang="en-US" sz="1400" baseline="0" dirty="0"/>
                    </a:p>
                  </a:txBody>
                  <a:tcPr marL="68580" marR="68580" marT="0" marB="0" anchor="ctr"/>
                </a:tc>
                <a:extLst>
                  <a:ext uri="{0D108BD9-81ED-4DB2-BD59-A6C34878D82A}">
                    <a16:rowId xmlns:a16="http://schemas.microsoft.com/office/drawing/2014/main" val="1189147749"/>
                  </a:ext>
                </a:extLst>
              </a:tr>
              <a:tr h="338237">
                <a:tc gridSpan="2">
                  <a:txBody>
                    <a:bodyPr/>
                    <a:lstStyle/>
                    <a:p>
                      <a:pPr marL="0" marR="0" indent="203200" algn="r">
                        <a:lnSpc>
                          <a:spcPct val="107000"/>
                        </a:lnSpc>
                        <a:spcBef>
                          <a:spcPts val="0"/>
                        </a:spcBef>
                        <a:spcAft>
                          <a:spcPts val="0"/>
                        </a:spcAft>
                      </a:pPr>
                      <a:r>
                        <a:rPr lang="en-US" sz="1600" dirty="0">
                          <a:effectLst/>
                        </a:rPr>
                        <a:t>TOTAL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hMerge="1">
                  <a:txBody>
                    <a:bodyPr/>
                    <a:lstStyle/>
                    <a:p>
                      <a:endParaRPr lang="en-US"/>
                    </a:p>
                  </a:txBody>
                  <a:tcPr/>
                </a:tc>
                <a:tc>
                  <a:txBody>
                    <a:bodyPr/>
                    <a:lstStyle/>
                    <a:p>
                      <a:pPr marL="0" marR="0" algn="ctr">
                        <a:lnSpc>
                          <a:spcPct val="107000"/>
                        </a:lnSpc>
                        <a:spcBef>
                          <a:spcPts val="0"/>
                        </a:spcBef>
                        <a:spcAft>
                          <a:spcPts val="0"/>
                        </a:spcAft>
                      </a:pPr>
                      <a:r>
                        <a:rPr lang="en-US" sz="1600" dirty="0">
                          <a:effectLst/>
                        </a:rPr>
                        <a:t>2,624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97988130"/>
                  </a:ext>
                </a:extLst>
              </a:tr>
            </a:tbl>
          </a:graphicData>
        </a:graphic>
      </p:graphicFrame>
      <p:sp>
        <p:nvSpPr>
          <p:cNvPr id="2" name="Title 3">
            <a:extLst>
              <a:ext uri="{FF2B5EF4-FFF2-40B4-BE49-F238E27FC236}">
                <a16:creationId xmlns:a16="http://schemas.microsoft.com/office/drawing/2014/main" id="{FE25EC34-7C79-77A6-5E29-037757C52635}"/>
              </a:ext>
            </a:extLst>
          </p:cNvPr>
          <p:cNvSpPr txBox="1">
            <a:spLocks/>
          </p:cNvSpPr>
          <p:nvPr/>
        </p:nvSpPr>
        <p:spPr>
          <a:xfrm>
            <a:off x="0" y="286494"/>
            <a:ext cx="9144000" cy="493713"/>
          </a:xfrm>
          <a:prstGeom prst="rect">
            <a:avLst/>
          </a:prstGeom>
          <a:noFill/>
          <a:ln>
            <a:noFill/>
          </a:ln>
          <a:effectLst/>
        </p:spPr>
        <p:txBody>
          <a:bodyPr vert="horz" lIns="91440" tIns="45720" rIns="91440" bIns="45720" rtlCol="0" anchor="ctr">
            <a:normAutofit fontScale="77500" lnSpcReduction="2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dirty="0">
                <a:latin typeface="Trebuchet MS" panose="020B0603020202020204" pitchFamily="34" charset="0"/>
              </a:rPr>
              <a:t> Attendance projections based on students living in the Fairhope City Limits</a:t>
            </a:r>
          </a:p>
        </p:txBody>
      </p:sp>
    </p:spTree>
    <p:extLst>
      <p:ext uri="{BB962C8B-B14F-4D97-AF65-F5344CB8AC3E}">
        <p14:creationId xmlns:p14="http://schemas.microsoft.com/office/powerpoint/2010/main" val="3881169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61A9517-1F32-4F12-AC79-C99C27597850}"/>
              </a:ext>
            </a:extLst>
          </p:cNvPr>
          <p:cNvSpPr txBox="1"/>
          <p:nvPr/>
        </p:nvSpPr>
        <p:spPr>
          <a:xfrm>
            <a:off x="1481930" y="6119336"/>
            <a:ext cx="5956663" cy="738664"/>
          </a:xfrm>
          <a:prstGeom prst="rect">
            <a:avLst/>
          </a:prstGeom>
          <a:noFill/>
        </p:spPr>
        <p:txBody>
          <a:bodyPr wrap="square">
            <a:spAutoFit/>
          </a:bodyPr>
          <a:lstStyle/>
          <a:p>
            <a:pPr algn="ctr" fontAlgn="b">
              <a:defRPr/>
            </a:pPr>
            <a:r>
              <a:rPr kumimoji="0" lang="en-US" sz="1400" b="1" i="1"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Source: U.S. Census: City and Town Population Totals 2020-2024 and </a:t>
            </a:r>
            <a:r>
              <a:rPr lang="en-US" sz="1400" b="1" i="1" kern="1200"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U.S. Census: City and Town Population Totals 2010-2020</a:t>
            </a:r>
            <a:endParaRPr lang="en-US" sz="1400" b="1" dirty="0">
              <a:effectLst/>
              <a:latin typeface="Trebuchet MS" panose="020B0603020202020204" pitchFamily="34" charset="0"/>
              <a:ea typeface="Calibri" panose="020F0502020204030204" pitchFamily="34" charset="0"/>
              <a:cs typeface="Times New Roman" panose="02020603050405020304" pitchFamily="18" charset="0"/>
            </a:endParaRPr>
          </a:p>
          <a:p>
            <a:pPr marL="0" marR="0" lvl="0" indent="0" algn="ctr" defTabSz="457200" rtl="0" eaLnBrk="1" fontAlgn="b"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000000"/>
                </a:solidFill>
                <a:effectLst/>
                <a:uLnTx/>
                <a:uFillTx/>
                <a:latin typeface="Trebuchet MS" panose="020B0603020202020204" pitchFamily="34" charset="0"/>
                <a:ea typeface="+mn-ea"/>
                <a:cs typeface="+mn-cs"/>
              </a:rPr>
              <a:t> </a:t>
            </a:r>
          </a:p>
        </p:txBody>
      </p:sp>
      <p:graphicFrame>
        <p:nvGraphicFramePr>
          <p:cNvPr id="6" name="Table 5">
            <a:extLst>
              <a:ext uri="{FF2B5EF4-FFF2-40B4-BE49-F238E27FC236}">
                <a16:creationId xmlns:a16="http://schemas.microsoft.com/office/drawing/2014/main" id="{65724110-F476-0619-3EBE-4535EB088964}"/>
              </a:ext>
            </a:extLst>
          </p:cNvPr>
          <p:cNvGraphicFramePr>
            <a:graphicFrameLocks noGrp="1"/>
          </p:cNvGraphicFramePr>
          <p:nvPr>
            <p:extLst>
              <p:ext uri="{D42A27DB-BD31-4B8C-83A1-F6EECF244321}">
                <p14:modId xmlns:p14="http://schemas.microsoft.com/office/powerpoint/2010/main" val="1084669143"/>
              </p:ext>
            </p:extLst>
          </p:nvPr>
        </p:nvGraphicFramePr>
        <p:xfrm>
          <a:off x="1634512" y="1308219"/>
          <a:ext cx="5651500" cy="1333500"/>
        </p:xfrm>
        <a:graphic>
          <a:graphicData uri="http://schemas.openxmlformats.org/drawingml/2006/table">
            <a:tbl>
              <a:tblPr firstRow="1" firstCol="1" bandRow="1"/>
              <a:tblGrid>
                <a:gridCol w="1130300">
                  <a:extLst>
                    <a:ext uri="{9D8B030D-6E8A-4147-A177-3AD203B41FA5}">
                      <a16:colId xmlns:a16="http://schemas.microsoft.com/office/drawing/2014/main" val="2603471777"/>
                    </a:ext>
                  </a:extLst>
                </a:gridCol>
                <a:gridCol w="1130300">
                  <a:extLst>
                    <a:ext uri="{9D8B030D-6E8A-4147-A177-3AD203B41FA5}">
                      <a16:colId xmlns:a16="http://schemas.microsoft.com/office/drawing/2014/main" val="3248709333"/>
                    </a:ext>
                  </a:extLst>
                </a:gridCol>
                <a:gridCol w="1130300">
                  <a:extLst>
                    <a:ext uri="{9D8B030D-6E8A-4147-A177-3AD203B41FA5}">
                      <a16:colId xmlns:a16="http://schemas.microsoft.com/office/drawing/2014/main" val="1074847890"/>
                    </a:ext>
                  </a:extLst>
                </a:gridCol>
                <a:gridCol w="1130300">
                  <a:extLst>
                    <a:ext uri="{9D8B030D-6E8A-4147-A177-3AD203B41FA5}">
                      <a16:colId xmlns:a16="http://schemas.microsoft.com/office/drawing/2014/main" val="1294534258"/>
                    </a:ext>
                  </a:extLst>
                </a:gridCol>
                <a:gridCol w="1130300">
                  <a:extLst>
                    <a:ext uri="{9D8B030D-6E8A-4147-A177-3AD203B41FA5}">
                      <a16:colId xmlns:a16="http://schemas.microsoft.com/office/drawing/2014/main" val="3537448719"/>
                    </a:ext>
                  </a:extLst>
                </a:gridCol>
              </a:tblGrid>
              <a:tr h="238125">
                <a:tc gridSpan="5">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City Population Data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864"/>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61901666"/>
                  </a:ext>
                </a:extLst>
              </a:tr>
              <a:tr h="238125">
                <a:tc rowSpan="2">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 Geographical</a:t>
                      </a:r>
                      <a:endParaRPr lang="en-US" sz="1200" b="1" dirty="0">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endParaRPr>
                    </a:p>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cs typeface="Calibri" panose="020F0502020204030204" pitchFamily="34" charset="0"/>
                        </a:rPr>
                        <a:t> Area</a:t>
                      </a:r>
                      <a:endParaRPr lang="en-US" sz="1100" dirty="0">
                        <a:effectLst/>
                        <a:latin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nSpc>
                          <a:spcPct val="107000"/>
                        </a:lnSpc>
                        <a:spcBef>
                          <a:spcPts val="0"/>
                        </a:spcBef>
                        <a:spcAft>
                          <a:spcPts val="0"/>
                        </a:spcAft>
                      </a:pPr>
                      <a:r>
                        <a:rPr lang="en-US" sz="12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gridSpan="2">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2010-2020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hMerge="1">
                  <a:txBody>
                    <a:bodyPr/>
                    <a:lstStyle/>
                    <a:p>
                      <a:endParaRPr lang="en-US"/>
                    </a:p>
                  </a:txBody>
                  <a:tcPr/>
                </a:tc>
                <a:extLst>
                  <a:ext uri="{0D108BD9-81ED-4DB2-BD59-A6C34878D82A}">
                    <a16:rowId xmlns:a16="http://schemas.microsoft.com/office/drawing/2014/main" val="33119863"/>
                  </a:ext>
                </a:extLst>
              </a:tr>
              <a:tr h="238125">
                <a:tc vMerge="1">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 Area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2010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2020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Growth</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tc>
                  <a:txBody>
                    <a:bodyPr/>
                    <a:lstStyle/>
                    <a:p>
                      <a:pPr marL="0" marR="0" algn="ctr">
                        <a:lnSpc>
                          <a:spcPct val="107000"/>
                        </a:lnSpc>
                        <a:spcBef>
                          <a:spcPts val="0"/>
                        </a:spcBef>
                        <a:spcAft>
                          <a:spcPts val="0"/>
                        </a:spcAft>
                      </a:pPr>
                      <a:r>
                        <a:rPr lang="en-US" sz="1200" b="1">
                          <a:solidFill>
                            <a:srgbClr val="FFFFFF"/>
                          </a:solidFill>
                          <a:effectLst/>
                          <a:latin typeface="Trebuchet MS" panose="020B0603020202020204" pitchFamily="34" charset="0"/>
                          <a:ea typeface="Times New Roman" panose="02020603050405020304" pitchFamily="18" charset="0"/>
                          <a:cs typeface="Calibri" panose="020F0502020204030204" pitchFamily="34" charset="0"/>
                        </a:rPr>
                        <a:t>% Growth</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BDF"/>
                    </a:solidFill>
                  </a:tcPr>
                </a:tc>
                <a:extLst>
                  <a:ext uri="{0D108BD9-81ED-4DB2-BD59-A6C34878D82A}">
                    <a16:rowId xmlns:a16="http://schemas.microsoft.com/office/drawing/2014/main" val="606823084"/>
                  </a:ext>
                </a:extLst>
              </a:tr>
              <a:tr h="238125">
                <a:tc>
                  <a:txBody>
                    <a:bodyPr/>
                    <a:lstStyle/>
                    <a:p>
                      <a:pPr marL="0" marR="0" algn="ctr">
                        <a:lnSpc>
                          <a:spcPct val="107000"/>
                        </a:lnSpc>
                        <a:spcBef>
                          <a:spcPts val="0"/>
                        </a:spcBef>
                        <a:spcAft>
                          <a:spcPts val="0"/>
                        </a:spcAft>
                      </a:pPr>
                      <a:r>
                        <a:rPr lang="en-US" sz="1200" dirty="0">
                          <a:solidFill>
                            <a:srgbClr val="000000"/>
                          </a:solidFill>
                          <a:effectLst/>
                          <a:latin typeface="Trebuchet MS" panose="020B0603020202020204" pitchFamily="34" charset="0"/>
                          <a:ea typeface="Calibri" panose="020F0502020204030204" pitchFamily="34" charset="0"/>
                          <a:cs typeface="Calibri" panose="020F0502020204030204" pitchFamily="34" charset="0"/>
                        </a:rPr>
                        <a:t>Fairhope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15,326</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22,469</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7,143</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47%</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2402139"/>
                  </a:ext>
                </a:extLst>
              </a:tr>
              <a:tr h="190500">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140918895"/>
                  </a:ext>
                </a:extLst>
              </a:tr>
              <a:tr h="190500">
                <a:tc gridSpan="5">
                  <a:txBody>
                    <a:bodyPr/>
                    <a:lstStyle/>
                    <a:p>
                      <a:pPr marL="0" marR="0" algn="ctr">
                        <a:lnSpc>
                          <a:spcPct val="107000"/>
                        </a:lnSpc>
                        <a:spcBef>
                          <a:spcPts val="0"/>
                        </a:spcBef>
                        <a:spcAft>
                          <a:spcPts val="0"/>
                        </a:spcAft>
                      </a:pPr>
                      <a:r>
                        <a:rPr lang="en-US" sz="11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Source: U.S. Census Bureau Redistricting Data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96780510"/>
                  </a:ext>
                </a:extLst>
              </a:tr>
            </a:tbl>
          </a:graphicData>
        </a:graphic>
      </p:graphicFrame>
      <p:graphicFrame>
        <p:nvGraphicFramePr>
          <p:cNvPr id="13" name="Table 12">
            <a:extLst>
              <a:ext uri="{FF2B5EF4-FFF2-40B4-BE49-F238E27FC236}">
                <a16:creationId xmlns:a16="http://schemas.microsoft.com/office/drawing/2014/main" id="{C5567AE7-CE5F-D5E3-81B8-A40D74AF4679}"/>
              </a:ext>
            </a:extLst>
          </p:cNvPr>
          <p:cNvGraphicFramePr>
            <a:graphicFrameLocks noGrp="1"/>
          </p:cNvGraphicFramePr>
          <p:nvPr>
            <p:extLst>
              <p:ext uri="{D42A27DB-BD31-4B8C-83A1-F6EECF244321}">
                <p14:modId xmlns:p14="http://schemas.microsoft.com/office/powerpoint/2010/main" val="1228746902"/>
              </p:ext>
            </p:extLst>
          </p:nvPr>
        </p:nvGraphicFramePr>
        <p:xfrm>
          <a:off x="2395013" y="3507327"/>
          <a:ext cx="4130495" cy="1746400"/>
        </p:xfrm>
        <a:graphic>
          <a:graphicData uri="http://schemas.openxmlformats.org/drawingml/2006/table">
            <a:tbl>
              <a:tblPr firstRow="1" firstCol="1" bandRow="1"/>
              <a:tblGrid>
                <a:gridCol w="1273569">
                  <a:extLst>
                    <a:ext uri="{9D8B030D-6E8A-4147-A177-3AD203B41FA5}">
                      <a16:colId xmlns:a16="http://schemas.microsoft.com/office/drawing/2014/main" val="2935566723"/>
                    </a:ext>
                  </a:extLst>
                </a:gridCol>
                <a:gridCol w="894941">
                  <a:extLst>
                    <a:ext uri="{9D8B030D-6E8A-4147-A177-3AD203B41FA5}">
                      <a16:colId xmlns:a16="http://schemas.microsoft.com/office/drawing/2014/main" val="1840979684"/>
                    </a:ext>
                  </a:extLst>
                </a:gridCol>
                <a:gridCol w="894941">
                  <a:extLst>
                    <a:ext uri="{9D8B030D-6E8A-4147-A177-3AD203B41FA5}">
                      <a16:colId xmlns:a16="http://schemas.microsoft.com/office/drawing/2014/main" val="1764293850"/>
                    </a:ext>
                  </a:extLst>
                </a:gridCol>
                <a:gridCol w="1067044">
                  <a:extLst>
                    <a:ext uri="{9D8B030D-6E8A-4147-A177-3AD203B41FA5}">
                      <a16:colId xmlns:a16="http://schemas.microsoft.com/office/drawing/2014/main" val="3259255123"/>
                    </a:ext>
                  </a:extLst>
                </a:gridCol>
              </a:tblGrid>
              <a:tr h="916345">
                <a:tc rowSpan="2">
                  <a:txBody>
                    <a:bodyPr/>
                    <a:lstStyle/>
                    <a:p>
                      <a:pPr marL="0" marR="0" algn="ctr">
                        <a:lnSpc>
                          <a:spcPct val="107000"/>
                        </a:lnSpc>
                        <a:spcBef>
                          <a:spcPts val="0"/>
                        </a:spcBef>
                        <a:spcAft>
                          <a:spcPts val="0"/>
                        </a:spcAft>
                      </a:pPr>
                      <a:r>
                        <a:rPr lang="en-US"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Geographic Area</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tc gridSpan="2">
                  <a:txBody>
                    <a:bodyPr/>
                    <a:lstStyle/>
                    <a:p>
                      <a:pPr marL="0" marR="0" algn="ctr">
                        <a:lnSpc>
                          <a:spcPct val="107000"/>
                        </a:lnSpc>
                        <a:spcBef>
                          <a:spcPts val="0"/>
                        </a:spcBef>
                        <a:spcAft>
                          <a:spcPts val="0"/>
                        </a:spcAft>
                      </a:pPr>
                      <a:r>
                        <a:rPr lang="en-US"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April 1,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hMerge="1">
                  <a:txBody>
                    <a:bodyPr/>
                    <a:lstStyle/>
                    <a:p>
                      <a:endParaRPr lang="en-US"/>
                    </a:p>
                  </a:txBody>
                  <a:tcPr/>
                </a:tc>
                <a:tc>
                  <a:txBody>
                    <a:bodyPr/>
                    <a:lstStyle/>
                    <a:p>
                      <a:pPr marL="0" marR="0" algn="ctr">
                        <a:lnSpc>
                          <a:spcPct val="107000"/>
                        </a:lnSpc>
                        <a:spcBef>
                          <a:spcPts val="0"/>
                        </a:spcBef>
                        <a:spcAft>
                          <a:spcPts val="0"/>
                        </a:spcAft>
                      </a:pPr>
                      <a:r>
                        <a:rPr lang="en-US" sz="1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Population Estimate 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626455096"/>
                  </a:ext>
                </a:extLst>
              </a:tr>
              <a:tr h="319575">
                <a:tc vMerge="1">
                  <a:txBody>
                    <a:bodyPr/>
                    <a:lstStyle/>
                    <a:p>
                      <a:endParaRPr lang="en-US"/>
                    </a:p>
                  </a:txBody>
                  <a:tcPr/>
                </a:tc>
                <a:tc>
                  <a:txBody>
                    <a:bodyPr/>
                    <a:lstStyle/>
                    <a:p>
                      <a:pPr marL="0" marR="0" algn="ctr">
                        <a:lnSpc>
                          <a:spcPct val="107000"/>
                        </a:lnSpc>
                        <a:spcBef>
                          <a:spcPts val="0"/>
                        </a:spcBef>
                        <a:spcAft>
                          <a:spcPts val="0"/>
                        </a:spcAft>
                      </a:pPr>
                      <a:r>
                        <a:rPr lang="en-US"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Census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marL="0" marR="0" algn="ctr">
                        <a:lnSpc>
                          <a:spcPct val="107000"/>
                        </a:lnSpc>
                        <a:spcBef>
                          <a:spcPts val="0"/>
                        </a:spcBef>
                        <a:spcAft>
                          <a:spcPts val="0"/>
                        </a:spcAft>
                      </a:pPr>
                      <a:r>
                        <a:rPr lang="en-US" sz="1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Estimates Base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3">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26,044</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4C6E7"/>
                    </a:solidFill>
                  </a:tcPr>
                </a:tc>
                <a:extLst>
                  <a:ext uri="{0D108BD9-81ED-4DB2-BD59-A6C34878D82A}">
                    <a16:rowId xmlns:a16="http://schemas.microsoft.com/office/drawing/2014/main" val="3865889748"/>
                  </a:ext>
                </a:extLst>
              </a:tr>
              <a:tr h="190905">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vMerge="1">
                  <a:txBody>
                    <a:bodyPr/>
                    <a:lstStyle/>
                    <a:p>
                      <a:pPr>
                        <a:lnSpc>
                          <a:spcPct val="107000"/>
                        </a:lnSpc>
                      </a:pPr>
                      <a:endParaRPr lang="en-US" sz="11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4284338995"/>
                  </a:ext>
                </a:extLst>
              </a:tr>
              <a:tr h="319575">
                <a:tc>
                  <a:txBody>
                    <a:bodyPr/>
                    <a:lstStyle/>
                    <a:p>
                      <a:pPr marL="0" marR="0" algn="ctr">
                        <a:lnSpc>
                          <a:spcPct val="107000"/>
                        </a:lnSpc>
                        <a:spcBef>
                          <a:spcPts val="0"/>
                        </a:spcBef>
                        <a:spcAft>
                          <a:spcPts val="0"/>
                        </a:spcAft>
                      </a:pPr>
                      <a:r>
                        <a:rPr lang="en-US" sz="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Fairhope</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22,469</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22,477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marL="0" marR="0" algn="ctr">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0033378"/>
                  </a:ext>
                </a:extLst>
              </a:tr>
            </a:tbl>
          </a:graphicData>
        </a:graphic>
      </p:graphicFrame>
      <p:sp>
        <p:nvSpPr>
          <p:cNvPr id="2" name="Title 3">
            <a:extLst>
              <a:ext uri="{FF2B5EF4-FFF2-40B4-BE49-F238E27FC236}">
                <a16:creationId xmlns:a16="http://schemas.microsoft.com/office/drawing/2014/main" id="{1F16224A-BF73-CB55-B2C1-0EA82F203E0E}"/>
              </a:ext>
            </a:extLst>
          </p:cNvPr>
          <p:cNvSpPr txBox="1">
            <a:spLocks/>
          </p:cNvSpPr>
          <p:nvPr/>
        </p:nvSpPr>
        <p:spPr>
          <a:xfrm>
            <a:off x="819150" y="508000"/>
            <a:ext cx="7772400" cy="493713"/>
          </a:xfrm>
          <a:prstGeom prst="snip2DiagRect">
            <a:avLst/>
          </a:prstGeom>
          <a:solidFill>
            <a:schemeClr val="bg1">
              <a:lumMod val="50000"/>
            </a:schemeClr>
          </a:solidFill>
          <a:ln>
            <a:noFill/>
          </a:ln>
          <a:effectLst/>
        </p:spPr>
        <p:txBody>
          <a:bodyPr vert="horz" lIns="91440" tIns="45720" rIns="91440" bIns="45720" rtlCol="0" anchor="ctr">
            <a:normAutofit fontScale="92500" lnSpcReduction="1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400" b="1">
                <a:solidFill>
                  <a:schemeClr val="bg1"/>
                </a:solidFill>
                <a:latin typeface="Trebuchet MS" panose="020B0603020202020204" pitchFamily="34" charset="0"/>
              </a:rPr>
              <a:t>Population Data</a:t>
            </a:r>
            <a:endParaRPr lang="en-US" sz="24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7565346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C5DA53DB-2892-7BC4-2C0C-A21A888D5D01}"/>
              </a:ext>
            </a:extLst>
          </p:cNvPr>
          <p:cNvGraphicFramePr>
            <a:graphicFrameLocks noGrp="1"/>
          </p:cNvGraphicFramePr>
          <p:nvPr>
            <p:extLst>
              <p:ext uri="{D42A27DB-BD31-4B8C-83A1-F6EECF244321}">
                <p14:modId xmlns:p14="http://schemas.microsoft.com/office/powerpoint/2010/main" val="2378383609"/>
              </p:ext>
            </p:extLst>
          </p:nvPr>
        </p:nvGraphicFramePr>
        <p:xfrm>
          <a:off x="2059619" y="2052917"/>
          <a:ext cx="5076287" cy="4153235"/>
        </p:xfrm>
        <a:graphic>
          <a:graphicData uri="http://schemas.openxmlformats.org/drawingml/2006/table">
            <a:tbl>
              <a:tblPr firstRow="1" firstCol="1" bandRow="1"/>
              <a:tblGrid>
                <a:gridCol w="1274144">
                  <a:extLst>
                    <a:ext uri="{9D8B030D-6E8A-4147-A177-3AD203B41FA5}">
                      <a16:colId xmlns:a16="http://schemas.microsoft.com/office/drawing/2014/main" val="1441232140"/>
                    </a:ext>
                  </a:extLst>
                </a:gridCol>
                <a:gridCol w="1799409">
                  <a:extLst>
                    <a:ext uri="{9D8B030D-6E8A-4147-A177-3AD203B41FA5}">
                      <a16:colId xmlns:a16="http://schemas.microsoft.com/office/drawing/2014/main" val="201384286"/>
                    </a:ext>
                  </a:extLst>
                </a:gridCol>
                <a:gridCol w="2002734">
                  <a:extLst>
                    <a:ext uri="{9D8B030D-6E8A-4147-A177-3AD203B41FA5}">
                      <a16:colId xmlns:a16="http://schemas.microsoft.com/office/drawing/2014/main" val="1832588512"/>
                    </a:ext>
                  </a:extLst>
                </a:gridCol>
              </a:tblGrid>
              <a:tr h="170035">
                <a:tc gridSpan="3">
                  <a:txBody>
                    <a:bodyPr/>
                    <a:lstStyle/>
                    <a:p>
                      <a:pPr marL="0" marR="0" algn="ctr">
                        <a:lnSpc>
                          <a:spcPct val="107000"/>
                        </a:lnSpc>
                        <a:spcBef>
                          <a:spcPts val="0"/>
                        </a:spcBef>
                        <a:spcAft>
                          <a:spcPts val="0"/>
                        </a:spcAft>
                      </a:pPr>
                      <a:r>
                        <a:rPr lang="en-US" sz="11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Building Permits - Fairhope, 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519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157061702"/>
                  </a:ext>
                </a:extLst>
              </a:tr>
              <a:tr h="241223">
                <a:tc>
                  <a:txBody>
                    <a:bodyPr/>
                    <a:lstStyle/>
                    <a:p>
                      <a:pPr marL="0" marR="0" algn="ctr">
                        <a:lnSpc>
                          <a:spcPct val="107000"/>
                        </a:lnSpc>
                        <a:spcBef>
                          <a:spcPts val="0"/>
                        </a:spcBef>
                        <a:spcAft>
                          <a:spcPts val="0"/>
                        </a:spcAft>
                      </a:pPr>
                      <a:r>
                        <a:rPr lang="en-US"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Year</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5194"/>
                    </a:solidFill>
                  </a:tcPr>
                </a:tc>
                <a:tc>
                  <a:txBody>
                    <a:bodyPr/>
                    <a:lstStyle/>
                    <a:p>
                      <a:pPr marL="0" marR="0" algn="ctr">
                        <a:lnSpc>
                          <a:spcPct val="107000"/>
                        </a:lnSpc>
                        <a:spcBef>
                          <a:spcPts val="0"/>
                        </a:spcBef>
                        <a:spcAft>
                          <a:spcPts val="0"/>
                        </a:spcAft>
                      </a:pPr>
                      <a:r>
                        <a:rPr lang="en-US"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Single-Family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5194"/>
                    </a:solidFill>
                  </a:tcPr>
                </a:tc>
                <a:tc>
                  <a:txBody>
                    <a:bodyPr/>
                    <a:lstStyle/>
                    <a:p>
                      <a:pPr marL="0" marR="0" algn="ctr">
                        <a:lnSpc>
                          <a:spcPct val="107000"/>
                        </a:lnSpc>
                        <a:spcBef>
                          <a:spcPts val="0"/>
                        </a:spcBef>
                        <a:spcAft>
                          <a:spcPts val="0"/>
                        </a:spcAft>
                      </a:pPr>
                      <a:r>
                        <a:rPr lang="en-US" sz="11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Multi-Family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35194"/>
                    </a:solidFill>
                  </a:tcPr>
                </a:tc>
                <a:extLst>
                  <a:ext uri="{0D108BD9-81ED-4DB2-BD59-A6C34878D82A}">
                    <a16:rowId xmlns:a16="http://schemas.microsoft.com/office/drawing/2014/main" val="865133924"/>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3485605"/>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26699498"/>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37351703"/>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348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1920008"/>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6146682"/>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8146943"/>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2019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25271292"/>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306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69131719"/>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288</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53022319"/>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259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925090"/>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296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240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27026737"/>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162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56579684"/>
                  </a:ext>
                </a:extLst>
              </a:tr>
              <a:tr h="241223">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183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1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8040617"/>
                  </a:ext>
                </a:extLst>
              </a:tr>
              <a:tr h="241223">
                <a:tc gridSpan="3">
                  <a:txBody>
                    <a:bodyPr/>
                    <a:lstStyle/>
                    <a:p>
                      <a:pPr marL="0" marR="0">
                        <a:lnSpc>
                          <a:spcPct val="107000"/>
                        </a:lnSpc>
                        <a:spcBef>
                          <a:spcPts val="0"/>
                        </a:spcBef>
                        <a:spcAft>
                          <a:spcPts val="0"/>
                        </a:spcAft>
                      </a:pPr>
                      <a:r>
                        <a:rPr lang="en-US" sz="900" i="1"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Source</a:t>
                      </a:r>
                      <a:r>
                        <a:rPr lang="en-US" sz="900" i="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SOCDS Building Permits Database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36125166"/>
                  </a:ext>
                </a:extLst>
              </a:tr>
              <a:tr h="363440">
                <a:tc gridSpan="2">
                  <a:txBody>
                    <a:bodyPr/>
                    <a:lstStyle/>
                    <a:p>
                      <a:pPr marL="0" marR="0">
                        <a:lnSpc>
                          <a:spcPct val="107000"/>
                        </a:lnSpc>
                        <a:spcBef>
                          <a:spcPts val="0"/>
                        </a:spcBef>
                        <a:spcAft>
                          <a:spcPts val="0"/>
                        </a:spcAft>
                      </a:pPr>
                      <a:r>
                        <a:rPr lang="en-US" sz="9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*Preliminary through August 2025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hMerge="1">
                  <a:txBody>
                    <a:bodyPr/>
                    <a:lstStyle/>
                    <a:p>
                      <a:endParaRPr lang="en-US"/>
                    </a:p>
                  </a:txBody>
                  <a:tcPr/>
                </a:tc>
                <a:tc>
                  <a:txBody>
                    <a:bodyPr/>
                    <a:lstStyle/>
                    <a:p>
                      <a:pPr>
                        <a:lnSpc>
                          <a:spcPct val="107000"/>
                        </a:lnSpc>
                      </a:pPr>
                      <a:endParaRPr lang="en-US" sz="1100" dirty="0">
                        <a:effectLst/>
                        <a:latin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2740559353"/>
                  </a:ext>
                </a:extLst>
              </a:tr>
            </a:tbl>
          </a:graphicData>
        </a:graphic>
      </p:graphicFrame>
      <p:sp>
        <p:nvSpPr>
          <p:cNvPr id="5" name="Title 3">
            <a:extLst>
              <a:ext uri="{FF2B5EF4-FFF2-40B4-BE49-F238E27FC236}">
                <a16:creationId xmlns:a16="http://schemas.microsoft.com/office/drawing/2014/main" id="{D7A2233F-E5F5-AF13-1D5E-40F5C9DAF596}"/>
              </a:ext>
            </a:extLst>
          </p:cNvPr>
          <p:cNvSpPr txBox="1">
            <a:spLocks/>
          </p:cNvSpPr>
          <p:nvPr/>
        </p:nvSpPr>
        <p:spPr>
          <a:xfrm>
            <a:off x="880222" y="717736"/>
            <a:ext cx="7772400" cy="590550"/>
          </a:xfrm>
          <a:prstGeom prst="snip2DiagRect">
            <a:avLst/>
          </a:prstGeom>
          <a:solidFill>
            <a:schemeClr val="bg1">
              <a:lumMod val="50000"/>
            </a:schemeClr>
          </a:solidFill>
          <a:ln>
            <a:noFill/>
          </a:ln>
          <a:effectLst/>
        </p:spPr>
        <p:txBody>
          <a:bodyPr vert="horz" lIns="91440" tIns="45720" rIns="91440" bIns="45720" rtlCol="0" anchor="ctr">
            <a:normAutofit fontScale="32500" lnSpcReduction="20000"/>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7400" b="1">
                <a:solidFill>
                  <a:schemeClr val="bg1"/>
                </a:solidFill>
              </a:rPr>
              <a:t>Housing Data</a:t>
            </a:r>
            <a:br>
              <a:rPr lang="en-US" sz="2400" b="1">
                <a:solidFill>
                  <a:schemeClr val="bg1"/>
                </a:solidFill>
                <a:latin typeface="Trebuchet MS" panose="020B0603020202020204" pitchFamily="34" charset="0"/>
              </a:rPr>
            </a:br>
            <a:r>
              <a:rPr lang="en-US" sz="2400" b="1">
                <a:solidFill>
                  <a:schemeClr val="bg1"/>
                </a:solidFill>
                <a:latin typeface="Trebuchet MS" panose="020B0603020202020204" pitchFamily="34" charset="0"/>
              </a:rPr>
              <a:t>New Issued Building Permits</a:t>
            </a:r>
            <a:endParaRPr lang="en-US" sz="2400" b="1" dirty="0">
              <a:solidFill>
                <a:schemeClr val="bg1"/>
              </a:solidFill>
              <a:latin typeface="Trebuchet MS" panose="020B0603020202020204" pitchFamily="34" charset="0"/>
            </a:endParaRPr>
          </a:p>
        </p:txBody>
      </p:sp>
    </p:spTree>
    <p:extLst>
      <p:ext uri="{BB962C8B-B14F-4D97-AF65-F5344CB8AC3E}">
        <p14:creationId xmlns:p14="http://schemas.microsoft.com/office/powerpoint/2010/main" val="6903982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118c33a-3276-4d1d-a257-c272e25a00de" xsi:nil="true"/>
    <lcf76f155ced4ddcb4097134ff3c332f xmlns="ae04b4ab-16e7-4d58-8b61-51dc9077f60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5CCF8ACA81F041A9DC078BD290C535" ma:contentTypeVersion="16" ma:contentTypeDescription="Create a new document." ma:contentTypeScope="" ma:versionID="cc3ac849207b54a40ae51e16f7ddbe1d">
  <xsd:schema xmlns:xsd="http://www.w3.org/2001/XMLSchema" xmlns:xs="http://www.w3.org/2001/XMLSchema" xmlns:p="http://schemas.microsoft.com/office/2006/metadata/properties" xmlns:ns2="ae04b4ab-16e7-4d58-8b61-51dc9077f60e" xmlns:ns3="8118c33a-3276-4d1d-a257-c272e25a00de" targetNamespace="http://schemas.microsoft.com/office/2006/metadata/properties" ma:root="true" ma:fieldsID="b09b81858ffa0173dee11507d29e8aa8" ns2:_="" ns3:_="">
    <xsd:import namespace="ae04b4ab-16e7-4d58-8b61-51dc9077f60e"/>
    <xsd:import namespace="8118c33a-3276-4d1d-a257-c272e25a00d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e04b4ab-16e7-4d58-8b61-51dc9077f6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137e496-f561-42a7-92f3-accb9914716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8118c33a-3276-4d1d-a257-c272e25a00de"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f1f5664-2887-4d87-925b-a56be6f1d70b}" ma:internalName="TaxCatchAll" ma:showField="CatchAllData" ma:web="8118c33a-3276-4d1d-a257-c272e25a00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8629685-956D-4AA5-8B73-606E54258821}">
  <ds:schemaRefs>
    <ds:schemaRef ds:uri="http://schemas.microsoft.com/sharepoint/v3/contenttype/forms"/>
  </ds:schemaRefs>
</ds:datastoreItem>
</file>

<file path=customXml/itemProps2.xml><?xml version="1.0" encoding="utf-8"?>
<ds:datastoreItem xmlns:ds="http://schemas.openxmlformats.org/officeDocument/2006/customXml" ds:itemID="{4FF7105F-33E4-4728-BB34-E518014DBB88}">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8118c33a-3276-4d1d-a257-c272e25a00de"/>
    <ds:schemaRef ds:uri="http://schemas.openxmlformats.org/package/2006/metadata/core-properties"/>
    <ds:schemaRef ds:uri="ae04b4ab-16e7-4d58-8b61-51dc9077f60e"/>
    <ds:schemaRef ds:uri="http://www.w3.org/XML/1998/namespace"/>
    <ds:schemaRef ds:uri="http://purl.org/dc/dcmitype/"/>
    <ds:schemaRef ds:uri="http://purl.org/dc/terms/"/>
  </ds:schemaRefs>
</ds:datastoreItem>
</file>

<file path=customXml/itemProps3.xml><?xml version="1.0" encoding="utf-8"?>
<ds:datastoreItem xmlns:ds="http://schemas.openxmlformats.org/officeDocument/2006/customXml" ds:itemID="{CD5F01A6-B4F0-434A-A43E-E5E24180DC34}">
  <ds:schemaRefs>
    <ds:schemaRef ds:uri="8118c33a-3276-4d1d-a257-c272e25a00de"/>
    <ds:schemaRef ds:uri="ae04b4ab-16e7-4d58-8b61-51dc9077f60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TM03457496[[fn=Parallax]]</Template>
  <TotalTime>3806</TotalTime>
  <Words>2266</Words>
  <Application>Microsoft Office PowerPoint</Application>
  <PresentationFormat>On-screen Show (4:3)</PresentationFormat>
  <Paragraphs>487</Paragraphs>
  <Slides>23</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23</vt:i4>
      </vt:variant>
    </vt:vector>
  </HeadingPairs>
  <TitlesOfParts>
    <vt:vector size="32" baseType="lpstr">
      <vt:lpstr>Arial</vt:lpstr>
      <vt:lpstr>Calibri</vt:lpstr>
      <vt:lpstr>Calibri Light</vt:lpstr>
      <vt:lpstr>Corbel</vt:lpstr>
      <vt:lpstr>Times New Roman</vt:lpstr>
      <vt:lpstr>Trebuchet MS</vt:lpstr>
      <vt:lpstr>Parallax</vt:lpstr>
      <vt:lpstr>Microsoft Excel Worksheet</vt:lpstr>
      <vt:lpstr>Worksheet</vt:lpstr>
      <vt:lpstr>A FEASIBILITY STUDY FOR THE FORMATION OF AN INDEPENDENT MUNICIPAL SCHOOL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City of Fairhope  Balance Sheet per 9/30/24 Audit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FEASIBILITY STUDY FOR THE FORMATION OF AN INDEPENDENT MUNICIPAL SCHOOL SYSTEM</dc:title>
  <dc:creator>Beth Stephens</dc:creator>
  <cp:lastModifiedBy>Middleton, Jeff</cp:lastModifiedBy>
  <cp:revision>121</cp:revision>
  <cp:lastPrinted>2026-02-09T22:56:35Z</cp:lastPrinted>
  <dcterms:created xsi:type="dcterms:W3CDTF">2021-11-03T20:21:15Z</dcterms:created>
  <dcterms:modified xsi:type="dcterms:W3CDTF">2026-02-09T23:02:51Z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0x010100EB5CCF8ACA81F041A9DC078BD290C535</vt:lpwstr>
  </property>
  <property fmtid="{D5CDD505-2E9C-101B-9397-08002B2CF9AE}" pid="3" name="MediaServiceImageTags">
    <vt:lpwstr/>
  </property>
</Properties>
</file>