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319" r:id="rId6"/>
    <p:sldId id="262" r:id="rId7"/>
    <p:sldId id="318" r:id="rId8"/>
    <p:sldId id="300" r:id="rId9"/>
    <p:sldId id="322" r:id="rId10"/>
    <p:sldId id="314" r:id="rId11"/>
    <p:sldId id="323" r:id="rId12"/>
    <p:sldId id="325" r:id="rId13"/>
    <p:sldId id="263" r:id="rId14"/>
    <p:sldId id="321" r:id="rId15"/>
    <p:sldId id="324" r:id="rId16"/>
    <p:sldId id="320" r:id="rId17"/>
    <p:sldId id="25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11AA95C-5A1E-4675-AC02-2469AED8A1E8}">
          <p14:sldIdLst>
            <p14:sldId id="256"/>
            <p14:sldId id="319"/>
            <p14:sldId id="262"/>
            <p14:sldId id="318"/>
            <p14:sldId id="300"/>
            <p14:sldId id="322"/>
            <p14:sldId id="314"/>
            <p14:sldId id="323"/>
            <p14:sldId id="325"/>
            <p14:sldId id="263"/>
            <p14:sldId id="321"/>
            <p14:sldId id="324"/>
            <p14:sldId id="320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634" autoAdjust="0"/>
  </p:normalViewPr>
  <p:slideViewPr>
    <p:cSldViewPr snapToGrid="0">
      <p:cViewPr varScale="1">
        <p:scale>
          <a:sx n="59" d="100"/>
          <a:sy n="59" d="100"/>
        </p:scale>
        <p:origin x="158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C87C7-982B-4182-82B8-8E5C6E81A01E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F516A-1DAE-4C58-9FA1-9E5B90E05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05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25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77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65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4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21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90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9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96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10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Mike Herman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61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7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F173B-D45B-8BC9-D1F1-64D0952FD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E87132-0DC1-AFF5-7DC0-6684F81A1E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4E389C-A7E0-34A7-646F-FFD44B8D8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1AA8E-3882-6142-8E91-520E0BB295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00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516A-1DAE-4C58-9FA1-9E5B90E050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16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52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580765E-9E46-F923-4537-881F829F0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b="19027"/>
          <a:stretch/>
        </p:blipFill>
        <p:spPr>
          <a:xfrm>
            <a:off x="-89029" y="88900"/>
            <a:ext cx="6234858" cy="6769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AEAD9E-24CC-6878-AB18-EADB79A8D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1000"/>
          </a:blip>
          <a:srcRect l="35154" b="58161"/>
          <a:stretch/>
        </p:blipFill>
        <p:spPr>
          <a:xfrm>
            <a:off x="0" y="2743003"/>
            <a:ext cx="11725928" cy="4114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649688-59E7-1703-6239-C6E17422C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4360" y="2582103"/>
            <a:ext cx="5068866" cy="1380539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EE2DF3-20B9-5FE4-78BC-2A84C112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14360" y="4054718"/>
            <a:ext cx="506886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E67FE4-A40D-2EE9-BF1D-253FA66505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54" t="77958" r="56462"/>
          <a:stretch/>
        </p:blipFill>
        <p:spPr>
          <a:xfrm>
            <a:off x="8858859" y="0"/>
            <a:ext cx="3333141" cy="10308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587E38-3EC4-A044-D625-EEAF1E6EC0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3950" y="974724"/>
            <a:ext cx="4952702" cy="166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8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D8DBDB-5261-D586-111B-F461DB46AA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2222" b="18224"/>
          <a:stretch/>
        </p:blipFill>
        <p:spPr>
          <a:xfrm>
            <a:off x="11070437" y="5676900"/>
            <a:ext cx="1121563" cy="11945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95F78E-F4A5-005F-D143-98D0ABF950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9671" t="64971" r="26779"/>
          <a:stretch/>
        </p:blipFill>
        <p:spPr>
          <a:xfrm>
            <a:off x="0" y="0"/>
            <a:ext cx="2044700" cy="9896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34430F-5A5E-5D4B-4BC7-88428953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2327C-9D0F-B15E-C5AE-0B4402F1F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56B8F-F397-B870-64C7-260815F6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32600" y="6356350"/>
            <a:ext cx="41148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GEORGE MASON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B4960-F59B-CF95-3858-F7F56D50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7400" y="6356350"/>
            <a:ext cx="406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4FE883-4AC6-394B-8129-6E4BB686DB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60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2F6515-D6D6-585C-70C8-97944CAA70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0100" t="-3420" r="27678" b="5864"/>
          <a:stretch/>
        </p:blipFill>
        <p:spPr>
          <a:xfrm>
            <a:off x="11019637" y="5562599"/>
            <a:ext cx="1172363" cy="1325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95F78E-F4A5-005F-D143-98D0ABF950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9671" t="64971" r="26779"/>
          <a:stretch/>
        </p:blipFill>
        <p:spPr>
          <a:xfrm>
            <a:off x="0" y="0"/>
            <a:ext cx="2044700" cy="9896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34430F-5A5E-5D4B-4BC7-88428953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2327C-9D0F-B15E-C5AE-0B4402F1F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68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56B8F-F397-B870-64C7-260815F6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32600" y="6356350"/>
            <a:ext cx="41148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GEORGE MASON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B4960-F59B-CF95-3858-F7F56D50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7400" y="6356350"/>
            <a:ext cx="406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4FE883-4AC6-394B-8129-6E4BB686DB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07B2B8-372A-822A-3B45-E45E06B6D59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0900" y="1825625"/>
            <a:ext cx="54229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170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F95F78E-F4A5-005F-D143-98D0ABF950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97" t="73191" r="26779"/>
          <a:stretch/>
        </p:blipFill>
        <p:spPr>
          <a:xfrm>
            <a:off x="5956300" y="-2875"/>
            <a:ext cx="2400300" cy="7573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2F6515-D6D6-585C-70C8-97944CAA70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0100" t="-3420" r="27678" b="5864"/>
          <a:stretch/>
        </p:blipFill>
        <p:spPr>
          <a:xfrm>
            <a:off x="11019637" y="5562599"/>
            <a:ext cx="1172363" cy="13255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34430F-5A5E-5D4B-4BC7-884289535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0" y="890886"/>
            <a:ext cx="46863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2327C-9D0F-B15E-C5AE-0B4402F1F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311900" cy="685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56B8F-F397-B870-64C7-260815F6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32600" y="6356350"/>
            <a:ext cx="41148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GEORGE MASON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B4960-F59B-CF95-3858-F7F56D50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7400" y="6356350"/>
            <a:ext cx="406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4FE883-4AC6-394B-8129-6E4BB686DB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07B2B8-372A-822A-3B45-E45E06B6D59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39000" y="2489201"/>
            <a:ext cx="46863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1333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7B771-CD45-205F-806A-816788390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7800" y="2503174"/>
            <a:ext cx="4819650" cy="1267453"/>
          </a:xfrm>
        </p:spPr>
        <p:txBody>
          <a:bodyPr anchor="b">
            <a:normAutofit/>
          </a:bodyPr>
          <a:lstStyle>
            <a:lvl1pPr algn="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E9AFD-F871-6540-2115-DB916F644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7800" y="3797615"/>
            <a:ext cx="4819650" cy="150018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1765A9-74CD-CC1E-48E3-3A53C42703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259" t="9001" r="21570" b="78140"/>
          <a:stretch/>
        </p:blipFill>
        <p:spPr>
          <a:xfrm>
            <a:off x="8681059" y="6256631"/>
            <a:ext cx="3510941" cy="6013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D1F781-F4CE-AC60-F115-80945A7AE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l="6365" r="1479"/>
          <a:stretch/>
        </p:blipFill>
        <p:spPr>
          <a:xfrm>
            <a:off x="-1435100" y="419100"/>
            <a:ext cx="8085811" cy="6985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56F55E-839E-3694-5C2F-4668203B2C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61300" y="276893"/>
            <a:ext cx="3773552" cy="126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2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7" descr="Johnson-Center_Architecural_Detai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7" y="0"/>
            <a:ext cx="11834283" cy="6858000"/>
          </a:xfrm>
          <a:prstGeom prst="rect">
            <a:avLst/>
          </a:prstGeom>
          <a:solidFill>
            <a:schemeClr val="accent5"/>
          </a:solidFill>
          <a:ln w="25400" cap="rnd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304800" y="533400"/>
            <a:ext cx="9652000" cy="533400"/>
          </a:xfrm>
          <a:prstGeom prst="rect">
            <a:avLst/>
          </a:prstGeom>
          <a:noFill/>
        </p:spPr>
        <p:txBody>
          <a:bodyPr vert="horz"/>
          <a:lstStyle>
            <a:lvl1pPr algn="l">
              <a:defRPr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048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/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06400" y="1066800"/>
            <a:ext cx="5181600" cy="5029200"/>
          </a:xfrm>
        </p:spPr>
        <p:txBody>
          <a:bodyPr spcCol="0"/>
          <a:lstStyle>
            <a:lvl1pPr>
              <a:defRPr sz="1400"/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994400" y="1066800"/>
            <a:ext cx="5181600" cy="5029200"/>
          </a:xfrm>
        </p:spPr>
        <p:txBody>
          <a:bodyPr spcCol="0"/>
          <a:lstStyle>
            <a:lvl1pPr>
              <a:defRPr sz="1400"/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/>
          </p:cNvSpPr>
          <p:nvPr>
            <p:ph type="body" sz="quarter" idx="16"/>
          </p:nvPr>
        </p:nvSpPr>
        <p:spPr>
          <a:xfrm>
            <a:off x="406400" y="381000"/>
            <a:ext cx="10769600" cy="228600"/>
          </a:xfrm>
          <a:solidFill>
            <a:schemeClr val="accent6">
              <a:shade val="75000"/>
            </a:schemeClr>
          </a:solidFill>
        </p:spPr>
        <p:txBody>
          <a:bodyPr tIns="0" bIns="0" anchor="t" anchorCtr="0"/>
          <a:lstStyle>
            <a:lvl1pPr marL="0" indent="0">
              <a:spcBef>
                <a:spcPts val="0"/>
              </a:spcBef>
              <a:defRPr sz="1400" b="1" i="0" cap="all" spc="12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3210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3DD871-3B5C-C6B1-86B7-BAD5C9E0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5E8F-94C3-DEA7-72D7-43D974A55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33BC0-FF84-DF07-2D03-812433C8C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F68AE-1121-E34D-AB43-7EFA01D82E5E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4D14-8F6B-6828-E58B-9590E68C80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5504E-6E70-6ECE-79C3-BCDDE83ED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FE883-4AC6-394B-8129-6E4BB686D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7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1" r:id="rId5"/>
    <p:sldLayoutId id="2147483656" r:id="rId6"/>
    <p:sldLayoutId id="214748365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nstruction.gmu.edu/pier-potomac-science-cente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982B-9CD7-2F3B-7B40-4913DC6442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4360" y="2582103"/>
            <a:ext cx="5068866" cy="1380539"/>
          </a:xfrm>
        </p:spPr>
        <p:txBody>
          <a:bodyPr>
            <a:noAutofit/>
          </a:bodyPr>
          <a:lstStyle/>
          <a:p>
            <a:r>
              <a:rPr lang="en-US" sz="3600" dirty="0"/>
              <a:t>The Pier at the </a:t>
            </a:r>
            <a:r>
              <a:rPr lang="en-US" sz="3600"/>
              <a:t>Potomac Science Center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5B958-4A47-BEDC-D7B7-4F6EFBE3A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14360" y="4054718"/>
            <a:ext cx="5068866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Town Hall Meeting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512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F7AD0F-2950-BF9D-708D-16FB0320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94" y="283987"/>
            <a:ext cx="467868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Project Scope</a:t>
            </a:r>
          </a:p>
        </p:txBody>
      </p:sp>
      <p:sp>
        <p:nvSpPr>
          <p:cNvPr id="19458" name="Text Placeholder 2"/>
          <p:cNvSpPr>
            <a:spLocks noGrp="1"/>
          </p:cNvSpPr>
          <p:nvPr>
            <p:ph idx="1"/>
          </p:nvPr>
        </p:nvSpPr>
        <p:spPr>
          <a:xfrm>
            <a:off x="1043693" y="1609550"/>
            <a:ext cx="4966963" cy="43782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en-US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Design and construction of a new pier to access the Occoquan River</a:t>
            </a:r>
          </a:p>
          <a:p>
            <a:pPr marL="457200" indent="-457200"/>
            <a:r>
              <a:rPr lang="en-US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Support mooring of a 40ft research vessel and several smaller vessels</a:t>
            </a:r>
          </a:p>
          <a:p>
            <a:pPr marL="457200" indent="-457200"/>
            <a:r>
              <a:rPr lang="en-US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Electrical and water services</a:t>
            </a:r>
          </a:p>
          <a:p>
            <a:pPr marL="457200" indent="-457200"/>
            <a:r>
              <a:rPr lang="en-US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Existing floating platform will be repurposed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185A36-0693-4DE3-5BBA-6B9FA4650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346" y="1320352"/>
            <a:ext cx="5629360" cy="42172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0BB5D-630B-1A7C-98B9-DBF70EE97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Permitting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7147F-98A6-5376-9E02-E211F7252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7411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Agencies Involved:</a:t>
            </a:r>
          </a:p>
          <a:p>
            <a:r>
              <a:rPr lang="en-US" dirty="0"/>
              <a:t>George Mason's Office of University Building Official (OUBO)</a:t>
            </a:r>
          </a:p>
          <a:p>
            <a:r>
              <a:rPr lang="en-US" dirty="0"/>
              <a:t>US Army Corps of Engineers – Section 10 and 408 permits</a:t>
            </a:r>
          </a:p>
          <a:p>
            <a:r>
              <a:rPr lang="en-US" dirty="0"/>
              <a:t>VA Marine Resource Commission – Submerged Lands</a:t>
            </a:r>
          </a:p>
          <a:p>
            <a:r>
              <a:rPr lang="en-US" dirty="0"/>
              <a:t>Local wetland board – Tidal Wetlands</a:t>
            </a:r>
          </a:p>
        </p:txBody>
      </p:sp>
      <p:pic>
        <p:nvPicPr>
          <p:cNvPr id="5" name="Picture 4" descr="U.S. Army Corps Engineers Communications Mark - Color">
            <a:extLst>
              <a:ext uri="{FF2B5EF4-FFF2-40B4-BE49-F238E27FC236}">
                <a16:creationId xmlns:a16="http://schemas.microsoft.com/office/drawing/2014/main" id="{141918BA-4D17-F62C-95E2-593301B30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356" y="205702"/>
            <a:ext cx="2152180" cy="1967227"/>
          </a:xfrm>
          <a:prstGeom prst="rect">
            <a:avLst/>
          </a:prstGeom>
        </p:spPr>
      </p:pic>
      <p:pic>
        <p:nvPicPr>
          <p:cNvPr id="6" name="Picture 5" descr="Virginia Marine Resources Commission">
            <a:extLst>
              <a:ext uri="{FF2B5EF4-FFF2-40B4-BE49-F238E27FC236}">
                <a16:creationId xmlns:a16="http://schemas.microsoft.com/office/drawing/2014/main" id="{C08605BE-6256-4BE9-34DB-16668AB07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836" y="2030328"/>
            <a:ext cx="3489220" cy="3489220"/>
          </a:xfrm>
          <a:prstGeom prst="rect">
            <a:avLst/>
          </a:prstGeom>
        </p:spPr>
      </p:pic>
      <p:pic>
        <p:nvPicPr>
          <p:cNvPr id="7" name="Picture 6" descr="File:Seal of Prince William County, Virginia.svg - Wikimedia Commons">
            <a:extLst>
              <a:ext uri="{FF2B5EF4-FFF2-40B4-BE49-F238E27FC236}">
                <a16:creationId xmlns:a16="http://schemas.microsoft.com/office/drawing/2014/main" id="{33451A5B-9843-672D-4122-9902F958B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5778" y="1200205"/>
            <a:ext cx="2115088" cy="2484127"/>
          </a:xfrm>
          <a:prstGeom prst="rect">
            <a:avLst/>
          </a:prstGeom>
        </p:spPr>
      </p:pic>
      <p:pic>
        <p:nvPicPr>
          <p:cNvPr id="9" name="Picture 8" descr="GM-university-logo.png">
            <a:extLst>
              <a:ext uri="{FF2B5EF4-FFF2-40B4-BE49-F238E27FC236}">
                <a16:creationId xmlns:a16="http://schemas.microsoft.com/office/drawing/2014/main" id="{FB8216B9-AA17-0835-D5AF-A160399CFE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2413" y="4685072"/>
            <a:ext cx="5299587" cy="192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00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3C2F6-5984-58E7-6813-B917FCC30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0349F-54F1-6310-2E92-3F3886556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Design Start: May 2026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Design Complete: February 2027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Construction Start: July 2027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Construction End: December 2027</a:t>
            </a:r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C4B8A10-78B1-43F3-D705-BE5D842DB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264160"/>
            <a:ext cx="457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3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F15F4-A500-4EF9-E3C5-3FE3597C3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47967-D341-CFF0-882E-294556017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813" y="2428568"/>
            <a:ext cx="5715411" cy="799410"/>
          </a:xfrm>
        </p:spPr>
        <p:txBody>
          <a:bodyPr>
            <a:noAutofit/>
          </a:bodyPr>
          <a:lstStyle/>
          <a:p>
            <a:r>
              <a:rPr lang="en-US" sz="3600"/>
              <a:t>Questions?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D094D3-E84F-B356-5840-78C7573E6C22}"/>
              </a:ext>
            </a:extLst>
          </p:cNvPr>
          <p:cNvSpPr txBox="1"/>
          <p:nvPr/>
        </p:nvSpPr>
        <p:spPr>
          <a:xfrm>
            <a:off x="566813" y="3429000"/>
            <a:ext cx="1023883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Please use microphones provided in the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State your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Limit questions/comments to no more </a:t>
            </a:r>
            <a:r>
              <a:rPr lang="en-US" sz="2800">
                <a:solidFill>
                  <a:schemeClr val="bg1"/>
                </a:solidFill>
              </a:rPr>
              <a:t>than 1 minute </a:t>
            </a:r>
            <a:r>
              <a:rPr lang="en-US" sz="2800" dirty="0">
                <a:solidFill>
                  <a:schemeClr val="bg1"/>
                </a:solidFill>
              </a:rPr>
              <a:t>so everyone gets a chance to participate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Please remain on topic to the pier project.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Any questions unable to be answered tonight will be followed up with via email (see Ethan Gardner to share contact information)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574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A11CF9-E3CC-59FF-C63B-E7D141B63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THANK YOU!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3ED73E-E3AC-B1A5-A1C4-F10497BC50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Ethan Gardner</a:t>
            </a:r>
          </a:p>
          <a:p>
            <a:r>
              <a:rPr lang="en-US" dirty="0"/>
              <a:t>703-993-8376</a:t>
            </a:r>
          </a:p>
          <a:p>
            <a:r>
              <a:rPr lang="en-US" dirty="0"/>
              <a:t>egardn2@gmu.edu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199D592-83F6-8D62-A1FB-7D5C424D6D61}"/>
              </a:ext>
            </a:extLst>
          </p:cNvPr>
          <p:cNvSpPr txBox="1">
            <a:spLocks/>
          </p:cNvSpPr>
          <p:nvPr/>
        </p:nvSpPr>
        <p:spPr>
          <a:xfrm>
            <a:off x="344065" y="880967"/>
            <a:ext cx="7064919" cy="17920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Visit the Project Website!</a:t>
            </a:r>
          </a:p>
          <a:p>
            <a:pPr algn="ctr"/>
            <a:r>
              <a:rPr lang="en-US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construction.gmu.edu/pier-</a:t>
            </a:r>
            <a:r>
              <a:rPr lang="en-US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potomac</a:t>
            </a:r>
            <a:r>
              <a:rPr lang="en-US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-science-center</a:t>
            </a:r>
            <a:r>
              <a:rPr lang="en-US" b="1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56F9E5-5554-E9F1-CCCE-A7578BD27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6566" y="2503174"/>
            <a:ext cx="3679915" cy="36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6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63D99-5BE9-F774-2E68-6AE920DD7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Speakers you will hear from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0145E-47DE-382C-2D32-802083B30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Project Team:</a:t>
            </a:r>
          </a:p>
          <a:p>
            <a:pPr lvl="1"/>
            <a:r>
              <a:rPr lang="en-US" dirty="0"/>
              <a:t>University Project Manager – Mike Herman, George Mason University</a:t>
            </a:r>
          </a:p>
          <a:p>
            <a:pPr lvl="1"/>
            <a:r>
              <a:rPr lang="en-US" dirty="0"/>
              <a:t>Architectural and Engineering Services – Vik Desai, VHB</a:t>
            </a:r>
          </a:p>
          <a:p>
            <a:r>
              <a:rPr lang="en-US" dirty="0"/>
              <a:t>George Mason University faculty:</a:t>
            </a:r>
          </a:p>
          <a:p>
            <a:pPr lvl="1"/>
            <a:r>
              <a:rPr lang="en-US" dirty="0"/>
              <a:t>Dr. Amy Fowler</a:t>
            </a:r>
          </a:p>
          <a:p>
            <a:pPr lvl="1"/>
            <a:r>
              <a:rPr lang="en-US" dirty="0"/>
              <a:t>Dr. Reid Nelson</a:t>
            </a:r>
          </a:p>
          <a:p>
            <a:pPr lvl="1"/>
            <a:r>
              <a:rPr lang="en-US" dirty="0"/>
              <a:t>Dr. Leigh McCue</a:t>
            </a:r>
          </a:p>
          <a:p>
            <a:r>
              <a:rPr lang="en-US" dirty="0"/>
              <a:t>Ethan Gardner, Associate Director of Community and Local Government Relations at George Mason University</a:t>
            </a:r>
          </a:p>
        </p:txBody>
      </p:sp>
    </p:spTree>
    <p:extLst>
      <p:ext uri="{BB962C8B-B14F-4D97-AF65-F5344CB8AC3E}">
        <p14:creationId xmlns:p14="http://schemas.microsoft.com/office/powerpoint/2010/main" val="3201565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8448B1F-4F61-4E51-F0DA-6EC85119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77" y="323813"/>
            <a:ext cx="10723245" cy="1325563"/>
          </a:xfrm>
        </p:spPr>
        <p:txBody>
          <a:bodyPr>
            <a:normAutofit/>
          </a:bodyPr>
          <a:lstStyle/>
          <a:p>
            <a:pPr algn="ctr"/>
            <a:r>
              <a:rPr lang="en-US"/>
              <a:t>George Mason University At a Glance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0C1AE89-477D-8410-909A-CF4B7A83E8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75121" y="1438972"/>
            <a:ext cx="5718808" cy="521530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/>
              <a:t>Virginia’s largest public research university, with over 40,000 students​ and over 8,100 faculty and staff </a:t>
            </a:r>
          </a:p>
          <a:p>
            <a:pPr>
              <a:lnSpc>
                <a:spcPct val="120000"/>
              </a:lnSpc>
            </a:pPr>
            <a:r>
              <a:rPr lang="en-US" sz="1800"/>
              <a:t>Campus locations: </a:t>
            </a:r>
          </a:p>
          <a:p>
            <a:pPr lvl="1">
              <a:lnSpc>
                <a:spcPct val="120000"/>
              </a:lnSpc>
              <a:buFont typeface="Courier New,monospace" panose="020B0604020202020204" pitchFamily="34" charset="0"/>
              <a:buChar char="o"/>
            </a:pPr>
            <a:r>
              <a:rPr lang="en-US" sz="1400"/>
              <a:t>Fairfax</a:t>
            </a:r>
          </a:p>
          <a:p>
            <a:pPr lvl="1">
              <a:lnSpc>
                <a:spcPct val="120000"/>
              </a:lnSpc>
              <a:buFont typeface="Courier New,monospace" panose="020B0604020202020204" pitchFamily="34" charset="0"/>
              <a:buChar char="o"/>
            </a:pPr>
            <a:r>
              <a:rPr lang="en-US" sz="1400"/>
              <a:t>SciTech (Prince William)</a:t>
            </a:r>
          </a:p>
          <a:p>
            <a:pPr lvl="1">
              <a:lnSpc>
                <a:spcPct val="120000"/>
              </a:lnSpc>
              <a:buFont typeface="Courier New" panose="020B0604020202020204" pitchFamily="34" charset="0"/>
              <a:buChar char="o"/>
            </a:pPr>
            <a:r>
              <a:rPr lang="en-US" sz="1400"/>
              <a:t>Mason Square (Arlington)</a:t>
            </a:r>
            <a:endParaRPr lang="en-US" sz="2000"/>
          </a:p>
          <a:p>
            <a:pPr lvl="1">
              <a:lnSpc>
                <a:spcPct val="120000"/>
              </a:lnSpc>
              <a:buFont typeface="Courier New" panose="020B0604020202020204" pitchFamily="34" charset="0"/>
              <a:buChar char="o"/>
            </a:pPr>
            <a:r>
              <a:rPr lang="en-US" sz="1400"/>
              <a:t>Mason Smithsonian School of Conservation (Front Royal)</a:t>
            </a:r>
          </a:p>
          <a:p>
            <a:pPr lvl="1">
              <a:lnSpc>
                <a:spcPct val="120000"/>
              </a:lnSpc>
              <a:buFont typeface="Courier New" panose="020B0604020202020204" pitchFamily="34" charset="0"/>
              <a:buChar char="o"/>
            </a:pPr>
            <a:r>
              <a:rPr lang="en-US" sz="1400"/>
              <a:t>Mason Korea (Incheon, South Korea)</a:t>
            </a:r>
            <a:endParaRPr lang="en-US" sz="2000"/>
          </a:p>
          <a:p>
            <a:pPr>
              <a:lnSpc>
                <a:spcPct val="120000"/>
              </a:lnSpc>
            </a:pPr>
            <a:r>
              <a:rPr lang="en-US" sz="1800"/>
              <a:t>Strong regional impact, with 73% of in-state graduates and 29% of out-of-state graduates launching their careers in Virginia.</a:t>
            </a:r>
          </a:p>
          <a:p>
            <a:pPr>
              <a:lnSpc>
                <a:spcPct val="120000"/>
              </a:lnSpc>
            </a:pPr>
            <a:r>
              <a:rPr lang="en-US" sz="1800"/>
              <a:t>Prince William County: </a:t>
            </a:r>
            <a:r>
              <a:rPr lang="en-US" sz="1800" b="1"/>
              <a:t>4,397</a:t>
            </a:r>
            <a:r>
              <a:rPr lang="en-US" sz="1800"/>
              <a:t> George Mason students, </a:t>
            </a:r>
            <a:r>
              <a:rPr lang="en-US" sz="1800" b="1"/>
              <a:t>21,102 </a:t>
            </a:r>
            <a:r>
              <a:rPr lang="en-US" sz="1800"/>
              <a:t>alumni, and </a:t>
            </a:r>
            <a:r>
              <a:rPr lang="en-US" sz="1800" b="1"/>
              <a:t>485</a:t>
            </a:r>
            <a:r>
              <a:rPr lang="en-US" sz="1800"/>
              <a:t> employees.</a:t>
            </a:r>
          </a:p>
          <a:p>
            <a:pPr>
              <a:lnSpc>
                <a:spcPct val="120000"/>
              </a:lnSpc>
            </a:pPr>
            <a:endParaRPr lang="en-US" sz="20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271FC1-A487-BA08-2285-E63A15F3C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345" y="1413933"/>
            <a:ext cx="3952568" cy="2632693"/>
          </a:xfrm>
          <a:prstGeom prst="rect">
            <a:avLst/>
          </a:prstGeom>
        </p:spPr>
      </p:pic>
      <p:pic>
        <p:nvPicPr>
          <p:cNvPr id="12" name="Picture 11" descr="Home | Science and Technology Campus">
            <a:extLst>
              <a:ext uri="{FF2B5EF4-FFF2-40B4-BE49-F238E27FC236}">
                <a16:creationId xmlns:a16="http://schemas.microsoft.com/office/drawing/2014/main" id="{AEB8D971-E439-1835-C0F9-BE94E2472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377" y="4250346"/>
            <a:ext cx="5282504" cy="229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7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7C83E-95DE-F173-D7AC-FB111A6F3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Potomac Science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697-09E9-26E1-5E6B-4C4F5A198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68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Established in 2017</a:t>
            </a:r>
          </a:p>
          <a:p>
            <a:r>
              <a:rPr lang="en-US" dirty="0"/>
              <a:t>50,000 square-foot research facility with lecture rooms, laboratories, event rental space, and outdoor trails</a:t>
            </a:r>
          </a:p>
          <a:p>
            <a:r>
              <a:rPr lang="en-US" dirty="0"/>
              <a:t>Academic programs:</a:t>
            </a:r>
          </a:p>
          <a:p>
            <a:pPr lvl="1"/>
            <a:r>
              <a:rPr lang="en-US" dirty="0"/>
              <a:t>Atmospheric, Oceanic, and Earth Sciences</a:t>
            </a:r>
          </a:p>
          <a:p>
            <a:pPr lvl="1"/>
            <a:r>
              <a:rPr lang="en-US" dirty="0"/>
              <a:t>Environmental Science and Policy</a:t>
            </a:r>
          </a:p>
          <a:p>
            <a:pPr lvl="1"/>
            <a:r>
              <a:rPr lang="en-US" dirty="0"/>
              <a:t>Chemistry and Biochemistry</a:t>
            </a:r>
          </a:p>
          <a:p>
            <a:pPr lvl="1"/>
            <a:r>
              <a:rPr lang="en-US" dirty="0"/>
              <a:t>Civil, Environmental and Infrastructure Engineering</a:t>
            </a:r>
          </a:p>
          <a:p>
            <a:pPr lvl="1"/>
            <a:r>
              <a:rPr lang="en-US" dirty="0"/>
              <a:t>Environmental Science and Policy</a:t>
            </a:r>
          </a:p>
          <a:p>
            <a:pPr lvl="1"/>
            <a:r>
              <a:rPr lang="en-US" dirty="0"/>
              <a:t>Mechanical Engineering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5490F9-D5F4-FEF0-0149-4C3305E6BB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80" r="6731" b="-1"/>
          <a:stretch>
            <a:fillRect/>
          </a:stretch>
        </p:blipFill>
        <p:spPr>
          <a:xfrm>
            <a:off x="5930900" y="1825625"/>
            <a:ext cx="54229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926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ACBDD7-E838-8B27-E357-8AE5D2A06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4687"/>
            <a:ext cx="10515600" cy="813595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Research and Academic Programs</a:t>
            </a:r>
          </a:p>
          <a:p>
            <a:endParaRPr lang="en-US" dirty="0"/>
          </a:p>
        </p:txBody>
      </p:sp>
      <p:sp>
        <p:nvSpPr>
          <p:cNvPr id="19458" name="Tex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7732777" cy="43634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ea typeface="Open Sans"/>
                <a:cs typeface="Open Sans"/>
              </a:rPr>
              <a:t>Potomac Environmental Research and Education Center (PEREC)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ea typeface="Open Sans"/>
                <a:cs typeface="Open Sans"/>
              </a:rPr>
              <a:t>Potomac River Sewage Spill Impact Study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ea typeface="Open Sans"/>
                <a:cs typeface="Open Sans"/>
              </a:rPr>
              <a:t>Gunston Cove water quality study – Over 30 years of ecological study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ea typeface="Open Sans"/>
                <a:cs typeface="Open Sans"/>
              </a:rPr>
              <a:t>Watershed stewardship education experiences for K-12 students – over 15,000 middle </a:t>
            </a:r>
            <a:r>
              <a:rPr lang="en-US" sz="200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ea typeface="Open Sans"/>
                <a:cs typeface="Open Sans"/>
              </a:rPr>
              <a:t>school students served per year</a:t>
            </a:r>
            <a:endParaRPr lang="en-US" sz="2000" dirty="0">
              <a:solidFill>
                <a:schemeClr val="accent1">
                  <a:lumMod val="90000"/>
                  <a:lumOff val="10000"/>
                </a:schemeClr>
              </a:solidFill>
              <a:latin typeface="Calibri"/>
              <a:ea typeface="Open Sans"/>
              <a:cs typeface="Open Sans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ea typeface="Open Sans"/>
                <a:cs typeface="Open Sans"/>
              </a:rPr>
              <a:t>Partnerships with government agencies, including Fairfax County and Loudoun County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ea typeface="Open Sans"/>
                <a:cs typeface="Open Sans"/>
              </a:rPr>
              <a:t>Occoquan Acoustic Research System for tracking fish movement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/>
                <a:ea typeface="Open Sans"/>
                <a:cs typeface="Open Sans"/>
              </a:rPr>
              <a:t>Naval Ship Design graduate certificate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87C88A-7A1E-435C-F1A8-08CD191C6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9282" y="280274"/>
            <a:ext cx="3462718" cy="2597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F1EA4-0CDA-E462-A4B1-460CFF096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0976" y="3271725"/>
            <a:ext cx="32512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05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285D0-6C54-8540-067A-5A22F7D2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0" y="890886"/>
            <a:ext cx="4686300" cy="1325563"/>
          </a:xfrm>
        </p:spPr>
        <p:txBody>
          <a:bodyPr anchor="ctr">
            <a:normAutofit/>
          </a:bodyPr>
          <a:lstStyle/>
          <a:p>
            <a:r>
              <a:rPr lang="en-US"/>
              <a:t>Why Build the Pier?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1B34E-2284-7A45-C844-700761AB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02336"/>
            <a:ext cx="6311900" cy="645566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200" dirty="0"/>
              <a:t>The Potomac Science Center is not accessible by boat.</a:t>
            </a:r>
          </a:p>
          <a:p>
            <a:r>
              <a:rPr lang="en-US" sz="2200" dirty="0"/>
              <a:t>Aquatic research activities are extremely limited by the small dock on-site. Enhance student accessibility to the water and provide greater learning and research opportunities for generations to come.</a:t>
            </a:r>
          </a:p>
          <a:p>
            <a:pPr lvl="1"/>
            <a:r>
              <a:rPr lang="en-US" sz="2200" dirty="0"/>
              <a:t>Small number of participants accommodated.</a:t>
            </a:r>
          </a:p>
          <a:p>
            <a:pPr lvl="1"/>
            <a:r>
              <a:rPr lang="en-US" sz="2200" dirty="0"/>
              <a:t>No motorized boat access.</a:t>
            </a:r>
          </a:p>
          <a:p>
            <a:r>
              <a:rPr lang="en-US" sz="2200" dirty="0"/>
              <a:t>Boats used by the university are stored on land. Using for academic and research purposes is more time and labor intensive.</a:t>
            </a:r>
          </a:p>
          <a:p>
            <a:r>
              <a:rPr lang="en-US" sz="2200" dirty="0"/>
              <a:t>Enhance student accessibility to the water and provide greater learning and research opportunities for generations to come.</a:t>
            </a:r>
          </a:p>
          <a:p>
            <a:r>
              <a:rPr lang="en-US" sz="2200" dirty="0"/>
              <a:t>Facilitate outreach activities for students in area schools demonstrating career pathways in science and engineering for learners with a love for water.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2A6AC6-AF93-DD0B-2822-B355A731E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350" y="2489201"/>
            <a:ext cx="4673600" cy="3505200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294E34-2FA0-E6B1-7DAF-FC01FC2DBECE}"/>
              </a:ext>
            </a:extLst>
          </p:cNvPr>
          <p:cNvSpPr txBox="1"/>
          <p:nvPr/>
        </p:nvSpPr>
        <p:spPr>
          <a:xfrm>
            <a:off x="3048000" y="32501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154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027C0-554A-5E0F-765A-8D0873F09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51684A-6899-83D4-7B20-F18516E97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849" y="854430"/>
            <a:ext cx="8090301" cy="60035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94DB36-B1F6-BBA7-9E6B-049B369AEA9D}"/>
              </a:ext>
            </a:extLst>
          </p:cNvPr>
          <p:cNvSpPr txBox="1"/>
          <p:nvPr/>
        </p:nvSpPr>
        <p:spPr>
          <a:xfrm>
            <a:off x="1373210" y="208099"/>
            <a:ext cx="10808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The Pier at the Potomac Science Center - Overall View</a:t>
            </a:r>
          </a:p>
        </p:txBody>
      </p:sp>
    </p:spTree>
    <p:extLst>
      <p:ext uri="{BB962C8B-B14F-4D97-AF65-F5344CB8AC3E}">
        <p14:creationId xmlns:p14="http://schemas.microsoft.com/office/powerpoint/2010/main" val="3545425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F5B59-A1CD-93F9-C983-C29B798F9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1AEA-C4FD-98D6-AE20-1F75231D4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5453" y="-187048"/>
            <a:ext cx="6496051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Elevation Profile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982CC0-633E-40F3-0D43-36B7835C9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9720" y="891297"/>
            <a:ext cx="7412560" cy="577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2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11E66-A040-11DE-C15C-28BC07465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8459"/>
          </a:xfrm>
        </p:spPr>
        <p:txBody>
          <a:bodyPr/>
          <a:lstStyle/>
          <a:p>
            <a:pPr algn="ctr"/>
            <a:r>
              <a:rPr lang="en-US" dirty="0"/>
              <a:t>Typical Section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DDAC61-E765-0136-F16B-3F0918BDC6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25416" y="1353312"/>
            <a:ext cx="6741167" cy="523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34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2024 Mason">
      <a:dk1>
        <a:srgbClr val="000000"/>
      </a:dk1>
      <a:lt1>
        <a:srgbClr val="FFFFFF"/>
      </a:lt1>
      <a:dk2>
        <a:srgbClr val="333333"/>
      </a:dk2>
      <a:lt2>
        <a:srgbClr val="E7E6E6"/>
      </a:lt2>
      <a:accent1>
        <a:srgbClr val="005138"/>
      </a:accent1>
      <a:accent2>
        <a:srgbClr val="FFC733"/>
      </a:accent2>
      <a:accent3>
        <a:srgbClr val="CF4520"/>
      </a:accent3>
      <a:accent4>
        <a:srgbClr val="067681"/>
      </a:accent4>
      <a:accent5>
        <a:srgbClr val="326195"/>
      </a:accent5>
      <a:accent6>
        <a:srgbClr val="796E65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5B162466ED4D4F97AB939229AF001C" ma:contentTypeVersion="15" ma:contentTypeDescription="Create a new document." ma:contentTypeScope="" ma:versionID="e99e57ccfc38f39bad1552efc9e33a03">
  <xsd:schema xmlns:xsd="http://www.w3.org/2001/XMLSchema" xmlns:xs="http://www.w3.org/2001/XMLSchema" xmlns:p="http://schemas.microsoft.com/office/2006/metadata/properties" xmlns:ns2="be9218c2-ded9-4a69-9f11-1f502d541c7c" xmlns:ns3="cae9ae77-eb74-4c21-828e-37f8e5455781" targetNamespace="http://schemas.microsoft.com/office/2006/metadata/properties" ma:root="true" ma:fieldsID="8a91adc8e1d18f9ac392b5c752d5b458" ns2:_="" ns3:_="">
    <xsd:import namespace="be9218c2-ded9-4a69-9f11-1f502d541c7c"/>
    <xsd:import namespace="cae9ae77-eb74-4c21-828e-37f8e54557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9218c2-ded9-4a69-9f11-1f502d541c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16c1bbba-1a2d-496b-84ee-32d9150662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e9ae77-eb74-4c21-828e-37f8e54557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9218c2-ded9-4a69-9f11-1f502d541c7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7F0158-0A30-4BC2-9900-47FC0C398BB4}">
  <ds:schemaRefs>
    <ds:schemaRef ds:uri="be9218c2-ded9-4a69-9f11-1f502d541c7c"/>
    <ds:schemaRef ds:uri="cae9ae77-eb74-4c21-828e-37f8e54557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1E4B866-3963-435A-98E6-72B22C6A86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238F92-D426-4BEE-805A-F80178872645}">
  <ds:schemaRefs>
    <ds:schemaRef ds:uri="be9218c2-ded9-4a69-9f11-1f502d541c7c"/>
    <ds:schemaRef ds:uri="cae9ae77-eb74-4c21-828e-37f8e545578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614</Words>
  <Application>Microsoft Office PowerPoint</Application>
  <PresentationFormat>Widescreen</PresentationFormat>
  <Paragraphs>93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Arial</vt:lpstr>
      <vt:lpstr>Calibri</vt:lpstr>
      <vt:lpstr>Courier New</vt:lpstr>
      <vt:lpstr>Courier New,monospace</vt:lpstr>
      <vt:lpstr>Franklin Gothic Book</vt:lpstr>
      <vt:lpstr>Franklin Gothic Medium</vt:lpstr>
      <vt:lpstr>Wingdings</vt:lpstr>
      <vt:lpstr>Office Theme</vt:lpstr>
      <vt:lpstr>The Pier at the Potomac Science Center</vt:lpstr>
      <vt:lpstr>Speakers you will hear from</vt:lpstr>
      <vt:lpstr>George Mason University At a Glance</vt:lpstr>
      <vt:lpstr>Potomac Science Center</vt:lpstr>
      <vt:lpstr> Research and Academic Programs </vt:lpstr>
      <vt:lpstr>Why Build the Pier?</vt:lpstr>
      <vt:lpstr>PowerPoint Presentation</vt:lpstr>
      <vt:lpstr>Elevation Profile</vt:lpstr>
      <vt:lpstr>Typical Section</vt:lpstr>
      <vt:lpstr>Project Scope</vt:lpstr>
      <vt:lpstr>Permitting</vt:lpstr>
      <vt:lpstr>Project Timeline</vt:lpstr>
      <vt:lpstr>Questions?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Brandt</dc:creator>
  <cp:lastModifiedBy>Trevor Baratko</cp:lastModifiedBy>
  <cp:revision>1</cp:revision>
  <dcterms:created xsi:type="dcterms:W3CDTF">2024-04-18T20:24:44Z</dcterms:created>
  <dcterms:modified xsi:type="dcterms:W3CDTF">2026-08-24T14:38:24Z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0x010100395B162466ED4D4F97AB939229AF001C</vt:lpwstr>
  </property>
  <property fmtid="{D5CDD505-2E9C-101B-9397-08002B2CF9AE}" pid="3" name="MediaServiceImageTags">
    <vt:lpwstr/>
  </property>
</Properties>
</file>