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387" r:id="rId5"/>
    <p:sldId id="751" r:id="rId6"/>
    <p:sldId id="259" r:id="rId7"/>
    <p:sldId id="755" r:id="rId8"/>
    <p:sldId id="750" r:id="rId9"/>
    <p:sldId id="752" r:id="rId10"/>
    <p:sldId id="758" r:id="rId11"/>
    <p:sldId id="763" r:id="rId12"/>
    <p:sldId id="753" r:id="rId13"/>
    <p:sldId id="754" r:id="rId14"/>
    <p:sldId id="739" r:id="rId15"/>
    <p:sldId id="364" r:id="rId16"/>
    <p:sldId id="765" r:id="rId17"/>
    <p:sldId id="389" r:id="rId18"/>
    <p:sldId id="764" r:id="rId19"/>
    <p:sldId id="766" r:id="rId20"/>
    <p:sldId id="386" r:id="rId21"/>
    <p:sldId id="767" r:id="rId22"/>
    <p:sldId id="784" r:id="rId23"/>
    <p:sldId id="768" r:id="rId24"/>
    <p:sldId id="762" r:id="rId25"/>
    <p:sldId id="771" r:id="rId26"/>
    <p:sldId id="772" r:id="rId27"/>
    <p:sldId id="744" r:id="rId28"/>
    <p:sldId id="736" r:id="rId29"/>
    <p:sldId id="782" r:id="rId30"/>
    <p:sldId id="374" r:id="rId31"/>
    <p:sldId id="776" r:id="rId32"/>
    <p:sldId id="777" r:id="rId33"/>
    <p:sldId id="780" r:id="rId34"/>
    <p:sldId id="783" r:id="rId35"/>
    <p:sldId id="785" r:id="rId36"/>
    <p:sldId id="779" r:id="rId37"/>
    <p:sldId id="781" r:id="rId38"/>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2D1E99-B6CE-B763-671D-183079F0137C}" name="Ken Hildebrandt" initials="KH" userId="S::khildebrandt@tuckerga.gov::06663397-7edd-46a6-abd6-db43c5c2925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6D"/>
    <a:srgbClr val="FFF3D1"/>
    <a:srgbClr val="F4FAEC"/>
    <a:srgbClr val="DDFFF9"/>
    <a:srgbClr val="FFE7E8"/>
    <a:srgbClr val="FF7C80"/>
    <a:srgbClr val="C0984C"/>
    <a:srgbClr val="B8C1DE"/>
    <a:srgbClr val="C0ECB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95624" autoAdjust="0"/>
  </p:normalViewPr>
  <p:slideViewPr>
    <p:cSldViewPr snapToGrid="0">
      <p:cViewPr varScale="1">
        <p:scale>
          <a:sx n="80" d="100"/>
          <a:sy n="80" d="100"/>
        </p:scale>
        <p:origin x="108" y="120"/>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2792"/>
    </p:cViewPr>
  </p:sorterViewPr>
  <p:notesViewPr>
    <p:cSldViewPr snapToGrid="0">
      <p:cViewPr varScale="1">
        <p:scale>
          <a:sx n="50" d="100"/>
          <a:sy n="50" d="100"/>
        </p:scale>
        <p:origin x="2684"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6" tIns="45718" rIns="91436" bIns="45718" rtlCol="0"/>
          <a:lstStyle>
            <a:lvl1pPr algn="l">
              <a:defRPr sz="1200"/>
            </a:lvl1pPr>
          </a:lstStyle>
          <a:p>
            <a:endParaRPr lang="en-US" dirty="0"/>
          </a:p>
        </p:txBody>
      </p:sp>
      <p:sp>
        <p:nvSpPr>
          <p:cNvPr id="3" name="Date Placeholder 2"/>
          <p:cNvSpPr>
            <a:spLocks noGrp="1"/>
          </p:cNvSpPr>
          <p:nvPr>
            <p:ph type="dt" idx="1"/>
          </p:nvPr>
        </p:nvSpPr>
        <p:spPr>
          <a:xfrm>
            <a:off x="3970338" y="1"/>
            <a:ext cx="3038475" cy="466725"/>
          </a:xfrm>
          <a:prstGeom prst="rect">
            <a:avLst/>
          </a:prstGeom>
        </p:spPr>
        <p:txBody>
          <a:bodyPr vert="horz" lIns="91436" tIns="45718" rIns="91436" bIns="45718" rtlCol="0"/>
          <a:lstStyle>
            <a:lvl1pPr algn="r">
              <a:defRPr sz="1200"/>
            </a:lvl1pPr>
          </a:lstStyle>
          <a:p>
            <a:fld id="{420790A3-20CE-43E8-8B9A-25EA1AC10A7B}" type="datetimeFigureOut">
              <a:rPr lang="en-US" smtClean="0"/>
              <a:t>4/14/2025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6" tIns="45718" rIns="91436" bIns="45718" rtlCol="0" anchor="ctr"/>
          <a:lstStyle/>
          <a:p>
            <a:endParaRPr lang="en-US" dirty="0"/>
          </a:p>
        </p:txBody>
      </p:sp>
      <p:sp>
        <p:nvSpPr>
          <p:cNvPr id="5" name="Notes Placeholder 4"/>
          <p:cNvSpPr>
            <a:spLocks noGrp="1"/>
          </p:cNvSpPr>
          <p:nvPr>
            <p:ph type="body" sz="quarter" idx="3"/>
          </p:nvPr>
        </p:nvSpPr>
        <p:spPr>
          <a:xfrm>
            <a:off x="701675" y="4473576"/>
            <a:ext cx="5607050" cy="3660775"/>
          </a:xfrm>
          <a:prstGeom prst="rect">
            <a:avLst/>
          </a:prstGeom>
        </p:spPr>
        <p:txBody>
          <a:bodyPr vert="horz" lIns="91436" tIns="45718" rIns="91436"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36" tIns="45718" rIns="91436"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6"/>
            <a:ext cx="3038475" cy="466725"/>
          </a:xfrm>
          <a:prstGeom prst="rect">
            <a:avLst/>
          </a:prstGeom>
        </p:spPr>
        <p:txBody>
          <a:bodyPr vert="horz" lIns="91436" tIns="45718" rIns="91436" bIns="45718" rtlCol="0" anchor="b"/>
          <a:lstStyle>
            <a:lvl1pPr algn="r">
              <a:defRPr sz="1200"/>
            </a:lvl1pPr>
          </a:lstStyle>
          <a:p>
            <a:fld id="{F9355787-96D8-4A83-A7E4-EEAFB9836B3A}" type="slidenum">
              <a:rPr lang="en-US" smtClean="0"/>
              <a:t>‹#›</a:t>
            </a:fld>
            <a:endParaRPr lang="en-US" dirty="0"/>
          </a:p>
        </p:txBody>
      </p:sp>
    </p:spTree>
    <p:extLst>
      <p:ext uri="{BB962C8B-B14F-4D97-AF65-F5344CB8AC3E}">
        <p14:creationId xmlns:p14="http://schemas.microsoft.com/office/powerpoint/2010/main" val="98551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E6E857A-3CA4-4D79-9AC2-E025D70A160F}" type="slidenum">
              <a:rPr lang="en-US" smtClean="0"/>
              <a:t>3</a:t>
            </a:fld>
            <a:endParaRPr lang="en-US" dirty="0"/>
          </a:p>
        </p:txBody>
      </p:sp>
    </p:spTree>
    <p:extLst>
      <p:ext uri="{BB962C8B-B14F-4D97-AF65-F5344CB8AC3E}">
        <p14:creationId xmlns:p14="http://schemas.microsoft.com/office/powerpoint/2010/main" val="1823373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8E129-6DA4-00CB-983F-3DA24E74B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29955-4FF2-1D06-F201-C37F94404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18F0E6-B966-6B89-E0AC-443DF3EFD4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F6E4BC-90F3-2636-FC06-F53873965E69}"/>
              </a:ext>
            </a:extLst>
          </p:cNvPr>
          <p:cNvSpPr>
            <a:spLocks noGrp="1"/>
          </p:cNvSpPr>
          <p:nvPr>
            <p:ph type="sldNum" sz="quarter" idx="5"/>
          </p:nvPr>
        </p:nvSpPr>
        <p:spPr/>
        <p:txBody>
          <a:bodyPr/>
          <a:lstStyle/>
          <a:p>
            <a:fld id="{2E6E857A-3CA4-4D79-9AC2-E025D70A160F}" type="slidenum">
              <a:rPr lang="en-US" smtClean="0"/>
              <a:t>20</a:t>
            </a:fld>
            <a:endParaRPr lang="en-US" dirty="0"/>
          </a:p>
        </p:txBody>
      </p:sp>
    </p:spTree>
    <p:extLst>
      <p:ext uri="{BB962C8B-B14F-4D97-AF65-F5344CB8AC3E}">
        <p14:creationId xmlns:p14="http://schemas.microsoft.com/office/powerpoint/2010/main" val="1296918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D16F4-53D8-6174-7732-C79111B98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07322-6396-EE90-B277-497074D217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74F94-C444-47A0-3145-543CA93EA8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1C1AB1-1CBC-F607-D670-7B24BFE009C7}"/>
              </a:ext>
            </a:extLst>
          </p:cNvPr>
          <p:cNvSpPr>
            <a:spLocks noGrp="1"/>
          </p:cNvSpPr>
          <p:nvPr>
            <p:ph type="sldNum" sz="quarter" idx="5"/>
          </p:nvPr>
        </p:nvSpPr>
        <p:spPr/>
        <p:txBody>
          <a:bodyPr/>
          <a:lstStyle/>
          <a:p>
            <a:fld id="{2E6E857A-3CA4-4D79-9AC2-E025D70A160F}" type="slidenum">
              <a:rPr lang="en-US" smtClean="0"/>
              <a:t>21</a:t>
            </a:fld>
            <a:endParaRPr lang="en-US" dirty="0"/>
          </a:p>
        </p:txBody>
      </p:sp>
    </p:spTree>
    <p:extLst>
      <p:ext uri="{BB962C8B-B14F-4D97-AF65-F5344CB8AC3E}">
        <p14:creationId xmlns:p14="http://schemas.microsoft.com/office/powerpoint/2010/main" val="1426415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5136E-00F6-5D73-BAE0-F3C6373090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382299-06EF-73BE-5D92-5D8BB28E5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BC9B75-78EA-8419-827A-E780914299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02B747-CCC3-D50B-8CA6-BB28CA0E49D2}"/>
              </a:ext>
            </a:extLst>
          </p:cNvPr>
          <p:cNvSpPr>
            <a:spLocks noGrp="1"/>
          </p:cNvSpPr>
          <p:nvPr>
            <p:ph type="sldNum" sz="quarter" idx="5"/>
          </p:nvPr>
        </p:nvSpPr>
        <p:spPr/>
        <p:txBody>
          <a:bodyPr/>
          <a:lstStyle/>
          <a:p>
            <a:fld id="{2E6E857A-3CA4-4D79-9AC2-E025D70A160F}" type="slidenum">
              <a:rPr lang="en-US" smtClean="0"/>
              <a:t>22</a:t>
            </a:fld>
            <a:endParaRPr lang="en-US" dirty="0"/>
          </a:p>
        </p:txBody>
      </p:sp>
    </p:spTree>
    <p:extLst>
      <p:ext uri="{BB962C8B-B14F-4D97-AF65-F5344CB8AC3E}">
        <p14:creationId xmlns:p14="http://schemas.microsoft.com/office/powerpoint/2010/main" val="2830830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D6EE9-63CB-C735-00BD-CF10A70E5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FE83A0-C945-E4AC-B800-C311D3A45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4181F6-5211-AA4B-9883-9A790BE074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4CFEBB-3DF7-8C57-942C-BAA856FBEAE6}"/>
              </a:ext>
            </a:extLst>
          </p:cNvPr>
          <p:cNvSpPr>
            <a:spLocks noGrp="1"/>
          </p:cNvSpPr>
          <p:nvPr>
            <p:ph type="sldNum" sz="quarter" idx="5"/>
          </p:nvPr>
        </p:nvSpPr>
        <p:spPr/>
        <p:txBody>
          <a:bodyPr/>
          <a:lstStyle/>
          <a:p>
            <a:fld id="{2E6E857A-3CA4-4D79-9AC2-E025D70A160F}" type="slidenum">
              <a:rPr lang="en-US" smtClean="0"/>
              <a:t>23</a:t>
            </a:fld>
            <a:endParaRPr lang="en-US" dirty="0"/>
          </a:p>
        </p:txBody>
      </p:sp>
    </p:spTree>
    <p:extLst>
      <p:ext uri="{BB962C8B-B14F-4D97-AF65-F5344CB8AC3E}">
        <p14:creationId xmlns:p14="http://schemas.microsoft.com/office/powerpoint/2010/main" val="2066759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E857A-3CA4-4D79-9AC2-E025D70A160F}" type="slidenum">
              <a:rPr lang="en-US" smtClean="0"/>
              <a:t>24</a:t>
            </a:fld>
            <a:endParaRPr lang="en-US" dirty="0"/>
          </a:p>
        </p:txBody>
      </p:sp>
    </p:spTree>
    <p:extLst>
      <p:ext uri="{BB962C8B-B14F-4D97-AF65-F5344CB8AC3E}">
        <p14:creationId xmlns:p14="http://schemas.microsoft.com/office/powerpoint/2010/main" val="3058239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355787-96D8-4A83-A7E4-EEAFB9836B3A}" type="slidenum">
              <a:rPr kumimoji="0" lang="en-US" sz="1200" b="0" i="0" u="none" strike="noStrike" kern="1200" cap="none" spc="0" normalizeH="0" baseline="0" noProof="0" smtClean="0">
                <a:ln>
                  <a:noFill/>
                </a:ln>
                <a:solidFill>
                  <a:prstClr val="black"/>
                </a:solidFill>
                <a:effectLst/>
                <a:uLnTx/>
                <a:uFillTx/>
                <a:latin typeface="Century Gothic"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val="2132857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A8D7E-92D9-297F-D37A-CBED50F59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015FA-6A53-E76E-8B3C-C44713E6E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3C3163-1E15-CDDD-97CB-1477CAA34D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8E47D7-E4E4-162E-EA54-F4844D2062A0}"/>
              </a:ext>
            </a:extLst>
          </p:cNvPr>
          <p:cNvSpPr>
            <a:spLocks noGrp="1"/>
          </p:cNvSpPr>
          <p:nvPr>
            <p:ph type="sldNum" sz="quarter" idx="5"/>
          </p:nvPr>
        </p:nvSpPr>
        <p:spPr/>
        <p:txBody>
          <a:bodyPr/>
          <a:lstStyle/>
          <a:p>
            <a:fld id="{2E6E857A-3CA4-4D79-9AC2-E025D70A160F}" type="slidenum">
              <a:rPr lang="en-US" smtClean="0"/>
              <a:t>26</a:t>
            </a:fld>
            <a:endParaRPr lang="en-US" dirty="0"/>
          </a:p>
        </p:txBody>
      </p:sp>
    </p:spTree>
    <p:extLst>
      <p:ext uri="{BB962C8B-B14F-4D97-AF65-F5344CB8AC3E}">
        <p14:creationId xmlns:p14="http://schemas.microsoft.com/office/powerpoint/2010/main" val="3867597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E857A-3CA4-4D79-9AC2-E025D70A160F}" type="slidenum">
              <a:rPr lang="en-US" smtClean="0"/>
              <a:t>27</a:t>
            </a:fld>
            <a:endParaRPr lang="en-US" dirty="0"/>
          </a:p>
        </p:txBody>
      </p:sp>
    </p:spTree>
    <p:extLst>
      <p:ext uri="{BB962C8B-B14F-4D97-AF65-F5344CB8AC3E}">
        <p14:creationId xmlns:p14="http://schemas.microsoft.com/office/powerpoint/2010/main" val="2202768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39AC1-B56A-74D8-E131-F5D23CAB2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E54D4-0C2F-CB45-1C77-3BAE3E321D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55B674-9CD3-57D7-D93A-4331C9AA6D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23461-93F9-E9CF-DE12-9FAE09BB59A2}"/>
              </a:ext>
            </a:extLst>
          </p:cNvPr>
          <p:cNvSpPr>
            <a:spLocks noGrp="1"/>
          </p:cNvSpPr>
          <p:nvPr>
            <p:ph type="sldNum" sz="quarter" idx="5"/>
          </p:nvPr>
        </p:nvSpPr>
        <p:spPr/>
        <p:txBody>
          <a:bodyPr/>
          <a:lstStyle/>
          <a:p>
            <a:fld id="{2E6E857A-3CA4-4D79-9AC2-E025D70A160F}" type="slidenum">
              <a:rPr lang="en-US" smtClean="0"/>
              <a:t>28</a:t>
            </a:fld>
            <a:endParaRPr lang="en-US" dirty="0"/>
          </a:p>
        </p:txBody>
      </p:sp>
    </p:spTree>
    <p:extLst>
      <p:ext uri="{BB962C8B-B14F-4D97-AF65-F5344CB8AC3E}">
        <p14:creationId xmlns:p14="http://schemas.microsoft.com/office/powerpoint/2010/main" val="545267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8C757-CC14-CA4C-0733-2A4BB7CD7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749A3-35A7-BDB5-A824-0B9AE26827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2D2EB-D2EC-FD92-4088-87276AC90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88B78B-7BB6-BCD8-E38E-9A2E1228D6DD}"/>
              </a:ext>
            </a:extLst>
          </p:cNvPr>
          <p:cNvSpPr>
            <a:spLocks noGrp="1"/>
          </p:cNvSpPr>
          <p:nvPr>
            <p:ph type="sldNum" sz="quarter" idx="5"/>
          </p:nvPr>
        </p:nvSpPr>
        <p:spPr/>
        <p:txBody>
          <a:bodyPr/>
          <a:lstStyle/>
          <a:p>
            <a:fld id="{2E6E857A-3CA4-4D79-9AC2-E025D70A160F}" type="slidenum">
              <a:rPr lang="en-US" smtClean="0"/>
              <a:t>29</a:t>
            </a:fld>
            <a:endParaRPr lang="en-US" dirty="0"/>
          </a:p>
        </p:txBody>
      </p:sp>
    </p:spTree>
    <p:extLst>
      <p:ext uri="{BB962C8B-B14F-4D97-AF65-F5344CB8AC3E}">
        <p14:creationId xmlns:p14="http://schemas.microsoft.com/office/powerpoint/2010/main" val="221388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FUND has a BUDGET. </a:t>
            </a:r>
          </a:p>
          <a:p>
            <a:endParaRPr lang="en-US" dirty="0"/>
          </a:p>
          <a:p>
            <a:r>
              <a:rPr lang="en-US" dirty="0"/>
              <a:t>Operating Budgets include Funds that provide funding for general government services. Why are there so many? Some operating funds have special revenue that can only be used for a specific purpose, so they have their own fund and financial statements. We are legally required to keep these separate. </a:t>
            </a:r>
          </a:p>
          <a:p>
            <a:endParaRPr lang="en-US" dirty="0"/>
          </a:p>
          <a:p>
            <a:r>
              <a:rPr lang="en-US" dirty="0"/>
              <a:t>Examples of operating fund expenditures are salaries and benefits, facility lease, liability insurance, contracted services, supplies and repairs and maintenance. </a:t>
            </a:r>
          </a:p>
          <a:p>
            <a:endParaRPr lang="en-US" dirty="0"/>
          </a:p>
          <a:p>
            <a:r>
              <a:rPr lang="en-US" dirty="0"/>
              <a:t>The largest Operating Fund is the </a:t>
            </a:r>
            <a:r>
              <a:rPr lang="en-US" b="1" dirty="0"/>
              <a:t>General Fund-100</a:t>
            </a:r>
            <a:r>
              <a:rPr lang="en-US" dirty="0"/>
              <a:t>. This fund is where we have expenditures for salaries and benefits, leases, liability insurances, contracted services, supplies, and repair and maintenance. </a:t>
            </a:r>
          </a:p>
          <a:p>
            <a:endParaRPr lang="en-US" dirty="0"/>
          </a:p>
          <a:p>
            <a:r>
              <a:rPr lang="en-US" dirty="0"/>
              <a:t>Capital Budgets include Funds that provide funding for Capital Asset expenditures. Some examples of Capital Assets are construction projects for roads/paving, sidewalks, trails, parks, and equipment. Again, where are there so many? Some capital funds have special revenue that can only be used for a specific purpose, so they have their own fund and financial statements. </a:t>
            </a:r>
          </a:p>
          <a:p>
            <a:endParaRPr lang="en-US" dirty="0"/>
          </a:p>
          <a:p>
            <a:r>
              <a:rPr lang="en-US" dirty="0"/>
              <a:t>Our last category of Funds is Stormwater or Proprietary Fund. It is a business-type fund that we are legally required to keep separate from the other government funds. </a:t>
            </a:r>
          </a:p>
          <a:p>
            <a:endParaRPr lang="en-US" dirty="0"/>
          </a:p>
          <a:p>
            <a:r>
              <a:rPr lang="en-US" dirty="0"/>
              <a:t>Don’t worry – there will not be a test at the end. </a:t>
            </a:r>
          </a:p>
          <a:p>
            <a:endParaRPr lang="en-US" dirty="0"/>
          </a:p>
          <a:p>
            <a:r>
              <a:rPr lang="en-US" dirty="0"/>
              <a:t>Just remember, when we talk about the General Fund, we are referring to largest fund (folder) in the Operating Fund drawer of our file cabinet. </a:t>
            </a:r>
          </a:p>
        </p:txBody>
      </p:sp>
      <p:sp>
        <p:nvSpPr>
          <p:cNvPr id="4" name="Slide Number Placeholder 3"/>
          <p:cNvSpPr>
            <a:spLocks noGrp="1"/>
          </p:cNvSpPr>
          <p:nvPr>
            <p:ph type="sldNum" sz="quarter" idx="5"/>
          </p:nvPr>
        </p:nvSpPr>
        <p:spPr/>
        <p:txBody>
          <a:bodyPr/>
          <a:lstStyle/>
          <a:p>
            <a:fld id="{2E6E857A-3CA4-4D79-9AC2-E025D70A160F}" type="slidenum">
              <a:rPr lang="en-US" smtClean="0"/>
              <a:t>12</a:t>
            </a:fld>
            <a:endParaRPr lang="en-US" dirty="0"/>
          </a:p>
        </p:txBody>
      </p:sp>
    </p:spTree>
    <p:extLst>
      <p:ext uri="{BB962C8B-B14F-4D97-AF65-F5344CB8AC3E}">
        <p14:creationId xmlns:p14="http://schemas.microsoft.com/office/powerpoint/2010/main" val="3691533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EB6EE-A266-1473-9CD4-F5E87471F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2CC89B-0B43-CF69-48E6-2F14838FE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98292-D7DC-172D-419F-7303175811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7F14EB-B90E-9069-3783-3B0916E4AE0B}"/>
              </a:ext>
            </a:extLst>
          </p:cNvPr>
          <p:cNvSpPr>
            <a:spLocks noGrp="1"/>
          </p:cNvSpPr>
          <p:nvPr>
            <p:ph type="sldNum" sz="quarter" idx="5"/>
          </p:nvPr>
        </p:nvSpPr>
        <p:spPr/>
        <p:txBody>
          <a:bodyPr/>
          <a:lstStyle/>
          <a:p>
            <a:fld id="{2E6E857A-3CA4-4D79-9AC2-E025D70A160F}" type="slidenum">
              <a:rPr lang="en-US" smtClean="0"/>
              <a:t>30</a:t>
            </a:fld>
            <a:endParaRPr lang="en-US" dirty="0"/>
          </a:p>
        </p:txBody>
      </p:sp>
    </p:spTree>
    <p:extLst>
      <p:ext uri="{BB962C8B-B14F-4D97-AF65-F5344CB8AC3E}">
        <p14:creationId xmlns:p14="http://schemas.microsoft.com/office/powerpoint/2010/main" val="192463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3FD2E-976F-F4CC-5108-C90C8EE71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81280-A6D1-6FBA-0CE9-5E70A2E466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30ACF8-D932-FA2C-090F-4B45FF0729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B207E2-EFA2-9722-F4BC-456C7D99667B}"/>
              </a:ext>
            </a:extLst>
          </p:cNvPr>
          <p:cNvSpPr>
            <a:spLocks noGrp="1"/>
          </p:cNvSpPr>
          <p:nvPr>
            <p:ph type="sldNum" sz="quarter" idx="5"/>
          </p:nvPr>
        </p:nvSpPr>
        <p:spPr/>
        <p:txBody>
          <a:bodyPr/>
          <a:lstStyle/>
          <a:p>
            <a:fld id="{2E6E857A-3CA4-4D79-9AC2-E025D70A160F}" type="slidenum">
              <a:rPr lang="en-US" smtClean="0"/>
              <a:t>31</a:t>
            </a:fld>
            <a:endParaRPr lang="en-US" dirty="0"/>
          </a:p>
        </p:txBody>
      </p:sp>
    </p:spTree>
    <p:extLst>
      <p:ext uri="{BB962C8B-B14F-4D97-AF65-F5344CB8AC3E}">
        <p14:creationId xmlns:p14="http://schemas.microsoft.com/office/powerpoint/2010/main" val="2889607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C1A25-5637-E1E1-DB11-A3767600F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D5755-5E6D-2BDB-37D0-17558D1D8B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C6578D-37C3-94BB-8179-7979392D76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528C8D-DA50-D0BD-7905-338E23620E55}"/>
              </a:ext>
            </a:extLst>
          </p:cNvPr>
          <p:cNvSpPr>
            <a:spLocks noGrp="1"/>
          </p:cNvSpPr>
          <p:nvPr>
            <p:ph type="sldNum" sz="quarter" idx="5"/>
          </p:nvPr>
        </p:nvSpPr>
        <p:spPr/>
        <p:txBody>
          <a:bodyPr/>
          <a:lstStyle/>
          <a:p>
            <a:fld id="{2E6E857A-3CA4-4D79-9AC2-E025D70A160F}" type="slidenum">
              <a:rPr lang="en-US" smtClean="0"/>
              <a:t>32</a:t>
            </a:fld>
            <a:endParaRPr lang="en-US" dirty="0"/>
          </a:p>
        </p:txBody>
      </p:sp>
    </p:spTree>
    <p:extLst>
      <p:ext uri="{BB962C8B-B14F-4D97-AF65-F5344CB8AC3E}">
        <p14:creationId xmlns:p14="http://schemas.microsoft.com/office/powerpoint/2010/main" val="1299733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13856-8D3E-7B59-2D03-D5DDCA318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C9FD7D-8DA1-C409-74AD-FCB83BEA41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0BDD0E-D2A9-BFF3-3A6B-3482DC74CA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56BF75-89B9-B81B-A67B-D1AA7C6AFE2A}"/>
              </a:ext>
            </a:extLst>
          </p:cNvPr>
          <p:cNvSpPr>
            <a:spLocks noGrp="1"/>
          </p:cNvSpPr>
          <p:nvPr>
            <p:ph type="sldNum" sz="quarter" idx="5"/>
          </p:nvPr>
        </p:nvSpPr>
        <p:spPr/>
        <p:txBody>
          <a:bodyPr/>
          <a:lstStyle/>
          <a:p>
            <a:fld id="{2E6E857A-3CA4-4D79-9AC2-E025D70A160F}" type="slidenum">
              <a:rPr lang="en-US" smtClean="0"/>
              <a:t>33</a:t>
            </a:fld>
            <a:endParaRPr lang="en-US" dirty="0"/>
          </a:p>
        </p:txBody>
      </p:sp>
    </p:spTree>
    <p:extLst>
      <p:ext uri="{BB962C8B-B14F-4D97-AF65-F5344CB8AC3E}">
        <p14:creationId xmlns:p14="http://schemas.microsoft.com/office/powerpoint/2010/main" val="3627886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51A98-C8A9-CB59-E1A3-649492C3F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5893CF-4B27-BCAE-8716-9825DB410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19660B-3577-EE1E-D813-2BF8F94BDA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3C98B6-7F15-0043-55B3-55932E05E1A2}"/>
              </a:ext>
            </a:extLst>
          </p:cNvPr>
          <p:cNvSpPr>
            <a:spLocks noGrp="1"/>
          </p:cNvSpPr>
          <p:nvPr>
            <p:ph type="sldNum" sz="quarter" idx="5"/>
          </p:nvPr>
        </p:nvSpPr>
        <p:spPr/>
        <p:txBody>
          <a:bodyPr/>
          <a:lstStyle/>
          <a:p>
            <a:fld id="{2E6E857A-3CA4-4D79-9AC2-E025D70A160F}" type="slidenum">
              <a:rPr lang="en-US" smtClean="0"/>
              <a:t>34</a:t>
            </a:fld>
            <a:endParaRPr lang="en-US" dirty="0"/>
          </a:p>
        </p:txBody>
      </p:sp>
    </p:spTree>
    <p:extLst>
      <p:ext uri="{BB962C8B-B14F-4D97-AF65-F5344CB8AC3E}">
        <p14:creationId xmlns:p14="http://schemas.microsoft.com/office/powerpoint/2010/main" val="2478044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current budget has revenue in the general fund as shown. </a:t>
            </a:r>
          </a:p>
          <a:p>
            <a:endParaRPr lang="en-US" dirty="0"/>
          </a:p>
          <a:p>
            <a:r>
              <a:rPr lang="en-US" dirty="0"/>
              <a:t>Taxes include Property Tax, Motor Vehicle and TAVT, intangible and real estate transfer tax. </a:t>
            </a:r>
          </a:p>
          <a:p>
            <a:endParaRPr lang="en-US" dirty="0"/>
          </a:p>
          <a:p>
            <a:r>
              <a:rPr lang="en-US" dirty="0"/>
              <a:t>I’ve only shown the top line items here. </a:t>
            </a:r>
          </a:p>
          <a:p>
            <a:endParaRPr lang="en-US" dirty="0"/>
          </a:p>
          <a:p>
            <a:r>
              <a:rPr lang="en-US" dirty="0"/>
              <a:t>All other Revenue includes interest (largest at 1M, municipal court, parks and rec fees, and transfers from Hotel Motel and Rental Car Funds.</a:t>
            </a:r>
          </a:p>
          <a:p>
            <a:endParaRPr lang="en-US" dirty="0"/>
          </a:p>
        </p:txBody>
      </p:sp>
      <p:sp>
        <p:nvSpPr>
          <p:cNvPr id="4" name="Slide Number Placeholder 3"/>
          <p:cNvSpPr>
            <a:spLocks noGrp="1"/>
          </p:cNvSpPr>
          <p:nvPr>
            <p:ph type="sldNum" sz="quarter" idx="5"/>
          </p:nvPr>
        </p:nvSpPr>
        <p:spPr/>
        <p:txBody>
          <a:bodyPr/>
          <a:lstStyle/>
          <a:p>
            <a:fld id="{2E6E857A-3CA4-4D79-9AC2-E025D70A160F}" type="slidenum">
              <a:rPr lang="en-US" smtClean="0"/>
              <a:t>13</a:t>
            </a:fld>
            <a:endParaRPr lang="en-US" dirty="0"/>
          </a:p>
        </p:txBody>
      </p:sp>
    </p:spTree>
    <p:extLst>
      <p:ext uri="{BB962C8B-B14F-4D97-AF65-F5344CB8AC3E}">
        <p14:creationId xmlns:p14="http://schemas.microsoft.com/office/powerpoint/2010/main" val="255898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67814-3560-254A-BBEA-80ED1B019E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A7C39E-7C12-472E-5571-E9165A428B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DBE2DE-FC84-67F5-14ED-EE571AC328B5}"/>
              </a:ext>
            </a:extLst>
          </p:cNvPr>
          <p:cNvSpPr>
            <a:spLocks noGrp="1"/>
          </p:cNvSpPr>
          <p:nvPr>
            <p:ph type="body" idx="1"/>
          </p:nvPr>
        </p:nvSpPr>
        <p:spPr/>
        <p:txBody>
          <a:bodyPr/>
          <a:lstStyle/>
          <a:p>
            <a:r>
              <a:rPr lang="en-US" dirty="0"/>
              <a:t>The General Fund provides Revenue as an interfund transfer to the capital fund. You can see here how revenue, expenditures, and fund balance have consistently grown over the City’s history. </a:t>
            </a:r>
          </a:p>
        </p:txBody>
      </p:sp>
      <p:sp>
        <p:nvSpPr>
          <p:cNvPr id="4" name="Slide Number Placeholder 3">
            <a:extLst>
              <a:ext uri="{FF2B5EF4-FFF2-40B4-BE49-F238E27FC236}">
                <a16:creationId xmlns:a16="http://schemas.microsoft.com/office/drawing/2014/main" id="{835D9B30-28A9-F400-3D57-10CFF8574DBD}"/>
              </a:ext>
            </a:extLst>
          </p:cNvPr>
          <p:cNvSpPr>
            <a:spLocks noGrp="1"/>
          </p:cNvSpPr>
          <p:nvPr>
            <p:ph type="sldNum" sz="quarter" idx="5"/>
          </p:nvPr>
        </p:nvSpPr>
        <p:spPr/>
        <p:txBody>
          <a:bodyPr/>
          <a:lstStyle/>
          <a:p>
            <a:fld id="{2E6E857A-3CA4-4D79-9AC2-E025D70A160F}" type="slidenum">
              <a:rPr lang="en-US" smtClean="0"/>
              <a:t>14</a:t>
            </a:fld>
            <a:endParaRPr lang="en-US" dirty="0"/>
          </a:p>
        </p:txBody>
      </p:sp>
    </p:spTree>
    <p:extLst>
      <p:ext uri="{BB962C8B-B14F-4D97-AF65-F5344CB8AC3E}">
        <p14:creationId xmlns:p14="http://schemas.microsoft.com/office/powerpoint/2010/main" val="3440288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Fund provides Revenue as an interfund transfer to the capital fund. You can see here how revenue, expenditures, and fund balance have consistently grown over the City’s history. </a:t>
            </a:r>
          </a:p>
        </p:txBody>
      </p:sp>
      <p:sp>
        <p:nvSpPr>
          <p:cNvPr id="4" name="Slide Number Placeholder 3"/>
          <p:cNvSpPr>
            <a:spLocks noGrp="1"/>
          </p:cNvSpPr>
          <p:nvPr>
            <p:ph type="sldNum" sz="quarter" idx="5"/>
          </p:nvPr>
        </p:nvSpPr>
        <p:spPr/>
        <p:txBody>
          <a:bodyPr/>
          <a:lstStyle/>
          <a:p>
            <a:fld id="{2E6E857A-3CA4-4D79-9AC2-E025D70A160F}" type="slidenum">
              <a:rPr lang="en-US" smtClean="0"/>
              <a:t>15</a:t>
            </a:fld>
            <a:endParaRPr lang="en-US" dirty="0"/>
          </a:p>
        </p:txBody>
      </p:sp>
    </p:spTree>
    <p:extLst>
      <p:ext uri="{BB962C8B-B14F-4D97-AF65-F5344CB8AC3E}">
        <p14:creationId xmlns:p14="http://schemas.microsoft.com/office/powerpoint/2010/main" val="210890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DFD63-0BC1-A7FA-274D-0E5B91BADF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434AF-3130-6A5B-FFEA-EA85A1DBAF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76CCBC-B1F0-065E-4EE4-46178126EE15}"/>
              </a:ext>
            </a:extLst>
          </p:cNvPr>
          <p:cNvSpPr>
            <a:spLocks noGrp="1"/>
          </p:cNvSpPr>
          <p:nvPr>
            <p:ph type="body" idx="1"/>
          </p:nvPr>
        </p:nvSpPr>
        <p:spPr/>
        <p:txBody>
          <a:bodyPr/>
          <a:lstStyle/>
          <a:p>
            <a:r>
              <a:rPr lang="en-US" dirty="0"/>
              <a:t>We get other revenue that is reflected in the appropriate Fund. </a:t>
            </a:r>
          </a:p>
          <a:p>
            <a:endParaRPr lang="en-US" dirty="0"/>
          </a:p>
          <a:p>
            <a:r>
              <a:rPr lang="en-US" dirty="0"/>
              <a:t>Current SPLOST Revenue is in Fund 321</a:t>
            </a:r>
          </a:p>
          <a:p>
            <a:endParaRPr lang="en-US" dirty="0"/>
          </a:p>
          <a:p>
            <a:r>
              <a:rPr lang="en-US" dirty="0"/>
              <a:t>Stormwater Fee Revenue is in the Stormwater Fund 560</a:t>
            </a:r>
          </a:p>
          <a:p>
            <a:endParaRPr lang="en-US" dirty="0"/>
          </a:p>
        </p:txBody>
      </p:sp>
      <p:sp>
        <p:nvSpPr>
          <p:cNvPr id="4" name="Slide Number Placeholder 3">
            <a:extLst>
              <a:ext uri="{FF2B5EF4-FFF2-40B4-BE49-F238E27FC236}">
                <a16:creationId xmlns:a16="http://schemas.microsoft.com/office/drawing/2014/main" id="{8D8A24AC-0B7E-29BF-FBBA-1B424B3CB362}"/>
              </a:ext>
            </a:extLst>
          </p:cNvPr>
          <p:cNvSpPr>
            <a:spLocks noGrp="1"/>
          </p:cNvSpPr>
          <p:nvPr>
            <p:ph type="sldNum" sz="quarter" idx="5"/>
          </p:nvPr>
        </p:nvSpPr>
        <p:spPr/>
        <p:txBody>
          <a:bodyPr/>
          <a:lstStyle/>
          <a:p>
            <a:fld id="{2E6E857A-3CA4-4D79-9AC2-E025D70A160F}" type="slidenum">
              <a:rPr lang="en-US" smtClean="0"/>
              <a:t>16</a:t>
            </a:fld>
            <a:endParaRPr lang="en-US" dirty="0"/>
          </a:p>
        </p:txBody>
      </p:sp>
    </p:spTree>
    <p:extLst>
      <p:ext uri="{BB962C8B-B14F-4D97-AF65-F5344CB8AC3E}">
        <p14:creationId xmlns:p14="http://schemas.microsoft.com/office/powerpoint/2010/main" val="179423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21D7-F06E-0421-EA33-6C13420386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C7B72B-8129-1579-4CFD-B8BB68D05A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CE8C72-9AB8-B65F-2534-F2127D6B5D04}"/>
              </a:ext>
            </a:extLst>
          </p:cNvPr>
          <p:cNvSpPr>
            <a:spLocks noGrp="1"/>
          </p:cNvSpPr>
          <p:nvPr>
            <p:ph type="body" idx="1"/>
          </p:nvPr>
        </p:nvSpPr>
        <p:spPr/>
        <p:txBody>
          <a:bodyPr/>
          <a:lstStyle/>
          <a:p>
            <a:r>
              <a:rPr lang="en-US" dirty="0"/>
              <a:t>We get other revenue that is reflected in the appropriate Fund. </a:t>
            </a:r>
          </a:p>
          <a:p>
            <a:endParaRPr lang="en-US" dirty="0"/>
          </a:p>
          <a:p>
            <a:r>
              <a:rPr lang="en-US" dirty="0"/>
              <a:t>Current SPLOST Revenue is in Fund 321</a:t>
            </a:r>
          </a:p>
          <a:p>
            <a:endParaRPr lang="en-US" dirty="0"/>
          </a:p>
          <a:p>
            <a:r>
              <a:rPr lang="en-US" dirty="0"/>
              <a:t>Stormwater Fee Revenue is in the Stormwater Fund 560</a:t>
            </a:r>
          </a:p>
          <a:p>
            <a:endParaRPr lang="en-US" dirty="0"/>
          </a:p>
        </p:txBody>
      </p:sp>
      <p:sp>
        <p:nvSpPr>
          <p:cNvPr id="4" name="Slide Number Placeholder 3">
            <a:extLst>
              <a:ext uri="{FF2B5EF4-FFF2-40B4-BE49-F238E27FC236}">
                <a16:creationId xmlns:a16="http://schemas.microsoft.com/office/drawing/2014/main" id="{74EE36E8-6381-D5BE-380D-170DB285D097}"/>
              </a:ext>
            </a:extLst>
          </p:cNvPr>
          <p:cNvSpPr>
            <a:spLocks noGrp="1"/>
          </p:cNvSpPr>
          <p:nvPr>
            <p:ph type="sldNum" sz="quarter" idx="5"/>
          </p:nvPr>
        </p:nvSpPr>
        <p:spPr/>
        <p:txBody>
          <a:bodyPr/>
          <a:lstStyle/>
          <a:p>
            <a:fld id="{2E6E857A-3CA4-4D79-9AC2-E025D70A160F}" type="slidenum">
              <a:rPr lang="en-US" smtClean="0"/>
              <a:t>17</a:t>
            </a:fld>
            <a:endParaRPr lang="en-US" dirty="0"/>
          </a:p>
        </p:txBody>
      </p:sp>
    </p:spTree>
    <p:extLst>
      <p:ext uri="{BB962C8B-B14F-4D97-AF65-F5344CB8AC3E}">
        <p14:creationId xmlns:p14="http://schemas.microsoft.com/office/powerpoint/2010/main" val="260328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3B63B-DA80-467D-75B7-69AF4420E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CBDAC-9B21-FE8E-1F8B-4CFB6A6861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1D1FEB-A043-352E-1087-06AAB02E29F7}"/>
              </a:ext>
            </a:extLst>
          </p:cNvPr>
          <p:cNvSpPr>
            <a:spLocks noGrp="1"/>
          </p:cNvSpPr>
          <p:nvPr>
            <p:ph type="body" idx="1"/>
          </p:nvPr>
        </p:nvSpPr>
        <p:spPr/>
        <p:txBody>
          <a:bodyPr/>
          <a:lstStyle/>
          <a:p>
            <a:r>
              <a:rPr lang="en-US" dirty="0"/>
              <a:t>We get other revenue that is reflected in the appropriate Fund. </a:t>
            </a:r>
          </a:p>
          <a:p>
            <a:endParaRPr lang="en-US" dirty="0"/>
          </a:p>
          <a:p>
            <a:r>
              <a:rPr lang="en-US" dirty="0"/>
              <a:t>Current SPLOST Revenue is in Fund 321</a:t>
            </a:r>
          </a:p>
          <a:p>
            <a:endParaRPr lang="en-US" dirty="0"/>
          </a:p>
          <a:p>
            <a:r>
              <a:rPr lang="en-US" dirty="0"/>
              <a:t>Stormwater Fee Revenue is in the Stormwater Fund 560</a:t>
            </a:r>
          </a:p>
          <a:p>
            <a:endParaRPr lang="en-US" dirty="0"/>
          </a:p>
        </p:txBody>
      </p:sp>
      <p:sp>
        <p:nvSpPr>
          <p:cNvPr id="4" name="Slide Number Placeholder 3">
            <a:extLst>
              <a:ext uri="{FF2B5EF4-FFF2-40B4-BE49-F238E27FC236}">
                <a16:creationId xmlns:a16="http://schemas.microsoft.com/office/drawing/2014/main" id="{5A0AD45E-B51F-1556-E9D3-B4640ED07F2C}"/>
              </a:ext>
            </a:extLst>
          </p:cNvPr>
          <p:cNvSpPr>
            <a:spLocks noGrp="1"/>
          </p:cNvSpPr>
          <p:nvPr>
            <p:ph type="sldNum" sz="quarter" idx="5"/>
          </p:nvPr>
        </p:nvSpPr>
        <p:spPr/>
        <p:txBody>
          <a:bodyPr/>
          <a:lstStyle/>
          <a:p>
            <a:fld id="{2E6E857A-3CA4-4D79-9AC2-E025D70A160F}" type="slidenum">
              <a:rPr lang="en-US" smtClean="0"/>
              <a:t>18</a:t>
            </a:fld>
            <a:endParaRPr lang="en-US" dirty="0"/>
          </a:p>
        </p:txBody>
      </p:sp>
    </p:spTree>
    <p:extLst>
      <p:ext uri="{BB962C8B-B14F-4D97-AF65-F5344CB8AC3E}">
        <p14:creationId xmlns:p14="http://schemas.microsoft.com/office/powerpoint/2010/main" val="4280105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C986F-ED88-AC54-49FA-6C2730A1C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38C04-1125-680A-6D8D-50CC6905A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907BEC-C3E2-6A0C-9F87-27FA4A1BB8B1}"/>
              </a:ext>
            </a:extLst>
          </p:cNvPr>
          <p:cNvSpPr>
            <a:spLocks noGrp="1"/>
          </p:cNvSpPr>
          <p:nvPr>
            <p:ph type="body" idx="1"/>
          </p:nvPr>
        </p:nvSpPr>
        <p:spPr/>
        <p:txBody>
          <a:bodyPr/>
          <a:lstStyle/>
          <a:p>
            <a:r>
              <a:rPr lang="en-US" dirty="0"/>
              <a:t>This slide only includes current employees</a:t>
            </a:r>
          </a:p>
          <a:p>
            <a:endParaRPr lang="en-US" dirty="0"/>
          </a:p>
          <a:p>
            <a:r>
              <a:rPr lang="en-US" dirty="0"/>
              <a:t>The Increase includes a 4% Merit, 2.5% COLA, and a 10% increase in medical benefits costs for ½ year (rates change in January).</a:t>
            </a:r>
          </a:p>
          <a:p>
            <a:endParaRPr lang="en-US" dirty="0"/>
          </a:p>
          <a:p>
            <a:endParaRPr lang="en-US" dirty="0"/>
          </a:p>
        </p:txBody>
      </p:sp>
      <p:sp>
        <p:nvSpPr>
          <p:cNvPr id="4" name="Slide Number Placeholder 3">
            <a:extLst>
              <a:ext uri="{FF2B5EF4-FFF2-40B4-BE49-F238E27FC236}">
                <a16:creationId xmlns:a16="http://schemas.microsoft.com/office/drawing/2014/main" id="{49332B90-B349-77FC-9BE0-02B217C5C64E}"/>
              </a:ext>
            </a:extLst>
          </p:cNvPr>
          <p:cNvSpPr>
            <a:spLocks noGrp="1"/>
          </p:cNvSpPr>
          <p:nvPr>
            <p:ph type="sldNum" sz="quarter" idx="5"/>
          </p:nvPr>
        </p:nvSpPr>
        <p:spPr/>
        <p:txBody>
          <a:bodyPr/>
          <a:lstStyle/>
          <a:p>
            <a:fld id="{2E6E857A-3CA4-4D79-9AC2-E025D70A160F}" type="slidenum">
              <a:rPr lang="en-US" smtClean="0"/>
              <a:t>19</a:t>
            </a:fld>
            <a:endParaRPr lang="en-US" dirty="0"/>
          </a:p>
        </p:txBody>
      </p:sp>
    </p:spTree>
    <p:extLst>
      <p:ext uri="{BB962C8B-B14F-4D97-AF65-F5344CB8AC3E}">
        <p14:creationId xmlns:p14="http://schemas.microsoft.com/office/powerpoint/2010/main" val="106780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80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reams Team 1">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868830" y="2689560"/>
            <a:ext cx="1742589" cy="1744874"/>
          </a:xfrm>
          <a:prstGeom prst="diamond">
            <a:avLst/>
          </a:prstGeom>
        </p:spPr>
        <p:txBody>
          <a:bodyPr rtlCol="0">
            <a:noAutofit/>
          </a:bodyPr>
          <a:lstStyle>
            <a:lvl1pPr>
              <a:defRPr sz="1100"/>
            </a:lvl1pPr>
          </a:lstStyle>
          <a:p>
            <a:pPr lvl="0"/>
            <a:r>
              <a:rPr lang="en-US" noProof="0" dirty="0"/>
              <a:t>Click icon to add picture</a:t>
            </a:r>
          </a:p>
        </p:txBody>
      </p:sp>
      <p:sp>
        <p:nvSpPr>
          <p:cNvPr id="11" name="Picture Placeholder 9"/>
          <p:cNvSpPr>
            <a:spLocks noGrp="1"/>
          </p:cNvSpPr>
          <p:nvPr>
            <p:ph type="pic" sz="quarter" idx="11"/>
          </p:nvPr>
        </p:nvSpPr>
        <p:spPr>
          <a:xfrm>
            <a:off x="2613704" y="2689560"/>
            <a:ext cx="1742589" cy="1744874"/>
          </a:xfrm>
          <a:prstGeom prst="diamond">
            <a:avLst/>
          </a:prstGeom>
        </p:spPr>
        <p:txBody>
          <a:bodyPr rtlCol="0">
            <a:noAutofit/>
          </a:bodyPr>
          <a:lstStyle>
            <a:lvl1pPr>
              <a:defRPr sz="1100"/>
            </a:lvl1pPr>
          </a:lstStyle>
          <a:p>
            <a:pPr lvl="0"/>
            <a:r>
              <a:rPr lang="en-US" noProof="0" dirty="0"/>
              <a:t>Click icon to add picture</a:t>
            </a:r>
          </a:p>
        </p:txBody>
      </p:sp>
      <p:sp>
        <p:nvSpPr>
          <p:cNvPr id="12" name="Picture Placeholder 9"/>
          <p:cNvSpPr>
            <a:spLocks noGrp="1"/>
          </p:cNvSpPr>
          <p:nvPr>
            <p:ph type="pic" sz="quarter" idx="12"/>
          </p:nvPr>
        </p:nvSpPr>
        <p:spPr>
          <a:xfrm>
            <a:off x="4364034" y="2689560"/>
            <a:ext cx="1742589" cy="1744874"/>
          </a:xfrm>
          <a:prstGeom prst="diamond">
            <a:avLst/>
          </a:prstGeom>
        </p:spPr>
        <p:txBody>
          <a:bodyPr rtlCol="0">
            <a:noAutofit/>
          </a:bodyPr>
          <a:lstStyle>
            <a:lvl1pPr>
              <a:defRPr sz="1100"/>
            </a:lvl1pPr>
          </a:lstStyle>
          <a:p>
            <a:pPr lvl="0"/>
            <a:r>
              <a:rPr lang="en-US" noProof="0" dirty="0"/>
              <a:t>Click icon to add picture</a:t>
            </a:r>
          </a:p>
        </p:txBody>
      </p:sp>
      <p:sp>
        <p:nvSpPr>
          <p:cNvPr id="13" name="Picture Placeholder 9"/>
          <p:cNvSpPr>
            <a:spLocks noGrp="1"/>
          </p:cNvSpPr>
          <p:nvPr>
            <p:ph type="pic" sz="quarter" idx="13"/>
          </p:nvPr>
        </p:nvSpPr>
        <p:spPr>
          <a:xfrm>
            <a:off x="6094197" y="2689560"/>
            <a:ext cx="1742589" cy="1744874"/>
          </a:xfrm>
          <a:prstGeom prst="diamond">
            <a:avLst/>
          </a:prstGeom>
        </p:spPr>
        <p:txBody>
          <a:bodyPr rtlCol="0">
            <a:noAutofit/>
          </a:bodyPr>
          <a:lstStyle>
            <a:lvl1pPr>
              <a:defRPr sz="1100"/>
            </a:lvl1pPr>
          </a:lstStyle>
          <a:p>
            <a:pPr lvl="0"/>
            <a:r>
              <a:rPr lang="en-US" noProof="0" dirty="0"/>
              <a:t>Click icon to add picture</a:t>
            </a:r>
          </a:p>
        </p:txBody>
      </p:sp>
      <p:sp>
        <p:nvSpPr>
          <p:cNvPr id="14" name="Picture Placeholder 9"/>
          <p:cNvSpPr>
            <a:spLocks noGrp="1"/>
          </p:cNvSpPr>
          <p:nvPr>
            <p:ph type="pic" sz="quarter" idx="14"/>
          </p:nvPr>
        </p:nvSpPr>
        <p:spPr>
          <a:xfrm>
            <a:off x="7837928" y="2689560"/>
            <a:ext cx="1742589" cy="1744874"/>
          </a:xfrm>
          <a:prstGeom prst="diamond">
            <a:avLst/>
          </a:prstGeom>
        </p:spPr>
        <p:txBody>
          <a:bodyPr rtlCol="0">
            <a:noAutofit/>
          </a:bodyPr>
          <a:lstStyle>
            <a:lvl1pPr>
              <a:defRPr sz="1100"/>
            </a:lvl1pPr>
          </a:lstStyle>
          <a:p>
            <a:pPr lvl="0"/>
            <a:r>
              <a:rPr lang="en-US" noProof="0" dirty="0"/>
              <a:t>Click icon to add picture</a:t>
            </a:r>
          </a:p>
        </p:txBody>
      </p:sp>
      <p:sp>
        <p:nvSpPr>
          <p:cNvPr id="15" name="Picture Placeholder 9"/>
          <p:cNvSpPr>
            <a:spLocks noGrp="1"/>
          </p:cNvSpPr>
          <p:nvPr>
            <p:ph type="pic" sz="quarter" idx="15"/>
          </p:nvPr>
        </p:nvSpPr>
        <p:spPr>
          <a:xfrm>
            <a:off x="9566949" y="2689560"/>
            <a:ext cx="1742589" cy="1744874"/>
          </a:xfrm>
          <a:prstGeom prst="diamond">
            <a:avLst/>
          </a:prstGeom>
        </p:spPr>
        <p:txBody>
          <a:bodyPr rtlCol="0">
            <a:noAutofit/>
          </a:bodyPr>
          <a:lstStyle>
            <a:lvl1pPr>
              <a:defRPr sz="1100"/>
            </a:lvl1pPr>
          </a:lstStyle>
          <a:p>
            <a:pPr lvl="0"/>
            <a:r>
              <a:rPr lang="en-US" noProof="0" dirty="0"/>
              <a:t>Click icon to add picture</a:t>
            </a:r>
          </a:p>
        </p:txBody>
      </p:sp>
    </p:spTree>
    <p:extLst>
      <p:ext uri="{BB962C8B-B14F-4D97-AF65-F5344CB8AC3E}">
        <p14:creationId xmlns:p14="http://schemas.microsoft.com/office/powerpoint/2010/main" val="3446243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reams Team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814819" y="1783239"/>
            <a:ext cx="858129" cy="858129"/>
          </a:xfrm>
          <a:prstGeom prst="roundRect">
            <a:avLst/>
          </a:prstGeom>
          <a:ln w="38100">
            <a:solidFill>
              <a:schemeClr val="accent1"/>
            </a:solidFill>
          </a:ln>
        </p:spPr>
        <p:txBody>
          <a:bodyPr rtlCol="0">
            <a:noAutofit/>
          </a:bodyPr>
          <a:lstStyle>
            <a:lvl1pPr>
              <a:defRPr sz="900"/>
            </a:lvl1pPr>
          </a:lstStyle>
          <a:p>
            <a:pPr lvl="0"/>
            <a:r>
              <a:rPr lang="en-US" noProof="0" dirty="0"/>
              <a:t>Click icon to add picture</a:t>
            </a:r>
          </a:p>
        </p:txBody>
      </p:sp>
      <p:sp>
        <p:nvSpPr>
          <p:cNvPr id="18" name="Picture Placeholder 2"/>
          <p:cNvSpPr>
            <a:spLocks noGrp="1"/>
          </p:cNvSpPr>
          <p:nvPr>
            <p:ph type="pic" sz="quarter" idx="11"/>
          </p:nvPr>
        </p:nvSpPr>
        <p:spPr>
          <a:xfrm>
            <a:off x="4200377" y="4552717"/>
            <a:ext cx="858129" cy="858129"/>
          </a:xfrm>
          <a:prstGeom prst="roundRect">
            <a:avLst/>
          </a:prstGeom>
          <a:ln w="38100">
            <a:solidFill>
              <a:schemeClr val="accent1"/>
            </a:solidFill>
          </a:ln>
        </p:spPr>
        <p:txBody>
          <a:bodyPr rtlCol="0">
            <a:noAutofit/>
          </a:bodyPr>
          <a:lstStyle>
            <a:lvl1pPr>
              <a:defRPr sz="900"/>
            </a:lvl1pPr>
          </a:lstStyle>
          <a:p>
            <a:pPr lvl="0"/>
            <a:r>
              <a:rPr lang="en-US" noProof="0" dirty="0"/>
              <a:t>Click icon to add picture</a:t>
            </a:r>
          </a:p>
        </p:txBody>
      </p:sp>
      <p:sp>
        <p:nvSpPr>
          <p:cNvPr id="20" name="Picture Placeholder 2"/>
          <p:cNvSpPr>
            <a:spLocks noGrp="1"/>
          </p:cNvSpPr>
          <p:nvPr>
            <p:ph type="pic" sz="quarter" idx="12"/>
          </p:nvPr>
        </p:nvSpPr>
        <p:spPr>
          <a:xfrm>
            <a:off x="6600091" y="4645978"/>
            <a:ext cx="1181687" cy="1181686"/>
          </a:xfrm>
          <a:prstGeom prst="roundRect">
            <a:avLst/>
          </a:prstGeom>
          <a:ln w="38100">
            <a:solidFill>
              <a:schemeClr val="accent1"/>
            </a:solidFill>
          </a:ln>
        </p:spPr>
        <p:txBody>
          <a:bodyPr rtlCol="0">
            <a:noAutofit/>
          </a:bodyPr>
          <a:lstStyle>
            <a:lvl1pPr>
              <a:defRPr sz="1200"/>
            </a:lvl1pPr>
          </a:lstStyle>
          <a:p>
            <a:pPr lvl="0"/>
            <a:r>
              <a:rPr lang="en-US" noProof="0" dirty="0"/>
              <a:t>Click icon to add picture</a:t>
            </a:r>
          </a:p>
        </p:txBody>
      </p:sp>
      <p:sp>
        <p:nvSpPr>
          <p:cNvPr id="21" name="Picture Placeholder 2"/>
          <p:cNvSpPr>
            <a:spLocks noGrp="1"/>
          </p:cNvSpPr>
          <p:nvPr>
            <p:ph type="pic" sz="quarter" idx="13"/>
          </p:nvPr>
        </p:nvSpPr>
        <p:spPr>
          <a:xfrm>
            <a:off x="5165188" y="2912012"/>
            <a:ext cx="1434903" cy="1463040"/>
          </a:xfrm>
          <a:prstGeom prst="roundRect">
            <a:avLst/>
          </a:prstGeom>
          <a:ln w="38100">
            <a:solidFill>
              <a:schemeClr val="accent1"/>
            </a:solidFill>
          </a:ln>
        </p:spPr>
        <p:txBody>
          <a:bodyPr rtlCol="0">
            <a:noAutofit/>
          </a:bodyPr>
          <a:lstStyle>
            <a:lvl1pPr>
              <a:defRPr sz="1200"/>
            </a:lvl1pPr>
          </a:lstStyle>
          <a:p>
            <a:pPr lvl="0"/>
            <a:r>
              <a:rPr lang="en-US" noProof="0" dirty="0"/>
              <a:t>Click icon to add picture</a:t>
            </a:r>
          </a:p>
        </p:txBody>
      </p:sp>
    </p:spTree>
    <p:extLst>
      <p:ext uri="{BB962C8B-B14F-4D97-AF65-F5344CB8AC3E}">
        <p14:creationId xmlns:p14="http://schemas.microsoft.com/office/powerpoint/2010/main" val="566410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reams Team 3">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43487" y="1929009"/>
            <a:ext cx="2141950" cy="3707703"/>
          </a:xfrm>
          <a:prstGeom prst="roundRect">
            <a:avLst/>
          </a:prstGeom>
        </p:spPr>
        <p:txBody>
          <a:bodyPr rtlCol="0">
            <a:normAutofit/>
          </a:bodyPr>
          <a:lstStyle>
            <a:lvl1pPr>
              <a:defRPr sz="2400"/>
            </a:lvl1pPr>
          </a:lstStyle>
          <a:p>
            <a:pPr lvl="0"/>
            <a:r>
              <a:rPr lang="en-US" noProof="0" dirty="0"/>
              <a:t>Click icon to add picture</a:t>
            </a:r>
          </a:p>
        </p:txBody>
      </p:sp>
      <p:sp>
        <p:nvSpPr>
          <p:cNvPr id="12" name="Picture Placeholder 3"/>
          <p:cNvSpPr>
            <a:spLocks noGrp="1"/>
          </p:cNvSpPr>
          <p:nvPr>
            <p:ph type="pic" sz="quarter" idx="11"/>
          </p:nvPr>
        </p:nvSpPr>
        <p:spPr>
          <a:xfrm>
            <a:off x="3597846" y="1929009"/>
            <a:ext cx="2141950" cy="3707703"/>
          </a:xfrm>
          <a:prstGeom prst="roundRect">
            <a:avLst/>
          </a:prstGeom>
        </p:spPr>
        <p:txBody>
          <a:bodyPr rtlCol="0">
            <a:normAutofit/>
          </a:bodyPr>
          <a:lstStyle>
            <a:lvl1pPr>
              <a:defRPr sz="2400"/>
            </a:lvl1pPr>
          </a:lstStyle>
          <a:p>
            <a:pPr lvl="0"/>
            <a:r>
              <a:rPr lang="en-US" noProof="0" dirty="0"/>
              <a:t>Click icon to add picture</a:t>
            </a:r>
          </a:p>
        </p:txBody>
      </p:sp>
      <p:sp>
        <p:nvSpPr>
          <p:cNvPr id="13" name="Picture Placeholder 3"/>
          <p:cNvSpPr>
            <a:spLocks noGrp="1"/>
          </p:cNvSpPr>
          <p:nvPr>
            <p:ph type="pic" sz="quarter" idx="12"/>
          </p:nvPr>
        </p:nvSpPr>
        <p:spPr>
          <a:xfrm>
            <a:off x="6452205" y="1929009"/>
            <a:ext cx="2141950" cy="3707703"/>
          </a:xfrm>
          <a:prstGeom prst="roundRect">
            <a:avLst/>
          </a:prstGeom>
        </p:spPr>
        <p:txBody>
          <a:bodyPr rtlCol="0">
            <a:normAutofit/>
          </a:bodyPr>
          <a:lstStyle>
            <a:lvl1pPr>
              <a:defRPr sz="2400"/>
            </a:lvl1pPr>
          </a:lstStyle>
          <a:p>
            <a:pPr lvl="0"/>
            <a:r>
              <a:rPr lang="en-US" noProof="0" dirty="0"/>
              <a:t>Click icon to add picture</a:t>
            </a:r>
          </a:p>
        </p:txBody>
      </p:sp>
      <p:sp>
        <p:nvSpPr>
          <p:cNvPr id="14" name="Picture Placeholder 3"/>
          <p:cNvSpPr>
            <a:spLocks noGrp="1"/>
          </p:cNvSpPr>
          <p:nvPr>
            <p:ph type="pic" sz="quarter" idx="13"/>
          </p:nvPr>
        </p:nvSpPr>
        <p:spPr>
          <a:xfrm>
            <a:off x="9306564" y="1929009"/>
            <a:ext cx="2141950" cy="3707703"/>
          </a:xfrm>
          <a:prstGeom prst="roundRect">
            <a:avLst/>
          </a:prstGeom>
        </p:spPr>
        <p:txBody>
          <a:bodyPr rtlCol="0">
            <a:normAutofit/>
          </a:bodyPr>
          <a:lstStyle>
            <a:lvl1pPr>
              <a:defRPr sz="2400"/>
            </a:lvl1pPr>
          </a:lstStyle>
          <a:p>
            <a:pPr lvl="0"/>
            <a:r>
              <a:rPr lang="en-US" noProof="0" dirty="0"/>
              <a:t>Click icon to add picture</a:t>
            </a:r>
          </a:p>
        </p:txBody>
      </p:sp>
    </p:spTree>
    <p:extLst>
      <p:ext uri="{BB962C8B-B14F-4D97-AF65-F5344CB8AC3E}">
        <p14:creationId xmlns:p14="http://schemas.microsoft.com/office/powerpoint/2010/main" val="202482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Dreams Team 4">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04707" y="2167722"/>
            <a:ext cx="1730325" cy="1730326"/>
          </a:xfrm>
          <a:prstGeom prst="rect">
            <a:avLst/>
          </a:prstGeom>
        </p:spPr>
        <p:txBody>
          <a:bodyPr rtlCol="0">
            <a:normAutofit/>
          </a:bodyPr>
          <a:lstStyle>
            <a:lvl1pPr>
              <a:defRPr/>
            </a:lvl1pPr>
          </a:lstStyle>
          <a:p>
            <a:pPr lvl="0"/>
            <a:r>
              <a:rPr lang="en-US" noProof="0" dirty="0"/>
              <a:t>Click icon to add picture</a:t>
            </a:r>
          </a:p>
        </p:txBody>
      </p:sp>
      <p:sp>
        <p:nvSpPr>
          <p:cNvPr id="15" name="Picture Placeholder 2"/>
          <p:cNvSpPr>
            <a:spLocks noGrp="1"/>
          </p:cNvSpPr>
          <p:nvPr>
            <p:ph type="pic" sz="quarter" idx="11"/>
          </p:nvPr>
        </p:nvSpPr>
        <p:spPr>
          <a:xfrm>
            <a:off x="3887372" y="2167722"/>
            <a:ext cx="1730325" cy="1730326"/>
          </a:xfrm>
          <a:prstGeom prst="rect">
            <a:avLst/>
          </a:prstGeom>
        </p:spPr>
        <p:txBody>
          <a:bodyPr rtlCol="0">
            <a:normAutofit/>
          </a:bodyPr>
          <a:lstStyle>
            <a:lvl1pPr>
              <a:defRPr/>
            </a:lvl1pPr>
          </a:lstStyle>
          <a:p>
            <a:pPr lvl="0"/>
            <a:r>
              <a:rPr lang="en-US" noProof="0" dirty="0"/>
              <a:t>Click icon to add picture</a:t>
            </a:r>
          </a:p>
        </p:txBody>
      </p:sp>
      <p:sp>
        <p:nvSpPr>
          <p:cNvPr id="16" name="Picture Placeholder 2"/>
          <p:cNvSpPr>
            <a:spLocks noGrp="1"/>
          </p:cNvSpPr>
          <p:nvPr>
            <p:ph type="pic" sz="quarter" idx="12"/>
          </p:nvPr>
        </p:nvSpPr>
        <p:spPr>
          <a:xfrm>
            <a:off x="6574303" y="2167722"/>
            <a:ext cx="1730325" cy="1730326"/>
          </a:xfrm>
          <a:prstGeom prst="rect">
            <a:avLst/>
          </a:prstGeom>
        </p:spPr>
        <p:txBody>
          <a:bodyPr rtlCol="0">
            <a:normAutofit/>
          </a:bodyPr>
          <a:lstStyle>
            <a:lvl1pPr>
              <a:defRPr/>
            </a:lvl1pPr>
          </a:lstStyle>
          <a:p>
            <a:pPr lvl="0"/>
            <a:r>
              <a:rPr lang="en-US" noProof="0" dirty="0"/>
              <a:t>Click icon to add picture</a:t>
            </a:r>
          </a:p>
        </p:txBody>
      </p:sp>
      <p:sp>
        <p:nvSpPr>
          <p:cNvPr id="17" name="Picture Placeholder 2"/>
          <p:cNvSpPr>
            <a:spLocks noGrp="1"/>
          </p:cNvSpPr>
          <p:nvPr>
            <p:ph type="pic" sz="quarter" idx="13"/>
          </p:nvPr>
        </p:nvSpPr>
        <p:spPr>
          <a:xfrm>
            <a:off x="9256968" y="2167722"/>
            <a:ext cx="1730325" cy="1730326"/>
          </a:xfrm>
          <a:prstGeom prst="rect">
            <a:avLst/>
          </a:prstGeo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375410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Dreams Team 5">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25599" y="2011129"/>
            <a:ext cx="2090055" cy="2090055"/>
          </a:xfrm>
          <a:prstGeom prst="roundRect">
            <a:avLst/>
          </a:prstGeom>
        </p:spPr>
        <p:txBody>
          <a:bodyPr rtlCol="0">
            <a:normAutofit/>
          </a:bodyPr>
          <a:lstStyle>
            <a:lvl1pPr>
              <a:defRPr/>
            </a:lvl1pPr>
          </a:lstStyle>
          <a:p>
            <a:pPr lvl="0"/>
            <a:r>
              <a:rPr lang="en-US" noProof="0" dirty="0"/>
              <a:t>Click icon to add picture</a:t>
            </a:r>
          </a:p>
        </p:txBody>
      </p:sp>
      <p:sp>
        <p:nvSpPr>
          <p:cNvPr id="15" name="Picture Placeholder 2"/>
          <p:cNvSpPr>
            <a:spLocks noGrp="1"/>
          </p:cNvSpPr>
          <p:nvPr>
            <p:ph type="pic" sz="quarter" idx="11"/>
          </p:nvPr>
        </p:nvSpPr>
        <p:spPr>
          <a:xfrm>
            <a:off x="5050971" y="2011129"/>
            <a:ext cx="2090057" cy="2090055"/>
          </a:xfrm>
          <a:prstGeom prst="roundRect">
            <a:avLst/>
          </a:prstGeom>
        </p:spPr>
        <p:txBody>
          <a:bodyPr rtlCol="0">
            <a:normAutofit/>
          </a:bodyPr>
          <a:lstStyle>
            <a:lvl1pPr>
              <a:defRPr/>
            </a:lvl1pPr>
          </a:lstStyle>
          <a:p>
            <a:pPr lvl="0"/>
            <a:r>
              <a:rPr lang="en-US" noProof="0" dirty="0"/>
              <a:t>Click icon to add picture</a:t>
            </a:r>
          </a:p>
        </p:txBody>
      </p:sp>
      <p:sp>
        <p:nvSpPr>
          <p:cNvPr id="16" name="Picture Placeholder 2"/>
          <p:cNvSpPr>
            <a:spLocks noGrp="1"/>
          </p:cNvSpPr>
          <p:nvPr>
            <p:ph type="pic" sz="quarter" idx="12"/>
          </p:nvPr>
        </p:nvSpPr>
        <p:spPr>
          <a:xfrm>
            <a:off x="8476344" y="2011129"/>
            <a:ext cx="2090055" cy="2090056"/>
          </a:xfrm>
          <a:prstGeom prst="roundRect">
            <a:avLst/>
          </a:prstGeo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1388329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Dreams Team 6">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030516" y="2017486"/>
            <a:ext cx="2119086" cy="2119086"/>
          </a:xfrm>
          <a:prstGeom prst="ellipse">
            <a:avLst/>
          </a:prstGeom>
        </p:spPr>
        <p:txBody>
          <a:bodyPr rtlCol="0">
            <a:normAutofit/>
          </a:bodyPr>
          <a:lstStyle>
            <a:lvl1pPr>
              <a:defRPr/>
            </a:lvl1pPr>
          </a:lstStyle>
          <a:p>
            <a:pPr lvl="0"/>
            <a:r>
              <a:rPr lang="en-US" noProof="0" dirty="0"/>
              <a:t>Click icon to add picture</a:t>
            </a:r>
          </a:p>
        </p:txBody>
      </p:sp>
      <p:sp>
        <p:nvSpPr>
          <p:cNvPr id="9" name="Picture Placeholder 2"/>
          <p:cNvSpPr>
            <a:spLocks noGrp="1"/>
          </p:cNvSpPr>
          <p:nvPr>
            <p:ph type="pic" sz="quarter" idx="11"/>
          </p:nvPr>
        </p:nvSpPr>
        <p:spPr>
          <a:xfrm>
            <a:off x="3701142" y="2017486"/>
            <a:ext cx="2119086" cy="2119086"/>
          </a:xfrm>
          <a:prstGeom prst="ellipse">
            <a:avLst/>
          </a:prstGeom>
        </p:spPr>
        <p:txBody>
          <a:bodyPr rtlCol="0">
            <a:normAutofit/>
          </a:bodyPr>
          <a:lstStyle>
            <a:lvl1pPr>
              <a:defRPr/>
            </a:lvl1pPr>
          </a:lstStyle>
          <a:p>
            <a:pPr lvl="0"/>
            <a:r>
              <a:rPr lang="en-US" noProof="0" dirty="0"/>
              <a:t>Click icon to add picture</a:t>
            </a:r>
          </a:p>
        </p:txBody>
      </p:sp>
      <p:sp>
        <p:nvSpPr>
          <p:cNvPr id="10" name="Picture Placeholder 2"/>
          <p:cNvSpPr>
            <a:spLocks noGrp="1"/>
          </p:cNvSpPr>
          <p:nvPr>
            <p:ph type="pic" sz="quarter" idx="12"/>
          </p:nvPr>
        </p:nvSpPr>
        <p:spPr>
          <a:xfrm>
            <a:off x="6371770" y="2017486"/>
            <a:ext cx="2119086" cy="2119086"/>
          </a:xfrm>
          <a:prstGeom prst="ellipse">
            <a:avLst/>
          </a:prstGeom>
        </p:spPr>
        <p:txBody>
          <a:bodyPr rtlCol="0">
            <a:normAutofit/>
          </a:bodyPr>
          <a:lstStyle>
            <a:lvl1pPr>
              <a:defRPr/>
            </a:lvl1pPr>
          </a:lstStyle>
          <a:p>
            <a:pPr lvl="0"/>
            <a:r>
              <a:rPr lang="en-US" noProof="0" dirty="0"/>
              <a:t>Click icon to add picture</a:t>
            </a:r>
          </a:p>
        </p:txBody>
      </p:sp>
      <p:sp>
        <p:nvSpPr>
          <p:cNvPr id="11" name="Picture Placeholder 2"/>
          <p:cNvSpPr>
            <a:spLocks noGrp="1"/>
          </p:cNvSpPr>
          <p:nvPr>
            <p:ph type="pic" sz="quarter" idx="13"/>
          </p:nvPr>
        </p:nvSpPr>
        <p:spPr>
          <a:xfrm>
            <a:off x="9042398" y="2017486"/>
            <a:ext cx="2119086" cy="2119086"/>
          </a:xfrm>
          <a:prstGeom prst="ellipse">
            <a:avLst/>
          </a:prstGeo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1504838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reative Portfolio">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408096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reative Portfolio 1">
    <p:spTree>
      <p:nvGrpSpPr>
        <p:cNvPr id="1" name=""/>
        <p:cNvGrpSpPr/>
        <p:nvPr/>
      </p:nvGrpSpPr>
      <p:grpSpPr>
        <a:xfrm>
          <a:off x="0" y="0"/>
          <a:ext cx="0" cy="0"/>
          <a:chOff x="0" y="0"/>
          <a:chExt cx="0" cy="0"/>
        </a:xfrm>
      </p:grpSpPr>
      <p:sp>
        <p:nvSpPr>
          <p:cNvPr id="22" name="Picture Placeholder 2"/>
          <p:cNvSpPr>
            <a:spLocks noGrp="1"/>
          </p:cNvSpPr>
          <p:nvPr>
            <p:ph type="pic" sz="quarter" idx="10"/>
          </p:nvPr>
        </p:nvSpPr>
        <p:spPr>
          <a:xfrm>
            <a:off x="0" y="1829168"/>
            <a:ext cx="2032000" cy="1350499"/>
          </a:xfrm>
          <a:prstGeom prst="rect">
            <a:avLst/>
          </a:prstGeom>
        </p:spPr>
        <p:txBody>
          <a:bodyPr rtlCol="0">
            <a:normAutofit/>
          </a:bodyPr>
          <a:lstStyle>
            <a:lvl1pPr>
              <a:defRPr/>
            </a:lvl1pPr>
          </a:lstStyle>
          <a:p>
            <a:pPr lvl="0"/>
            <a:r>
              <a:rPr lang="en-US" noProof="0" dirty="0"/>
              <a:t>Click icon to add picture</a:t>
            </a:r>
          </a:p>
        </p:txBody>
      </p:sp>
      <p:sp>
        <p:nvSpPr>
          <p:cNvPr id="23" name="Picture Placeholder 2"/>
          <p:cNvSpPr>
            <a:spLocks noGrp="1"/>
          </p:cNvSpPr>
          <p:nvPr>
            <p:ph type="pic" sz="quarter" idx="11"/>
          </p:nvPr>
        </p:nvSpPr>
        <p:spPr>
          <a:xfrm>
            <a:off x="0" y="3179666"/>
            <a:ext cx="2032000" cy="1350499"/>
          </a:xfrm>
          <a:prstGeom prst="rect">
            <a:avLst/>
          </a:prstGeom>
        </p:spPr>
        <p:txBody>
          <a:bodyPr rtlCol="0">
            <a:normAutofit/>
          </a:bodyPr>
          <a:lstStyle>
            <a:lvl1pPr>
              <a:defRPr/>
            </a:lvl1pPr>
          </a:lstStyle>
          <a:p>
            <a:pPr lvl="0"/>
            <a:r>
              <a:rPr lang="en-US" noProof="0" dirty="0"/>
              <a:t>Click icon to add picture</a:t>
            </a:r>
          </a:p>
        </p:txBody>
      </p:sp>
      <p:sp>
        <p:nvSpPr>
          <p:cNvPr id="24" name="Picture Placeholder 2"/>
          <p:cNvSpPr>
            <a:spLocks noGrp="1"/>
          </p:cNvSpPr>
          <p:nvPr>
            <p:ph type="pic" sz="quarter" idx="12"/>
          </p:nvPr>
        </p:nvSpPr>
        <p:spPr>
          <a:xfrm>
            <a:off x="0" y="4530165"/>
            <a:ext cx="2032000" cy="1350499"/>
          </a:xfrm>
          <a:prstGeom prst="rect">
            <a:avLst/>
          </a:prstGeom>
        </p:spPr>
        <p:txBody>
          <a:bodyPr rtlCol="0">
            <a:normAutofit/>
          </a:bodyPr>
          <a:lstStyle>
            <a:lvl1pPr>
              <a:defRPr/>
            </a:lvl1pPr>
          </a:lstStyle>
          <a:p>
            <a:pPr lvl="0"/>
            <a:r>
              <a:rPr lang="en-US" noProof="0" dirty="0"/>
              <a:t>Click icon to add picture</a:t>
            </a:r>
          </a:p>
        </p:txBody>
      </p:sp>
      <p:sp>
        <p:nvSpPr>
          <p:cNvPr id="25" name="Picture Placeholder 2"/>
          <p:cNvSpPr>
            <a:spLocks noGrp="1"/>
          </p:cNvSpPr>
          <p:nvPr>
            <p:ph type="pic" sz="quarter" idx="13"/>
          </p:nvPr>
        </p:nvSpPr>
        <p:spPr>
          <a:xfrm>
            <a:off x="2032000" y="1829168"/>
            <a:ext cx="2032000" cy="1350499"/>
          </a:xfrm>
          <a:prstGeom prst="rect">
            <a:avLst/>
          </a:prstGeom>
        </p:spPr>
        <p:txBody>
          <a:bodyPr rtlCol="0">
            <a:normAutofit/>
          </a:bodyPr>
          <a:lstStyle>
            <a:lvl1pPr>
              <a:defRPr/>
            </a:lvl1pPr>
          </a:lstStyle>
          <a:p>
            <a:pPr lvl="0"/>
            <a:r>
              <a:rPr lang="en-US" noProof="0" dirty="0"/>
              <a:t>Click icon to add picture</a:t>
            </a:r>
          </a:p>
        </p:txBody>
      </p:sp>
      <p:sp>
        <p:nvSpPr>
          <p:cNvPr id="26" name="Picture Placeholder 2"/>
          <p:cNvSpPr>
            <a:spLocks noGrp="1"/>
          </p:cNvSpPr>
          <p:nvPr>
            <p:ph type="pic" sz="quarter" idx="14"/>
          </p:nvPr>
        </p:nvSpPr>
        <p:spPr>
          <a:xfrm>
            <a:off x="2032000" y="3179666"/>
            <a:ext cx="2032000" cy="1350499"/>
          </a:xfrm>
          <a:prstGeom prst="rect">
            <a:avLst/>
          </a:prstGeom>
        </p:spPr>
        <p:txBody>
          <a:bodyPr rtlCol="0">
            <a:normAutofit/>
          </a:bodyPr>
          <a:lstStyle>
            <a:lvl1pPr>
              <a:defRPr/>
            </a:lvl1pPr>
          </a:lstStyle>
          <a:p>
            <a:pPr lvl="0"/>
            <a:r>
              <a:rPr lang="en-US" noProof="0" dirty="0"/>
              <a:t>Click icon to add picture</a:t>
            </a:r>
          </a:p>
        </p:txBody>
      </p:sp>
      <p:sp>
        <p:nvSpPr>
          <p:cNvPr id="27" name="Picture Placeholder 2"/>
          <p:cNvSpPr>
            <a:spLocks noGrp="1"/>
          </p:cNvSpPr>
          <p:nvPr>
            <p:ph type="pic" sz="quarter" idx="15"/>
          </p:nvPr>
        </p:nvSpPr>
        <p:spPr>
          <a:xfrm>
            <a:off x="2032000" y="4530165"/>
            <a:ext cx="2032000" cy="1350499"/>
          </a:xfrm>
          <a:prstGeom prst="rect">
            <a:avLst/>
          </a:prstGeom>
        </p:spPr>
        <p:txBody>
          <a:bodyPr rtlCol="0">
            <a:normAutofit/>
          </a:bodyPr>
          <a:lstStyle>
            <a:lvl1pPr>
              <a:defRPr/>
            </a:lvl1pPr>
          </a:lstStyle>
          <a:p>
            <a:pPr lvl="0"/>
            <a:r>
              <a:rPr lang="en-US" noProof="0" dirty="0"/>
              <a:t>Click icon to add picture</a:t>
            </a:r>
          </a:p>
        </p:txBody>
      </p:sp>
      <p:sp>
        <p:nvSpPr>
          <p:cNvPr id="28" name="Picture Placeholder 2"/>
          <p:cNvSpPr>
            <a:spLocks noGrp="1"/>
          </p:cNvSpPr>
          <p:nvPr>
            <p:ph type="pic" sz="quarter" idx="16"/>
          </p:nvPr>
        </p:nvSpPr>
        <p:spPr>
          <a:xfrm>
            <a:off x="4064000" y="1829168"/>
            <a:ext cx="2032000" cy="1350499"/>
          </a:xfrm>
          <a:prstGeom prst="rect">
            <a:avLst/>
          </a:prstGeom>
        </p:spPr>
        <p:txBody>
          <a:bodyPr rtlCol="0">
            <a:normAutofit/>
          </a:bodyPr>
          <a:lstStyle>
            <a:lvl1pPr>
              <a:defRPr/>
            </a:lvl1pPr>
          </a:lstStyle>
          <a:p>
            <a:pPr lvl="0"/>
            <a:r>
              <a:rPr lang="en-US" noProof="0" dirty="0"/>
              <a:t>Click icon to add picture</a:t>
            </a:r>
          </a:p>
        </p:txBody>
      </p:sp>
      <p:sp>
        <p:nvSpPr>
          <p:cNvPr id="29" name="Picture Placeholder 2"/>
          <p:cNvSpPr>
            <a:spLocks noGrp="1"/>
          </p:cNvSpPr>
          <p:nvPr>
            <p:ph type="pic" sz="quarter" idx="17"/>
          </p:nvPr>
        </p:nvSpPr>
        <p:spPr>
          <a:xfrm>
            <a:off x="4064000" y="3179666"/>
            <a:ext cx="2032000" cy="1350499"/>
          </a:xfrm>
          <a:prstGeom prst="rect">
            <a:avLst/>
          </a:prstGeom>
        </p:spPr>
        <p:txBody>
          <a:bodyPr rtlCol="0">
            <a:normAutofit/>
          </a:bodyPr>
          <a:lstStyle>
            <a:lvl1pPr>
              <a:defRPr/>
            </a:lvl1pPr>
          </a:lstStyle>
          <a:p>
            <a:pPr lvl="0"/>
            <a:r>
              <a:rPr lang="en-US" noProof="0" dirty="0"/>
              <a:t>Click icon to add picture</a:t>
            </a:r>
          </a:p>
        </p:txBody>
      </p:sp>
      <p:sp>
        <p:nvSpPr>
          <p:cNvPr id="30" name="Picture Placeholder 2"/>
          <p:cNvSpPr>
            <a:spLocks noGrp="1"/>
          </p:cNvSpPr>
          <p:nvPr>
            <p:ph type="pic" sz="quarter" idx="18"/>
          </p:nvPr>
        </p:nvSpPr>
        <p:spPr>
          <a:xfrm>
            <a:off x="4064000" y="4530165"/>
            <a:ext cx="2032000" cy="1350499"/>
          </a:xfrm>
          <a:prstGeom prst="rect">
            <a:avLst/>
          </a:prstGeom>
        </p:spPr>
        <p:txBody>
          <a:bodyPr rtlCol="0">
            <a:normAutofit/>
          </a:bodyPr>
          <a:lstStyle>
            <a:lvl1pPr>
              <a:defRPr/>
            </a:lvl1pPr>
          </a:lstStyle>
          <a:p>
            <a:pPr lvl="0"/>
            <a:r>
              <a:rPr lang="en-US" noProof="0" dirty="0"/>
              <a:t>Click icon to add picture</a:t>
            </a:r>
          </a:p>
        </p:txBody>
      </p:sp>
      <p:sp>
        <p:nvSpPr>
          <p:cNvPr id="31" name="Picture Placeholder 2"/>
          <p:cNvSpPr>
            <a:spLocks noGrp="1"/>
          </p:cNvSpPr>
          <p:nvPr>
            <p:ph type="pic" sz="quarter" idx="19"/>
          </p:nvPr>
        </p:nvSpPr>
        <p:spPr>
          <a:xfrm>
            <a:off x="6096000" y="1829168"/>
            <a:ext cx="2032000" cy="1350499"/>
          </a:xfrm>
          <a:prstGeom prst="rect">
            <a:avLst/>
          </a:prstGeom>
        </p:spPr>
        <p:txBody>
          <a:bodyPr rtlCol="0">
            <a:normAutofit/>
          </a:bodyPr>
          <a:lstStyle>
            <a:lvl1pPr>
              <a:defRPr/>
            </a:lvl1pPr>
          </a:lstStyle>
          <a:p>
            <a:pPr lvl="0"/>
            <a:r>
              <a:rPr lang="en-US" noProof="0" dirty="0"/>
              <a:t>Click icon to add picture</a:t>
            </a:r>
          </a:p>
        </p:txBody>
      </p:sp>
      <p:sp>
        <p:nvSpPr>
          <p:cNvPr id="32" name="Picture Placeholder 2"/>
          <p:cNvSpPr>
            <a:spLocks noGrp="1"/>
          </p:cNvSpPr>
          <p:nvPr>
            <p:ph type="pic" sz="quarter" idx="20"/>
          </p:nvPr>
        </p:nvSpPr>
        <p:spPr>
          <a:xfrm>
            <a:off x="6096000" y="3179666"/>
            <a:ext cx="2032000" cy="1350499"/>
          </a:xfrm>
          <a:prstGeom prst="rect">
            <a:avLst/>
          </a:prstGeom>
        </p:spPr>
        <p:txBody>
          <a:bodyPr rtlCol="0">
            <a:normAutofit/>
          </a:bodyPr>
          <a:lstStyle>
            <a:lvl1pPr>
              <a:defRPr/>
            </a:lvl1pPr>
          </a:lstStyle>
          <a:p>
            <a:pPr lvl="0"/>
            <a:r>
              <a:rPr lang="en-US" noProof="0" dirty="0"/>
              <a:t>Click icon to add picture</a:t>
            </a:r>
          </a:p>
        </p:txBody>
      </p:sp>
      <p:sp>
        <p:nvSpPr>
          <p:cNvPr id="33" name="Picture Placeholder 2"/>
          <p:cNvSpPr>
            <a:spLocks noGrp="1"/>
          </p:cNvSpPr>
          <p:nvPr>
            <p:ph type="pic" sz="quarter" idx="21"/>
          </p:nvPr>
        </p:nvSpPr>
        <p:spPr>
          <a:xfrm>
            <a:off x="6096000" y="4530165"/>
            <a:ext cx="2032000" cy="1350499"/>
          </a:xfrm>
          <a:prstGeom prst="rect">
            <a:avLst/>
          </a:prstGeom>
        </p:spPr>
        <p:txBody>
          <a:bodyPr rtlCol="0">
            <a:normAutofit/>
          </a:bodyPr>
          <a:lstStyle>
            <a:lvl1pPr>
              <a:defRPr/>
            </a:lvl1pPr>
          </a:lstStyle>
          <a:p>
            <a:pPr lvl="0"/>
            <a:r>
              <a:rPr lang="en-US" noProof="0" dirty="0"/>
              <a:t>Click icon to add picture</a:t>
            </a:r>
          </a:p>
        </p:txBody>
      </p:sp>
      <p:sp>
        <p:nvSpPr>
          <p:cNvPr id="34" name="Picture Placeholder 2"/>
          <p:cNvSpPr>
            <a:spLocks noGrp="1"/>
          </p:cNvSpPr>
          <p:nvPr>
            <p:ph type="pic" sz="quarter" idx="22"/>
          </p:nvPr>
        </p:nvSpPr>
        <p:spPr>
          <a:xfrm>
            <a:off x="8128000" y="1829168"/>
            <a:ext cx="2032000" cy="1350499"/>
          </a:xfrm>
          <a:prstGeom prst="rect">
            <a:avLst/>
          </a:prstGeom>
        </p:spPr>
        <p:txBody>
          <a:bodyPr rtlCol="0">
            <a:normAutofit/>
          </a:bodyPr>
          <a:lstStyle>
            <a:lvl1pPr>
              <a:defRPr/>
            </a:lvl1pPr>
          </a:lstStyle>
          <a:p>
            <a:pPr lvl="0"/>
            <a:r>
              <a:rPr lang="en-US" noProof="0" dirty="0"/>
              <a:t>Click icon to add picture</a:t>
            </a:r>
          </a:p>
        </p:txBody>
      </p:sp>
      <p:sp>
        <p:nvSpPr>
          <p:cNvPr id="35" name="Picture Placeholder 2"/>
          <p:cNvSpPr>
            <a:spLocks noGrp="1"/>
          </p:cNvSpPr>
          <p:nvPr>
            <p:ph type="pic" sz="quarter" idx="23"/>
          </p:nvPr>
        </p:nvSpPr>
        <p:spPr>
          <a:xfrm>
            <a:off x="8128000" y="3179666"/>
            <a:ext cx="2032000" cy="1350499"/>
          </a:xfrm>
          <a:prstGeom prst="rect">
            <a:avLst/>
          </a:prstGeom>
        </p:spPr>
        <p:txBody>
          <a:bodyPr rtlCol="0">
            <a:normAutofit/>
          </a:bodyPr>
          <a:lstStyle>
            <a:lvl1pPr>
              <a:defRPr/>
            </a:lvl1pPr>
          </a:lstStyle>
          <a:p>
            <a:pPr lvl="0"/>
            <a:r>
              <a:rPr lang="en-US" noProof="0" dirty="0"/>
              <a:t>Click icon to add picture</a:t>
            </a:r>
          </a:p>
        </p:txBody>
      </p:sp>
      <p:sp>
        <p:nvSpPr>
          <p:cNvPr id="36" name="Picture Placeholder 2"/>
          <p:cNvSpPr>
            <a:spLocks noGrp="1"/>
          </p:cNvSpPr>
          <p:nvPr>
            <p:ph type="pic" sz="quarter" idx="24"/>
          </p:nvPr>
        </p:nvSpPr>
        <p:spPr>
          <a:xfrm>
            <a:off x="8128000" y="4530165"/>
            <a:ext cx="2032000" cy="1350499"/>
          </a:xfrm>
          <a:prstGeom prst="rect">
            <a:avLst/>
          </a:prstGeom>
        </p:spPr>
        <p:txBody>
          <a:bodyPr rtlCol="0">
            <a:normAutofit/>
          </a:bodyPr>
          <a:lstStyle>
            <a:lvl1pPr>
              <a:defRPr/>
            </a:lvl1pPr>
          </a:lstStyle>
          <a:p>
            <a:pPr lvl="0"/>
            <a:r>
              <a:rPr lang="en-US" noProof="0" dirty="0"/>
              <a:t>Click icon to add picture</a:t>
            </a:r>
          </a:p>
        </p:txBody>
      </p:sp>
      <p:sp>
        <p:nvSpPr>
          <p:cNvPr id="37" name="Picture Placeholder 2"/>
          <p:cNvSpPr>
            <a:spLocks noGrp="1"/>
          </p:cNvSpPr>
          <p:nvPr>
            <p:ph type="pic" sz="quarter" idx="25"/>
          </p:nvPr>
        </p:nvSpPr>
        <p:spPr>
          <a:xfrm>
            <a:off x="10160000" y="1829168"/>
            <a:ext cx="2032000" cy="1350499"/>
          </a:xfrm>
          <a:prstGeom prst="rect">
            <a:avLst/>
          </a:prstGeom>
        </p:spPr>
        <p:txBody>
          <a:bodyPr rtlCol="0">
            <a:normAutofit/>
          </a:bodyPr>
          <a:lstStyle>
            <a:lvl1pPr>
              <a:defRPr/>
            </a:lvl1pPr>
          </a:lstStyle>
          <a:p>
            <a:pPr lvl="0"/>
            <a:r>
              <a:rPr lang="en-US" noProof="0" dirty="0"/>
              <a:t>Click icon to add picture</a:t>
            </a:r>
          </a:p>
        </p:txBody>
      </p:sp>
      <p:sp>
        <p:nvSpPr>
          <p:cNvPr id="38" name="Picture Placeholder 2"/>
          <p:cNvSpPr>
            <a:spLocks noGrp="1"/>
          </p:cNvSpPr>
          <p:nvPr>
            <p:ph type="pic" sz="quarter" idx="26"/>
          </p:nvPr>
        </p:nvSpPr>
        <p:spPr>
          <a:xfrm>
            <a:off x="10160000" y="3179666"/>
            <a:ext cx="2032000" cy="1350499"/>
          </a:xfrm>
          <a:prstGeom prst="rect">
            <a:avLst/>
          </a:prstGeom>
        </p:spPr>
        <p:txBody>
          <a:bodyPr rtlCol="0">
            <a:normAutofit/>
          </a:bodyPr>
          <a:lstStyle>
            <a:lvl1pPr>
              <a:defRPr/>
            </a:lvl1pPr>
          </a:lstStyle>
          <a:p>
            <a:pPr lvl="0"/>
            <a:r>
              <a:rPr lang="en-US" noProof="0" dirty="0"/>
              <a:t>Click icon to add picture</a:t>
            </a:r>
          </a:p>
        </p:txBody>
      </p:sp>
      <p:sp>
        <p:nvSpPr>
          <p:cNvPr id="39" name="Picture Placeholder 2"/>
          <p:cNvSpPr>
            <a:spLocks noGrp="1"/>
          </p:cNvSpPr>
          <p:nvPr>
            <p:ph type="pic" sz="quarter" idx="27"/>
          </p:nvPr>
        </p:nvSpPr>
        <p:spPr>
          <a:xfrm>
            <a:off x="10160000" y="4530165"/>
            <a:ext cx="2032000" cy="1350499"/>
          </a:xfrm>
          <a:prstGeom prst="rect">
            <a:avLst/>
          </a:prstGeo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2493995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reative Portfolio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955409"/>
            <a:ext cx="2438401" cy="1638288"/>
          </a:xfrm>
        </p:spPr>
        <p:txBody>
          <a:bodyPr rtlCol="0">
            <a:normAutofit/>
          </a:bodyPr>
          <a:lstStyle>
            <a:lvl1pPr>
              <a:defRPr/>
            </a:lvl1pPr>
          </a:lstStyle>
          <a:p>
            <a:pPr lvl="0"/>
            <a:r>
              <a:rPr lang="en-US" noProof="0" dirty="0"/>
              <a:t>Click icon to add picture</a:t>
            </a:r>
          </a:p>
        </p:txBody>
      </p:sp>
      <p:sp>
        <p:nvSpPr>
          <p:cNvPr id="43" name="Picture Placeholder 2"/>
          <p:cNvSpPr>
            <a:spLocks noGrp="1"/>
          </p:cNvSpPr>
          <p:nvPr>
            <p:ph type="pic" sz="quarter" idx="11"/>
          </p:nvPr>
        </p:nvSpPr>
        <p:spPr>
          <a:xfrm>
            <a:off x="2438401" y="3593697"/>
            <a:ext cx="2438401" cy="1638288"/>
          </a:xfrm>
        </p:spPr>
        <p:txBody>
          <a:bodyPr rtlCol="0">
            <a:normAutofit/>
          </a:bodyPr>
          <a:lstStyle>
            <a:lvl1pPr>
              <a:defRPr/>
            </a:lvl1pPr>
          </a:lstStyle>
          <a:p>
            <a:pPr lvl="0"/>
            <a:r>
              <a:rPr lang="en-US" noProof="0" dirty="0"/>
              <a:t>Click icon to add picture</a:t>
            </a:r>
          </a:p>
        </p:txBody>
      </p:sp>
      <p:sp>
        <p:nvSpPr>
          <p:cNvPr id="44" name="Picture Placeholder 2"/>
          <p:cNvSpPr>
            <a:spLocks noGrp="1"/>
          </p:cNvSpPr>
          <p:nvPr>
            <p:ph type="pic" sz="quarter" idx="12"/>
          </p:nvPr>
        </p:nvSpPr>
        <p:spPr>
          <a:xfrm>
            <a:off x="4876800" y="1955409"/>
            <a:ext cx="2438401" cy="1638288"/>
          </a:xfrm>
        </p:spPr>
        <p:txBody>
          <a:bodyPr rtlCol="0">
            <a:normAutofit/>
          </a:bodyPr>
          <a:lstStyle>
            <a:lvl1pPr>
              <a:defRPr/>
            </a:lvl1pPr>
          </a:lstStyle>
          <a:p>
            <a:pPr lvl="0"/>
            <a:r>
              <a:rPr lang="en-US" noProof="0" dirty="0"/>
              <a:t>Click icon to add picture</a:t>
            </a:r>
          </a:p>
        </p:txBody>
      </p:sp>
      <p:sp>
        <p:nvSpPr>
          <p:cNvPr id="45" name="Picture Placeholder 2"/>
          <p:cNvSpPr>
            <a:spLocks noGrp="1"/>
          </p:cNvSpPr>
          <p:nvPr>
            <p:ph type="pic" sz="quarter" idx="13"/>
          </p:nvPr>
        </p:nvSpPr>
        <p:spPr>
          <a:xfrm>
            <a:off x="7315200" y="3593697"/>
            <a:ext cx="2438401" cy="1638288"/>
          </a:xfrm>
        </p:spPr>
        <p:txBody>
          <a:bodyPr rtlCol="0">
            <a:normAutofit/>
          </a:bodyPr>
          <a:lstStyle>
            <a:lvl1pPr>
              <a:defRPr/>
            </a:lvl1pPr>
          </a:lstStyle>
          <a:p>
            <a:pPr lvl="0"/>
            <a:r>
              <a:rPr lang="en-US" noProof="0" dirty="0"/>
              <a:t>Click icon to add picture</a:t>
            </a:r>
          </a:p>
        </p:txBody>
      </p:sp>
      <p:sp>
        <p:nvSpPr>
          <p:cNvPr id="46" name="Picture Placeholder 2"/>
          <p:cNvSpPr>
            <a:spLocks noGrp="1"/>
          </p:cNvSpPr>
          <p:nvPr>
            <p:ph type="pic" sz="quarter" idx="14"/>
          </p:nvPr>
        </p:nvSpPr>
        <p:spPr>
          <a:xfrm>
            <a:off x="9753599" y="1955409"/>
            <a:ext cx="2438401" cy="1638288"/>
          </a:xfr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4137325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reative Portfolio 3">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829168"/>
            <a:ext cx="4064000" cy="2728318"/>
          </a:xfrm>
          <a:prstGeom prst="rect">
            <a:avLst/>
          </a:prstGeom>
        </p:spPr>
        <p:txBody>
          <a:bodyPr rtlCol="0">
            <a:normAutofit/>
          </a:bodyPr>
          <a:lstStyle>
            <a:lvl1pPr>
              <a:defRPr/>
            </a:lvl1pPr>
          </a:lstStyle>
          <a:p>
            <a:pPr lvl="0"/>
            <a:r>
              <a:rPr lang="en-US" noProof="0" dirty="0"/>
              <a:t>Click icon to add picture</a:t>
            </a:r>
          </a:p>
        </p:txBody>
      </p:sp>
      <p:sp>
        <p:nvSpPr>
          <p:cNvPr id="12" name="Picture Placeholder 3"/>
          <p:cNvSpPr>
            <a:spLocks noGrp="1"/>
          </p:cNvSpPr>
          <p:nvPr>
            <p:ph type="pic" sz="quarter" idx="11"/>
          </p:nvPr>
        </p:nvSpPr>
        <p:spPr>
          <a:xfrm>
            <a:off x="4064000" y="1829168"/>
            <a:ext cx="4064000" cy="2728318"/>
          </a:xfrm>
          <a:prstGeom prst="rect">
            <a:avLst/>
          </a:prstGeom>
        </p:spPr>
        <p:txBody>
          <a:bodyPr rtlCol="0">
            <a:normAutofit/>
          </a:bodyPr>
          <a:lstStyle>
            <a:lvl1pPr>
              <a:defRPr/>
            </a:lvl1pPr>
          </a:lstStyle>
          <a:p>
            <a:pPr lvl="0"/>
            <a:r>
              <a:rPr lang="en-US" noProof="0" dirty="0"/>
              <a:t>Click icon to add picture</a:t>
            </a:r>
          </a:p>
        </p:txBody>
      </p:sp>
      <p:sp>
        <p:nvSpPr>
          <p:cNvPr id="13" name="Picture Placeholder 3"/>
          <p:cNvSpPr>
            <a:spLocks noGrp="1"/>
          </p:cNvSpPr>
          <p:nvPr>
            <p:ph type="pic" sz="quarter" idx="12"/>
          </p:nvPr>
        </p:nvSpPr>
        <p:spPr>
          <a:xfrm>
            <a:off x="8128000" y="1829168"/>
            <a:ext cx="4064000" cy="2728318"/>
          </a:xfrm>
          <a:prstGeom prst="rect">
            <a:avLst/>
          </a:prstGeo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110063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nk P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a:noFill/>
        </p:spPr>
        <p:txBody>
          <a:bodyPr rtlCol="0">
            <a:normAutofit/>
          </a:bodyPr>
          <a:lstStyle>
            <a:lvl1pPr marL="0" indent="0">
              <a:buNone/>
              <a:defRPr/>
            </a:lvl1pPr>
          </a:lstStyle>
          <a:p>
            <a:pPr lvl="0"/>
            <a:r>
              <a:rPr lang="en-US" noProof="0" dirty="0"/>
              <a:t>Click icon to add picture</a:t>
            </a:r>
          </a:p>
        </p:txBody>
      </p:sp>
    </p:spTree>
    <p:extLst>
      <p:ext uri="{BB962C8B-B14F-4D97-AF65-F5344CB8AC3E}">
        <p14:creationId xmlns:p14="http://schemas.microsoft.com/office/powerpoint/2010/main" val="1272203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reative Portfolio 4">
    <p:spTree>
      <p:nvGrpSpPr>
        <p:cNvPr id="1" name=""/>
        <p:cNvGrpSpPr/>
        <p:nvPr/>
      </p:nvGrpSpPr>
      <p:grpSpPr>
        <a:xfrm>
          <a:off x="0" y="0"/>
          <a:ext cx="0" cy="0"/>
          <a:chOff x="0" y="0"/>
          <a:chExt cx="0" cy="0"/>
        </a:xfrm>
      </p:grpSpPr>
      <p:sp>
        <p:nvSpPr>
          <p:cNvPr id="9" name="Picture Placeholder 12"/>
          <p:cNvSpPr>
            <a:spLocks noGrp="1"/>
          </p:cNvSpPr>
          <p:nvPr>
            <p:ph type="pic" sz="quarter" idx="14"/>
          </p:nvPr>
        </p:nvSpPr>
        <p:spPr>
          <a:xfrm>
            <a:off x="379828" y="203624"/>
            <a:ext cx="5893534" cy="6192054"/>
          </a:xfrm>
          <a:custGeom>
            <a:avLst/>
            <a:gdLst>
              <a:gd name="connsiteX0" fmla="*/ 5179752 w 6333568"/>
              <a:gd name="connsiteY0" fmla="*/ 2881514 h 6654377"/>
              <a:gd name="connsiteX1" fmla="*/ 5503690 w 6333568"/>
              <a:gd name="connsiteY1" fmla="*/ 2881514 h 6654377"/>
              <a:gd name="connsiteX2" fmla="*/ 1730827 w 6333568"/>
              <a:gd name="connsiteY2" fmla="*/ 6654377 h 6654377"/>
              <a:gd name="connsiteX3" fmla="*/ 1730827 w 6333568"/>
              <a:gd name="connsiteY3" fmla="*/ 6330439 h 6654377"/>
              <a:gd name="connsiteX4" fmla="*/ 5310383 w 6333568"/>
              <a:gd name="connsiteY4" fmla="*/ 1805749 h 6654377"/>
              <a:gd name="connsiteX5" fmla="*/ 5634321 w 6333568"/>
              <a:gd name="connsiteY5" fmla="*/ 1805749 h 6654377"/>
              <a:gd name="connsiteX6" fmla="*/ 1861459 w 6333568"/>
              <a:gd name="connsiteY6" fmla="*/ 5578611 h 6654377"/>
              <a:gd name="connsiteX7" fmla="*/ 1861459 w 6333568"/>
              <a:gd name="connsiteY7" fmla="*/ 5254673 h 6654377"/>
              <a:gd name="connsiteX8" fmla="*/ 6009630 w 6333568"/>
              <a:gd name="connsiteY8" fmla="*/ 1567545 h 6654377"/>
              <a:gd name="connsiteX9" fmla="*/ 6333568 w 6333568"/>
              <a:gd name="connsiteY9" fmla="*/ 1567545 h 6654377"/>
              <a:gd name="connsiteX10" fmla="*/ 2560706 w 6333568"/>
              <a:gd name="connsiteY10" fmla="*/ 5340407 h 6654377"/>
              <a:gd name="connsiteX11" fmla="*/ 2560706 w 6333568"/>
              <a:gd name="connsiteY11" fmla="*/ 5016469 h 6654377"/>
              <a:gd name="connsiteX12" fmla="*/ 3448925 w 6333568"/>
              <a:gd name="connsiteY12" fmla="*/ 1467652 h 6654377"/>
              <a:gd name="connsiteX13" fmla="*/ 3772863 w 6333568"/>
              <a:gd name="connsiteY13" fmla="*/ 1467652 h 6654377"/>
              <a:gd name="connsiteX14" fmla="*/ 0 w 6333568"/>
              <a:gd name="connsiteY14" fmla="*/ 5240515 h 6654377"/>
              <a:gd name="connsiteX15" fmla="*/ 0 w 6333568"/>
              <a:gd name="connsiteY15" fmla="*/ 4916577 h 6654377"/>
              <a:gd name="connsiteX16" fmla="*/ 5565972 w 6333568"/>
              <a:gd name="connsiteY16" fmla="*/ 952823 h 6654377"/>
              <a:gd name="connsiteX17" fmla="*/ 5995470 w 6333568"/>
              <a:gd name="connsiteY17" fmla="*/ 952823 h 6654377"/>
              <a:gd name="connsiteX18" fmla="*/ 993163 w 6333568"/>
              <a:gd name="connsiteY18" fmla="*/ 5955130 h 6654377"/>
              <a:gd name="connsiteX19" fmla="*/ 993163 w 6333568"/>
              <a:gd name="connsiteY19" fmla="*/ 5525632 h 6654377"/>
              <a:gd name="connsiteX20" fmla="*/ 5073380 w 6333568"/>
              <a:gd name="connsiteY20" fmla="*/ 875983 h 6654377"/>
              <a:gd name="connsiteX21" fmla="*/ 5465272 w 6333568"/>
              <a:gd name="connsiteY21" fmla="*/ 875983 h 6654377"/>
              <a:gd name="connsiteX22" fmla="*/ 900956 w 6333568"/>
              <a:gd name="connsiteY22" fmla="*/ 5440299 h 6654377"/>
              <a:gd name="connsiteX23" fmla="*/ 900956 w 6333568"/>
              <a:gd name="connsiteY23" fmla="*/ 5048407 h 6654377"/>
              <a:gd name="connsiteX24" fmla="*/ 4038678 w 6333568"/>
              <a:gd name="connsiteY24" fmla="*/ 395726 h 6654377"/>
              <a:gd name="connsiteX25" fmla="*/ 4362616 w 6333568"/>
              <a:gd name="connsiteY25" fmla="*/ 395726 h 6654377"/>
              <a:gd name="connsiteX26" fmla="*/ 589753 w 6333568"/>
              <a:gd name="connsiteY26" fmla="*/ 4168589 h 6654377"/>
              <a:gd name="connsiteX27" fmla="*/ 589753 w 6333568"/>
              <a:gd name="connsiteY27" fmla="*/ 3844651 h 6654377"/>
              <a:gd name="connsiteX28" fmla="*/ 5384582 w 6333568"/>
              <a:gd name="connsiteY28" fmla="*/ 0 h 6654377"/>
              <a:gd name="connsiteX29" fmla="*/ 5776474 w 6333568"/>
              <a:gd name="connsiteY29" fmla="*/ 0 h 6654377"/>
              <a:gd name="connsiteX30" fmla="*/ 1212157 w 6333568"/>
              <a:gd name="connsiteY30" fmla="*/ 4564317 h 6654377"/>
              <a:gd name="connsiteX31" fmla="*/ 1212157 w 6333568"/>
              <a:gd name="connsiteY31" fmla="*/ 4172425 h 665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333568" h="6654377">
                <a:moveTo>
                  <a:pt x="5179752" y="2881514"/>
                </a:moveTo>
                <a:lnTo>
                  <a:pt x="5503690" y="2881514"/>
                </a:lnTo>
                <a:lnTo>
                  <a:pt x="1730827" y="6654377"/>
                </a:lnTo>
                <a:lnTo>
                  <a:pt x="1730827" y="6330439"/>
                </a:lnTo>
                <a:close/>
                <a:moveTo>
                  <a:pt x="5310383" y="1805749"/>
                </a:moveTo>
                <a:lnTo>
                  <a:pt x="5634321" y="1805749"/>
                </a:lnTo>
                <a:lnTo>
                  <a:pt x="1861459" y="5578611"/>
                </a:lnTo>
                <a:lnTo>
                  <a:pt x="1861459" y="5254673"/>
                </a:lnTo>
                <a:close/>
                <a:moveTo>
                  <a:pt x="6009630" y="1567545"/>
                </a:moveTo>
                <a:lnTo>
                  <a:pt x="6333568" y="1567545"/>
                </a:lnTo>
                <a:lnTo>
                  <a:pt x="2560706" y="5340407"/>
                </a:lnTo>
                <a:lnTo>
                  <a:pt x="2560706" y="5016469"/>
                </a:lnTo>
                <a:close/>
                <a:moveTo>
                  <a:pt x="3448925" y="1467652"/>
                </a:moveTo>
                <a:lnTo>
                  <a:pt x="3772863" y="1467652"/>
                </a:lnTo>
                <a:lnTo>
                  <a:pt x="0" y="5240515"/>
                </a:lnTo>
                <a:lnTo>
                  <a:pt x="0" y="4916577"/>
                </a:lnTo>
                <a:close/>
                <a:moveTo>
                  <a:pt x="5565972" y="952823"/>
                </a:moveTo>
                <a:lnTo>
                  <a:pt x="5995470" y="952823"/>
                </a:lnTo>
                <a:lnTo>
                  <a:pt x="993163" y="5955130"/>
                </a:lnTo>
                <a:lnTo>
                  <a:pt x="993163" y="5525632"/>
                </a:lnTo>
                <a:close/>
                <a:moveTo>
                  <a:pt x="5073380" y="875983"/>
                </a:moveTo>
                <a:lnTo>
                  <a:pt x="5465272" y="875983"/>
                </a:lnTo>
                <a:lnTo>
                  <a:pt x="900956" y="5440299"/>
                </a:lnTo>
                <a:lnTo>
                  <a:pt x="900956" y="5048407"/>
                </a:lnTo>
                <a:close/>
                <a:moveTo>
                  <a:pt x="4038678" y="395726"/>
                </a:moveTo>
                <a:lnTo>
                  <a:pt x="4362616" y="395726"/>
                </a:lnTo>
                <a:lnTo>
                  <a:pt x="589753" y="4168589"/>
                </a:lnTo>
                <a:lnTo>
                  <a:pt x="589753" y="3844651"/>
                </a:lnTo>
                <a:close/>
                <a:moveTo>
                  <a:pt x="5384582" y="0"/>
                </a:moveTo>
                <a:lnTo>
                  <a:pt x="5776474" y="0"/>
                </a:lnTo>
                <a:lnTo>
                  <a:pt x="1212157" y="4564317"/>
                </a:lnTo>
                <a:lnTo>
                  <a:pt x="1212157" y="4172425"/>
                </a:lnTo>
                <a:close/>
              </a:path>
            </a:pathLst>
          </a:custGeom>
          <a:noFill/>
        </p:spPr>
        <p:txBody>
          <a:bodyPr rtlCol="0" anchor="ctr">
            <a:noAutofit/>
          </a:bodyPr>
          <a:lstStyle>
            <a:lvl1pPr marL="0" indent="0" algn="ctr">
              <a:buNone/>
              <a:defRPr sz="1800" baseline="0">
                <a:latin typeface="+mj-lt"/>
              </a:defRPr>
            </a:lvl1pPr>
          </a:lstStyle>
          <a:p>
            <a:pPr lvl="0"/>
            <a:r>
              <a:rPr lang="en-US" noProof="0" dirty="0"/>
              <a:t>Click icon to add picture</a:t>
            </a:r>
          </a:p>
        </p:txBody>
      </p:sp>
    </p:spTree>
    <p:extLst>
      <p:ext uri="{BB962C8B-B14F-4D97-AF65-F5344CB8AC3E}">
        <p14:creationId xmlns:p14="http://schemas.microsoft.com/office/powerpoint/2010/main" val="2694053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reative Portfolio 5">
    <p:spTree>
      <p:nvGrpSpPr>
        <p:cNvPr id="1" name=""/>
        <p:cNvGrpSpPr/>
        <p:nvPr/>
      </p:nvGrpSpPr>
      <p:grpSpPr>
        <a:xfrm>
          <a:off x="0" y="0"/>
          <a:ext cx="0" cy="0"/>
          <a:chOff x="0" y="0"/>
          <a:chExt cx="0" cy="0"/>
        </a:xfrm>
      </p:grpSpPr>
      <p:sp>
        <p:nvSpPr>
          <p:cNvPr id="3" name="Picture Placeholder 11"/>
          <p:cNvSpPr>
            <a:spLocks noGrp="1"/>
          </p:cNvSpPr>
          <p:nvPr>
            <p:ph type="pic" sz="quarter" idx="13"/>
          </p:nvPr>
        </p:nvSpPr>
        <p:spPr>
          <a:xfrm>
            <a:off x="4764101" y="0"/>
            <a:ext cx="5186723" cy="68580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noFill/>
        </p:spPr>
        <p:txBody>
          <a:bodyPr rtlCol="0" anchor="ctr">
            <a:noAutofit/>
          </a:bodyPr>
          <a:lstStyle>
            <a:lvl1pPr marL="0" indent="0" algn="ctr">
              <a:buNone/>
              <a:defRPr sz="1800" baseline="0">
                <a:latin typeface="+mj-lt"/>
              </a:defRPr>
            </a:lvl1pPr>
          </a:lstStyle>
          <a:p>
            <a:pPr lvl="0"/>
            <a:r>
              <a:rPr lang="en-US" noProof="0" dirty="0"/>
              <a:t>Click icon to add picture</a:t>
            </a:r>
          </a:p>
        </p:txBody>
      </p:sp>
    </p:spTree>
    <p:extLst>
      <p:ext uri="{BB962C8B-B14F-4D97-AF65-F5344CB8AC3E}">
        <p14:creationId xmlns:p14="http://schemas.microsoft.com/office/powerpoint/2010/main" val="1582106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reative Portfolio 6">
    <p:spTree>
      <p:nvGrpSpPr>
        <p:cNvPr id="1" name=""/>
        <p:cNvGrpSpPr/>
        <p:nvPr/>
      </p:nvGrpSpPr>
      <p:grpSpPr>
        <a:xfrm>
          <a:off x="0" y="0"/>
          <a:ext cx="0" cy="0"/>
          <a:chOff x="0" y="0"/>
          <a:chExt cx="0" cy="0"/>
        </a:xfrm>
      </p:grpSpPr>
      <p:sp>
        <p:nvSpPr>
          <p:cNvPr id="4" name="Picture Placeholder 25"/>
          <p:cNvSpPr>
            <a:spLocks noGrp="1"/>
          </p:cNvSpPr>
          <p:nvPr>
            <p:ph type="pic" sz="quarter" idx="16"/>
          </p:nvPr>
        </p:nvSpPr>
        <p:spPr>
          <a:xfrm>
            <a:off x="-1" y="2062554"/>
            <a:ext cx="12192001" cy="2312946"/>
          </a:xfrm>
          <a:custGeom>
            <a:avLst/>
            <a:gdLst>
              <a:gd name="connsiteX0" fmla="*/ 1 w 12192001"/>
              <a:gd name="connsiteY0" fmla="*/ 1905640 h 2312946"/>
              <a:gd name="connsiteX1" fmla="*/ 11595207 w 12192001"/>
              <a:gd name="connsiteY1" fmla="*/ 1905640 h 2312946"/>
              <a:gd name="connsiteX2" fmla="*/ 11595207 w 12192001"/>
              <a:gd name="connsiteY2" fmla="*/ 2312946 h 2312946"/>
              <a:gd name="connsiteX3" fmla="*/ 1 w 12192001"/>
              <a:gd name="connsiteY3" fmla="*/ 2312946 h 2312946"/>
              <a:gd name="connsiteX4" fmla="*/ 596794 w 12192001"/>
              <a:gd name="connsiteY4" fmla="*/ 1429230 h 2312946"/>
              <a:gd name="connsiteX5" fmla="*/ 12192000 w 12192001"/>
              <a:gd name="connsiteY5" fmla="*/ 1429230 h 2312946"/>
              <a:gd name="connsiteX6" fmla="*/ 12192000 w 12192001"/>
              <a:gd name="connsiteY6" fmla="*/ 1836536 h 2312946"/>
              <a:gd name="connsiteX7" fmla="*/ 596794 w 12192001"/>
              <a:gd name="connsiteY7" fmla="*/ 1836536 h 2312946"/>
              <a:gd name="connsiteX8" fmla="*/ 2 w 12192001"/>
              <a:gd name="connsiteY8" fmla="*/ 952820 h 2312946"/>
              <a:gd name="connsiteX9" fmla="*/ 11595208 w 12192001"/>
              <a:gd name="connsiteY9" fmla="*/ 952820 h 2312946"/>
              <a:gd name="connsiteX10" fmla="*/ 11595208 w 12192001"/>
              <a:gd name="connsiteY10" fmla="*/ 1360126 h 2312946"/>
              <a:gd name="connsiteX11" fmla="*/ 2 w 12192001"/>
              <a:gd name="connsiteY11" fmla="*/ 1360126 h 2312946"/>
              <a:gd name="connsiteX12" fmla="*/ 596794 w 12192001"/>
              <a:gd name="connsiteY12" fmla="*/ 476410 h 2312946"/>
              <a:gd name="connsiteX13" fmla="*/ 12192001 w 12192001"/>
              <a:gd name="connsiteY13" fmla="*/ 476410 h 2312946"/>
              <a:gd name="connsiteX14" fmla="*/ 12192001 w 12192001"/>
              <a:gd name="connsiteY14" fmla="*/ 883716 h 2312946"/>
              <a:gd name="connsiteX15" fmla="*/ 596794 w 12192001"/>
              <a:gd name="connsiteY15" fmla="*/ 883716 h 2312946"/>
              <a:gd name="connsiteX16" fmla="*/ 0 w 12192001"/>
              <a:gd name="connsiteY16" fmla="*/ 0 h 2312946"/>
              <a:gd name="connsiteX17" fmla="*/ 11595207 w 12192001"/>
              <a:gd name="connsiteY17" fmla="*/ 0 h 2312946"/>
              <a:gd name="connsiteX18" fmla="*/ 11595207 w 12192001"/>
              <a:gd name="connsiteY18" fmla="*/ 407306 h 2312946"/>
              <a:gd name="connsiteX19" fmla="*/ 0 w 12192001"/>
              <a:gd name="connsiteY19" fmla="*/ 407306 h 231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1" h="2312946">
                <a:moveTo>
                  <a:pt x="1" y="1905640"/>
                </a:moveTo>
                <a:lnTo>
                  <a:pt x="11595207" y="1905640"/>
                </a:lnTo>
                <a:lnTo>
                  <a:pt x="11595207" y="2312946"/>
                </a:lnTo>
                <a:lnTo>
                  <a:pt x="1" y="2312946"/>
                </a:lnTo>
                <a:close/>
                <a:moveTo>
                  <a:pt x="596794" y="1429230"/>
                </a:moveTo>
                <a:lnTo>
                  <a:pt x="12192000" y="1429230"/>
                </a:lnTo>
                <a:lnTo>
                  <a:pt x="12192000" y="1836536"/>
                </a:lnTo>
                <a:lnTo>
                  <a:pt x="596794" y="1836536"/>
                </a:lnTo>
                <a:close/>
                <a:moveTo>
                  <a:pt x="2" y="952820"/>
                </a:moveTo>
                <a:lnTo>
                  <a:pt x="11595208" y="952820"/>
                </a:lnTo>
                <a:lnTo>
                  <a:pt x="11595208" y="1360126"/>
                </a:lnTo>
                <a:lnTo>
                  <a:pt x="2" y="1360126"/>
                </a:lnTo>
                <a:close/>
                <a:moveTo>
                  <a:pt x="596794" y="476410"/>
                </a:moveTo>
                <a:lnTo>
                  <a:pt x="12192001" y="476410"/>
                </a:lnTo>
                <a:lnTo>
                  <a:pt x="12192001" y="883716"/>
                </a:lnTo>
                <a:lnTo>
                  <a:pt x="596794" y="883716"/>
                </a:lnTo>
                <a:close/>
                <a:moveTo>
                  <a:pt x="0" y="0"/>
                </a:moveTo>
                <a:lnTo>
                  <a:pt x="11595207" y="0"/>
                </a:lnTo>
                <a:lnTo>
                  <a:pt x="11595207" y="407306"/>
                </a:lnTo>
                <a:lnTo>
                  <a:pt x="0" y="407306"/>
                </a:lnTo>
                <a:close/>
              </a:path>
            </a:pathLst>
          </a:custGeom>
          <a:noFill/>
        </p:spPr>
        <p:txBody>
          <a:bodyPr rtlCol="0" anchor="ctr">
            <a:noAutofit/>
          </a:bodyPr>
          <a:lstStyle>
            <a:lvl1pPr marL="0" indent="0" algn="ctr">
              <a:buNone/>
              <a:defRPr sz="1800" baseline="0">
                <a:latin typeface="+mj-lt"/>
              </a:defRPr>
            </a:lvl1pPr>
          </a:lstStyle>
          <a:p>
            <a:pPr lvl="0"/>
            <a:r>
              <a:rPr lang="en-US" noProof="0" dirty="0"/>
              <a:t>Click icon to add picture</a:t>
            </a:r>
          </a:p>
        </p:txBody>
      </p:sp>
    </p:spTree>
    <p:extLst>
      <p:ext uri="{BB962C8B-B14F-4D97-AF65-F5344CB8AC3E}">
        <p14:creationId xmlns:p14="http://schemas.microsoft.com/office/powerpoint/2010/main" val="277533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reative Portfolio 7">
    <p:spTree>
      <p:nvGrpSpPr>
        <p:cNvPr id="1" name=""/>
        <p:cNvGrpSpPr/>
        <p:nvPr/>
      </p:nvGrpSpPr>
      <p:grpSpPr>
        <a:xfrm>
          <a:off x="0" y="0"/>
          <a:ext cx="0" cy="0"/>
          <a:chOff x="0" y="0"/>
          <a:chExt cx="0" cy="0"/>
        </a:xfrm>
      </p:grpSpPr>
      <p:sp>
        <p:nvSpPr>
          <p:cNvPr id="3" name="Picture Placeholder 10"/>
          <p:cNvSpPr>
            <a:spLocks noGrp="1"/>
          </p:cNvSpPr>
          <p:nvPr>
            <p:ph type="pic" sz="quarter" idx="15"/>
          </p:nvPr>
        </p:nvSpPr>
        <p:spPr>
          <a:xfrm>
            <a:off x="4548948" y="2238664"/>
            <a:ext cx="7643051" cy="3232188"/>
          </a:xfrm>
          <a:custGeom>
            <a:avLst/>
            <a:gdLst>
              <a:gd name="connsiteX0" fmla="*/ 891349 w 8711134"/>
              <a:gd name="connsiteY0" fmla="*/ 2897323 h 3232188"/>
              <a:gd name="connsiteX1" fmla="*/ 8711133 w 8711134"/>
              <a:gd name="connsiteY1" fmla="*/ 2897323 h 3232188"/>
              <a:gd name="connsiteX2" fmla="*/ 8711133 w 8711134"/>
              <a:gd name="connsiteY2" fmla="*/ 3232188 h 3232188"/>
              <a:gd name="connsiteX3" fmla="*/ 891349 w 8711134"/>
              <a:gd name="connsiteY3" fmla="*/ 3232188 h 3232188"/>
              <a:gd name="connsiteX4" fmla="*/ 2504996 w 8711134"/>
              <a:gd name="connsiteY4" fmla="*/ 1971384 h 3232188"/>
              <a:gd name="connsiteX5" fmla="*/ 8495981 w 8711134"/>
              <a:gd name="connsiteY5" fmla="*/ 1971384 h 3232188"/>
              <a:gd name="connsiteX6" fmla="*/ 8495981 w 8711134"/>
              <a:gd name="connsiteY6" fmla="*/ 2805711 h 3232188"/>
              <a:gd name="connsiteX7" fmla="*/ 2504996 w 8711134"/>
              <a:gd name="connsiteY7" fmla="*/ 2805711 h 3232188"/>
              <a:gd name="connsiteX8" fmla="*/ 0 w 8711134"/>
              <a:gd name="connsiteY8" fmla="*/ 1544933 h 3232188"/>
              <a:gd name="connsiteX9" fmla="*/ 7366427 w 8711134"/>
              <a:gd name="connsiteY9" fmla="*/ 1544933 h 3232188"/>
              <a:gd name="connsiteX10" fmla="*/ 7366427 w 8711134"/>
              <a:gd name="connsiteY10" fmla="*/ 1879798 h 3232188"/>
              <a:gd name="connsiteX11" fmla="*/ 0 w 8711134"/>
              <a:gd name="connsiteY11" fmla="*/ 1879798 h 3232188"/>
              <a:gd name="connsiteX12" fmla="*/ 1344706 w 8711134"/>
              <a:gd name="connsiteY12" fmla="*/ 960504 h 3232188"/>
              <a:gd name="connsiteX13" fmla="*/ 8711133 w 8711134"/>
              <a:gd name="connsiteY13" fmla="*/ 960504 h 3232188"/>
              <a:gd name="connsiteX14" fmla="*/ 8711133 w 8711134"/>
              <a:gd name="connsiteY14" fmla="*/ 1453347 h 3232188"/>
              <a:gd name="connsiteX15" fmla="*/ 1344706 w 8711134"/>
              <a:gd name="connsiteY15" fmla="*/ 1453347 h 3232188"/>
              <a:gd name="connsiteX16" fmla="*/ 822193 w 8711134"/>
              <a:gd name="connsiteY16" fmla="*/ 0 h 3232188"/>
              <a:gd name="connsiteX17" fmla="*/ 8711134 w 8711134"/>
              <a:gd name="connsiteY17" fmla="*/ 0 h 3232188"/>
              <a:gd name="connsiteX18" fmla="*/ 8711134 w 8711134"/>
              <a:gd name="connsiteY18" fmla="*/ 834327 h 3232188"/>
              <a:gd name="connsiteX19" fmla="*/ 822193 w 8711134"/>
              <a:gd name="connsiteY19" fmla="*/ 834327 h 32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11134" h="3232188">
                <a:moveTo>
                  <a:pt x="891349" y="2897323"/>
                </a:moveTo>
                <a:lnTo>
                  <a:pt x="8711133" y="2897323"/>
                </a:lnTo>
                <a:lnTo>
                  <a:pt x="8711133" y="3232188"/>
                </a:lnTo>
                <a:lnTo>
                  <a:pt x="891349" y="3232188"/>
                </a:lnTo>
                <a:close/>
                <a:moveTo>
                  <a:pt x="2504996" y="1971384"/>
                </a:moveTo>
                <a:lnTo>
                  <a:pt x="8495981" y="1971384"/>
                </a:lnTo>
                <a:lnTo>
                  <a:pt x="8495981" y="2805711"/>
                </a:lnTo>
                <a:lnTo>
                  <a:pt x="2504996" y="2805711"/>
                </a:lnTo>
                <a:close/>
                <a:moveTo>
                  <a:pt x="0" y="1544933"/>
                </a:moveTo>
                <a:lnTo>
                  <a:pt x="7366427" y="1544933"/>
                </a:lnTo>
                <a:lnTo>
                  <a:pt x="7366427" y="1879798"/>
                </a:lnTo>
                <a:lnTo>
                  <a:pt x="0" y="1879798"/>
                </a:lnTo>
                <a:close/>
                <a:moveTo>
                  <a:pt x="1344706" y="960504"/>
                </a:moveTo>
                <a:lnTo>
                  <a:pt x="8711133" y="960504"/>
                </a:lnTo>
                <a:lnTo>
                  <a:pt x="8711133" y="1453347"/>
                </a:lnTo>
                <a:lnTo>
                  <a:pt x="1344706" y="1453347"/>
                </a:lnTo>
                <a:close/>
                <a:moveTo>
                  <a:pt x="822193" y="0"/>
                </a:moveTo>
                <a:lnTo>
                  <a:pt x="8711134" y="0"/>
                </a:lnTo>
                <a:lnTo>
                  <a:pt x="8711134" y="834327"/>
                </a:lnTo>
                <a:lnTo>
                  <a:pt x="822193" y="834327"/>
                </a:lnTo>
                <a:close/>
              </a:path>
            </a:pathLst>
          </a:custGeom>
          <a:noFill/>
        </p:spPr>
        <p:txBody>
          <a:bodyPr rtlCol="0" anchor="ctr">
            <a:noAutofit/>
          </a:bodyPr>
          <a:lstStyle>
            <a:lvl1pPr marL="0" indent="0" algn="ctr">
              <a:buNone/>
              <a:defRPr sz="1800" baseline="0">
                <a:latin typeface="+mj-lt"/>
              </a:defRPr>
            </a:lvl1pPr>
          </a:lstStyle>
          <a:p>
            <a:pPr lvl="0"/>
            <a:r>
              <a:rPr lang="en-US" noProof="0" dirty="0"/>
              <a:t>Click icon to add picture</a:t>
            </a:r>
          </a:p>
        </p:txBody>
      </p:sp>
    </p:spTree>
    <p:extLst>
      <p:ext uri="{BB962C8B-B14F-4D97-AF65-F5344CB8AC3E}">
        <p14:creationId xmlns:p14="http://schemas.microsoft.com/office/powerpoint/2010/main" val="1169213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evice Mockup">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1999" cy="6858000"/>
          </a:xfr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3662980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reak Tim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1999" cy="6858000"/>
          </a:xfr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183060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mazing Infographic">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1999" cy="6858000"/>
          </a:xfr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3639822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ur maps Infographic">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1999" cy="6858000"/>
          </a:xfr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199461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martar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1999" cy="6858000"/>
          </a:xfr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913178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ata Char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1999" cy="6858000"/>
          </a:xfr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77126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542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et’s us Talk &amp; Navigate">
    <p:spTree>
      <p:nvGrpSpPr>
        <p:cNvPr id="1" name=""/>
        <p:cNvGrpSpPr/>
        <p:nvPr/>
      </p:nvGrpSpPr>
      <p:grpSpPr>
        <a:xfrm>
          <a:off x="0" y="0"/>
          <a:ext cx="0" cy="0"/>
          <a:chOff x="0" y="0"/>
          <a:chExt cx="0" cy="0"/>
        </a:xfrm>
      </p:grpSpPr>
      <p:sp>
        <p:nvSpPr>
          <p:cNvPr id="2" name="Rectangle 1"/>
          <p:cNvSpPr/>
          <p:nvPr userDrawn="1"/>
        </p:nvSpPr>
        <p:spPr>
          <a:xfrm>
            <a:off x="0" y="3835400"/>
            <a:ext cx="12192000" cy="303688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3" name="Group 18"/>
          <p:cNvGrpSpPr>
            <a:grpSpLocks/>
          </p:cNvGrpSpPr>
          <p:nvPr userDrawn="1"/>
        </p:nvGrpSpPr>
        <p:grpSpPr bwMode="auto">
          <a:xfrm>
            <a:off x="0" y="0"/>
            <a:ext cx="12195175" cy="381000"/>
            <a:chOff x="0" y="0"/>
            <a:chExt cx="12194759" cy="381000"/>
          </a:xfrm>
        </p:grpSpPr>
        <p:sp>
          <p:nvSpPr>
            <p:cNvPr id="4" name="Rectangle 3"/>
            <p:cNvSpPr/>
            <p:nvPr userDrawn="1"/>
          </p:nvSpPr>
          <p:spPr>
            <a:xfrm>
              <a:off x="0" y="0"/>
              <a:ext cx="9677070" cy="88900"/>
            </a:xfrm>
            <a:prstGeom prst="rect">
              <a:avLst/>
            </a:prstGeom>
            <a:gradFill flip="none" rotWithShape="1">
              <a:gsLst>
                <a:gs pos="0">
                  <a:schemeClr val="accent1">
                    <a:lumMod val="5000"/>
                    <a:lumOff val="95000"/>
                    <a:alpha val="0"/>
                  </a:schemeClr>
                </a:gs>
                <a:gs pos="5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Parallelogram 7"/>
            <p:cNvSpPr/>
            <p:nvPr userDrawn="1"/>
          </p:nvSpPr>
          <p:spPr>
            <a:xfrm flipH="1">
              <a:off x="8737302" y="0"/>
              <a:ext cx="3457457" cy="381000"/>
            </a:xfrm>
            <a:custGeom>
              <a:avLst/>
              <a:gdLst>
                <a:gd name="connsiteX0" fmla="*/ 0 w 3454400"/>
                <a:gd name="connsiteY0" fmla="*/ 381000 h 381000"/>
                <a:gd name="connsiteX1" fmla="*/ 706854 w 3454400"/>
                <a:gd name="connsiteY1" fmla="*/ 0 h 381000"/>
                <a:gd name="connsiteX2" fmla="*/ 3454400 w 3454400"/>
                <a:gd name="connsiteY2" fmla="*/ 0 h 381000"/>
                <a:gd name="connsiteX3" fmla="*/ 2747546 w 3454400"/>
                <a:gd name="connsiteY3" fmla="*/ 381000 h 381000"/>
                <a:gd name="connsiteX4" fmla="*/ 0 w 3454400"/>
                <a:gd name="connsiteY4" fmla="*/ 381000 h 381000"/>
                <a:gd name="connsiteX0" fmla="*/ 2759 w 3457159"/>
                <a:gd name="connsiteY0" fmla="*/ 381000 h 381000"/>
                <a:gd name="connsiteX1" fmla="*/ 0 w 3457159"/>
                <a:gd name="connsiteY1" fmla="*/ 0 h 381000"/>
                <a:gd name="connsiteX2" fmla="*/ 3457159 w 3457159"/>
                <a:gd name="connsiteY2" fmla="*/ 0 h 381000"/>
                <a:gd name="connsiteX3" fmla="*/ 2750305 w 3457159"/>
                <a:gd name="connsiteY3" fmla="*/ 381000 h 381000"/>
                <a:gd name="connsiteX4" fmla="*/ 2759 w 3457159"/>
                <a:gd name="connsiteY4" fmla="*/ 3810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159" h="381000">
                  <a:moveTo>
                    <a:pt x="2759" y="381000"/>
                  </a:moveTo>
                  <a:cubicBezTo>
                    <a:pt x="1839" y="254000"/>
                    <a:pt x="920" y="127000"/>
                    <a:pt x="0" y="0"/>
                  </a:cubicBezTo>
                  <a:lnTo>
                    <a:pt x="3457159" y="0"/>
                  </a:lnTo>
                  <a:lnTo>
                    <a:pt x="2750305" y="381000"/>
                  </a:lnTo>
                  <a:lnTo>
                    <a:pt x="2759" y="381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6" name="Group 21"/>
          <p:cNvGrpSpPr>
            <a:grpSpLocks/>
          </p:cNvGrpSpPr>
          <p:nvPr userDrawn="1"/>
        </p:nvGrpSpPr>
        <p:grpSpPr bwMode="auto">
          <a:xfrm flipH="1" flipV="1">
            <a:off x="0" y="6491288"/>
            <a:ext cx="12195175" cy="381000"/>
            <a:chOff x="0" y="0"/>
            <a:chExt cx="12194759" cy="381000"/>
          </a:xfrm>
        </p:grpSpPr>
        <p:sp>
          <p:nvSpPr>
            <p:cNvPr id="7" name="Rectangle 6"/>
            <p:cNvSpPr/>
            <p:nvPr userDrawn="1"/>
          </p:nvSpPr>
          <p:spPr>
            <a:xfrm>
              <a:off x="0" y="0"/>
              <a:ext cx="9677070" cy="88900"/>
            </a:xfrm>
            <a:prstGeom prst="rect">
              <a:avLst/>
            </a:prstGeom>
            <a:gradFill>
              <a:gsLst>
                <a:gs pos="0">
                  <a:schemeClr val="accent1">
                    <a:lumMod val="5000"/>
                    <a:lumOff val="95000"/>
                    <a:alpha val="0"/>
                  </a:schemeClr>
                </a:gs>
                <a:gs pos="5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Parallelogram 7"/>
            <p:cNvSpPr/>
            <p:nvPr userDrawn="1"/>
          </p:nvSpPr>
          <p:spPr>
            <a:xfrm flipH="1">
              <a:off x="8737302" y="0"/>
              <a:ext cx="3457457" cy="381000"/>
            </a:xfrm>
            <a:custGeom>
              <a:avLst/>
              <a:gdLst>
                <a:gd name="connsiteX0" fmla="*/ 0 w 3454400"/>
                <a:gd name="connsiteY0" fmla="*/ 381000 h 381000"/>
                <a:gd name="connsiteX1" fmla="*/ 706854 w 3454400"/>
                <a:gd name="connsiteY1" fmla="*/ 0 h 381000"/>
                <a:gd name="connsiteX2" fmla="*/ 3454400 w 3454400"/>
                <a:gd name="connsiteY2" fmla="*/ 0 h 381000"/>
                <a:gd name="connsiteX3" fmla="*/ 2747546 w 3454400"/>
                <a:gd name="connsiteY3" fmla="*/ 381000 h 381000"/>
                <a:gd name="connsiteX4" fmla="*/ 0 w 3454400"/>
                <a:gd name="connsiteY4" fmla="*/ 381000 h 381000"/>
                <a:gd name="connsiteX0" fmla="*/ 2759 w 3457159"/>
                <a:gd name="connsiteY0" fmla="*/ 381000 h 381000"/>
                <a:gd name="connsiteX1" fmla="*/ 0 w 3457159"/>
                <a:gd name="connsiteY1" fmla="*/ 0 h 381000"/>
                <a:gd name="connsiteX2" fmla="*/ 3457159 w 3457159"/>
                <a:gd name="connsiteY2" fmla="*/ 0 h 381000"/>
                <a:gd name="connsiteX3" fmla="*/ 2750305 w 3457159"/>
                <a:gd name="connsiteY3" fmla="*/ 381000 h 381000"/>
                <a:gd name="connsiteX4" fmla="*/ 2759 w 3457159"/>
                <a:gd name="connsiteY4" fmla="*/ 3810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159" h="381000">
                  <a:moveTo>
                    <a:pt x="2759" y="381000"/>
                  </a:moveTo>
                  <a:cubicBezTo>
                    <a:pt x="1839" y="254000"/>
                    <a:pt x="920" y="127000"/>
                    <a:pt x="0" y="0"/>
                  </a:cubicBezTo>
                  <a:lnTo>
                    <a:pt x="3457159" y="0"/>
                  </a:lnTo>
                  <a:lnTo>
                    <a:pt x="2750305" y="381000"/>
                  </a:lnTo>
                  <a:lnTo>
                    <a:pt x="2759" y="381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9" name="Group 8"/>
          <p:cNvGrpSpPr/>
          <p:nvPr userDrawn="1"/>
        </p:nvGrpSpPr>
        <p:grpSpPr>
          <a:xfrm>
            <a:off x="11303243" y="6479956"/>
            <a:ext cx="574798" cy="170536"/>
            <a:chOff x="2209800" y="4924767"/>
            <a:chExt cx="658141" cy="195263"/>
          </a:xfrm>
          <a:solidFill>
            <a:schemeClr val="bg1">
              <a:lumMod val="50000"/>
            </a:schemeClr>
          </a:solidFill>
        </p:grpSpPr>
        <p:sp>
          <p:nvSpPr>
            <p:cNvPr id="10" name="Freeform 6"/>
            <p:cNvSpPr>
              <a:spLocks/>
            </p:cNvSpPr>
            <p:nvPr/>
          </p:nvSpPr>
          <p:spPr bwMode="auto">
            <a:xfrm>
              <a:off x="2209800" y="4924767"/>
              <a:ext cx="274638" cy="195263"/>
            </a:xfrm>
            <a:custGeom>
              <a:avLst/>
              <a:gdLst>
                <a:gd name="T0" fmla="*/ 35 w 73"/>
                <a:gd name="T1" fmla="*/ 3 h 52"/>
                <a:gd name="T2" fmla="*/ 35 w 73"/>
                <a:gd name="T3" fmla="*/ 16 h 52"/>
                <a:gd name="T4" fmla="*/ 64 w 73"/>
                <a:gd name="T5" fmla="*/ 16 h 52"/>
                <a:gd name="T6" fmla="*/ 73 w 73"/>
                <a:gd name="T7" fmla="*/ 26 h 52"/>
                <a:gd name="T8" fmla="*/ 64 w 73"/>
                <a:gd name="T9" fmla="*/ 36 h 52"/>
                <a:gd name="T10" fmla="*/ 35 w 73"/>
                <a:gd name="T11" fmla="*/ 36 h 52"/>
                <a:gd name="T12" fmla="*/ 35 w 73"/>
                <a:gd name="T13" fmla="*/ 49 h 52"/>
                <a:gd name="T14" fmla="*/ 32 w 73"/>
                <a:gd name="T15" fmla="*/ 52 h 52"/>
                <a:gd name="T16" fmla="*/ 28 w 73"/>
                <a:gd name="T17" fmla="*/ 50 h 52"/>
                <a:gd name="T18" fmla="*/ 0 w 73"/>
                <a:gd name="T19" fmla="*/ 28 h 52"/>
                <a:gd name="T20" fmla="*/ 0 w 73"/>
                <a:gd name="T21" fmla="*/ 26 h 52"/>
                <a:gd name="T22" fmla="*/ 29 w 73"/>
                <a:gd name="T23" fmla="*/ 1 h 52"/>
                <a:gd name="T24" fmla="*/ 32 w 73"/>
                <a:gd name="T25" fmla="*/ 0 h 52"/>
                <a:gd name="T26" fmla="*/ 35 w 73"/>
                <a:gd name="T2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2">
                  <a:moveTo>
                    <a:pt x="35" y="3"/>
                  </a:moveTo>
                  <a:cubicBezTo>
                    <a:pt x="35" y="16"/>
                    <a:pt x="35" y="16"/>
                    <a:pt x="35" y="16"/>
                  </a:cubicBezTo>
                  <a:cubicBezTo>
                    <a:pt x="64" y="16"/>
                    <a:pt x="64" y="16"/>
                    <a:pt x="64" y="16"/>
                  </a:cubicBezTo>
                  <a:cubicBezTo>
                    <a:pt x="69" y="16"/>
                    <a:pt x="73" y="21"/>
                    <a:pt x="73" y="26"/>
                  </a:cubicBezTo>
                  <a:cubicBezTo>
                    <a:pt x="73" y="31"/>
                    <a:pt x="69" y="36"/>
                    <a:pt x="64" y="36"/>
                  </a:cubicBezTo>
                  <a:cubicBezTo>
                    <a:pt x="35" y="36"/>
                    <a:pt x="35" y="36"/>
                    <a:pt x="35" y="36"/>
                  </a:cubicBezTo>
                  <a:cubicBezTo>
                    <a:pt x="35" y="49"/>
                    <a:pt x="35" y="49"/>
                    <a:pt x="35" y="49"/>
                  </a:cubicBezTo>
                  <a:cubicBezTo>
                    <a:pt x="35" y="51"/>
                    <a:pt x="34" y="52"/>
                    <a:pt x="32" y="52"/>
                  </a:cubicBezTo>
                  <a:cubicBezTo>
                    <a:pt x="30" y="52"/>
                    <a:pt x="30" y="52"/>
                    <a:pt x="28" y="50"/>
                  </a:cubicBezTo>
                  <a:cubicBezTo>
                    <a:pt x="22" y="45"/>
                    <a:pt x="0" y="28"/>
                    <a:pt x="0" y="28"/>
                  </a:cubicBezTo>
                  <a:cubicBezTo>
                    <a:pt x="0" y="26"/>
                    <a:pt x="0" y="26"/>
                    <a:pt x="0" y="26"/>
                  </a:cubicBezTo>
                  <a:cubicBezTo>
                    <a:pt x="1" y="24"/>
                    <a:pt x="25" y="4"/>
                    <a:pt x="29" y="1"/>
                  </a:cubicBezTo>
                  <a:cubicBezTo>
                    <a:pt x="29" y="0"/>
                    <a:pt x="30" y="0"/>
                    <a:pt x="32" y="0"/>
                  </a:cubicBezTo>
                  <a:cubicBezTo>
                    <a:pt x="34" y="0"/>
                    <a:pt x="35" y="1"/>
                    <a:pt x="35" y="3"/>
                  </a:cubicBezTo>
                  <a:close/>
                </a:path>
              </a:pathLst>
            </a:custGeom>
            <a:grpFill/>
            <a:ln>
              <a:noFill/>
            </a:ln>
          </p:spPr>
          <p:txBody>
            <a:bodyPr/>
            <a:lstStyle/>
            <a:p>
              <a:pPr eaLnBrk="1" fontAlgn="auto" hangingPunct="1">
                <a:spcBef>
                  <a:spcPts val="0"/>
                </a:spcBef>
                <a:spcAft>
                  <a:spcPts val="0"/>
                </a:spcAft>
                <a:defRPr/>
              </a:pPr>
              <a:endParaRPr lang="en-US" dirty="0">
                <a:latin typeface="+mn-lt"/>
              </a:endParaRPr>
            </a:p>
          </p:txBody>
        </p:sp>
        <p:sp>
          <p:nvSpPr>
            <p:cNvPr id="11" name="Freeform 6"/>
            <p:cNvSpPr>
              <a:spLocks/>
            </p:cNvSpPr>
            <p:nvPr/>
          </p:nvSpPr>
          <p:spPr bwMode="auto">
            <a:xfrm flipH="1">
              <a:off x="2593303" y="4924767"/>
              <a:ext cx="274638" cy="195263"/>
            </a:xfrm>
            <a:custGeom>
              <a:avLst/>
              <a:gdLst>
                <a:gd name="T0" fmla="*/ 35 w 73"/>
                <a:gd name="T1" fmla="*/ 3 h 52"/>
                <a:gd name="T2" fmla="*/ 35 w 73"/>
                <a:gd name="T3" fmla="*/ 16 h 52"/>
                <a:gd name="T4" fmla="*/ 64 w 73"/>
                <a:gd name="T5" fmla="*/ 16 h 52"/>
                <a:gd name="T6" fmla="*/ 73 w 73"/>
                <a:gd name="T7" fmla="*/ 26 h 52"/>
                <a:gd name="T8" fmla="*/ 64 w 73"/>
                <a:gd name="T9" fmla="*/ 36 h 52"/>
                <a:gd name="T10" fmla="*/ 35 w 73"/>
                <a:gd name="T11" fmla="*/ 36 h 52"/>
                <a:gd name="T12" fmla="*/ 35 w 73"/>
                <a:gd name="T13" fmla="*/ 49 h 52"/>
                <a:gd name="T14" fmla="*/ 32 w 73"/>
                <a:gd name="T15" fmla="*/ 52 h 52"/>
                <a:gd name="T16" fmla="*/ 28 w 73"/>
                <a:gd name="T17" fmla="*/ 50 h 52"/>
                <a:gd name="T18" fmla="*/ 0 w 73"/>
                <a:gd name="T19" fmla="*/ 28 h 52"/>
                <a:gd name="T20" fmla="*/ 0 w 73"/>
                <a:gd name="T21" fmla="*/ 26 h 52"/>
                <a:gd name="T22" fmla="*/ 29 w 73"/>
                <a:gd name="T23" fmla="*/ 1 h 52"/>
                <a:gd name="T24" fmla="*/ 32 w 73"/>
                <a:gd name="T25" fmla="*/ 0 h 52"/>
                <a:gd name="T26" fmla="*/ 35 w 73"/>
                <a:gd name="T2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2">
                  <a:moveTo>
                    <a:pt x="35" y="3"/>
                  </a:moveTo>
                  <a:cubicBezTo>
                    <a:pt x="35" y="16"/>
                    <a:pt x="35" y="16"/>
                    <a:pt x="35" y="16"/>
                  </a:cubicBezTo>
                  <a:cubicBezTo>
                    <a:pt x="64" y="16"/>
                    <a:pt x="64" y="16"/>
                    <a:pt x="64" y="16"/>
                  </a:cubicBezTo>
                  <a:cubicBezTo>
                    <a:pt x="69" y="16"/>
                    <a:pt x="73" y="21"/>
                    <a:pt x="73" y="26"/>
                  </a:cubicBezTo>
                  <a:cubicBezTo>
                    <a:pt x="73" y="31"/>
                    <a:pt x="69" y="36"/>
                    <a:pt x="64" y="36"/>
                  </a:cubicBezTo>
                  <a:cubicBezTo>
                    <a:pt x="35" y="36"/>
                    <a:pt x="35" y="36"/>
                    <a:pt x="35" y="36"/>
                  </a:cubicBezTo>
                  <a:cubicBezTo>
                    <a:pt x="35" y="49"/>
                    <a:pt x="35" y="49"/>
                    <a:pt x="35" y="49"/>
                  </a:cubicBezTo>
                  <a:cubicBezTo>
                    <a:pt x="35" y="51"/>
                    <a:pt x="34" y="52"/>
                    <a:pt x="32" y="52"/>
                  </a:cubicBezTo>
                  <a:cubicBezTo>
                    <a:pt x="30" y="52"/>
                    <a:pt x="30" y="52"/>
                    <a:pt x="28" y="50"/>
                  </a:cubicBezTo>
                  <a:cubicBezTo>
                    <a:pt x="22" y="45"/>
                    <a:pt x="0" y="28"/>
                    <a:pt x="0" y="28"/>
                  </a:cubicBezTo>
                  <a:cubicBezTo>
                    <a:pt x="0" y="26"/>
                    <a:pt x="0" y="26"/>
                    <a:pt x="0" y="26"/>
                  </a:cubicBezTo>
                  <a:cubicBezTo>
                    <a:pt x="1" y="24"/>
                    <a:pt x="25" y="4"/>
                    <a:pt x="29" y="1"/>
                  </a:cubicBezTo>
                  <a:cubicBezTo>
                    <a:pt x="29" y="0"/>
                    <a:pt x="30" y="0"/>
                    <a:pt x="32" y="0"/>
                  </a:cubicBezTo>
                  <a:cubicBezTo>
                    <a:pt x="34" y="0"/>
                    <a:pt x="35" y="1"/>
                    <a:pt x="35" y="3"/>
                  </a:cubicBezTo>
                  <a:close/>
                </a:path>
              </a:pathLst>
            </a:custGeom>
            <a:grpFill/>
            <a:ln>
              <a:noFill/>
            </a:ln>
          </p:spPr>
          <p:txBody>
            <a:bodyPr/>
            <a:lstStyle/>
            <a:p>
              <a:pPr eaLnBrk="1" fontAlgn="auto" hangingPunct="1">
                <a:spcBef>
                  <a:spcPts val="0"/>
                </a:spcBef>
                <a:spcAft>
                  <a:spcPts val="0"/>
                </a:spcAft>
                <a:defRPr/>
              </a:pPr>
              <a:endParaRPr lang="en-US" dirty="0">
                <a:latin typeface="+mn-lt"/>
              </a:endParaRPr>
            </a:p>
          </p:txBody>
        </p:sp>
      </p:grpSp>
      <p:sp>
        <p:nvSpPr>
          <p:cNvPr id="12" name="Rectangle 27"/>
          <p:cNvSpPr>
            <a:spLocks noChangeArrowheads="1"/>
          </p:cNvSpPr>
          <p:nvPr userDrawn="1"/>
        </p:nvSpPr>
        <p:spPr bwMode="auto">
          <a:xfrm>
            <a:off x="11376025" y="39688"/>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ctr" eaLnBrk="1" hangingPunct="1"/>
            <a:fld id="{C6D7E8A8-DA6B-4294-9E62-D093E63567BD}" type="slidenum">
              <a:rPr lang="en-US" altLang="en-US" sz="1400" b="1">
                <a:solidFill>
                  <a:schemeClr val="bg1"/>
                </a:solidFill>
              </a:rPr>
              <a:pPr algn="ctr" eaLnBrk="1" hangingPunct="1"/>
              <a:t>‹#›</a:t>
            </a:fld>
            <a:endParaRPr lang="en-US" altLang="en-US" sz="1400" b="1" dirty="0">
              <a:solidFill>
                <a:schemeClr val="bg1"/>
              </a:solidFill>
            </a:endParaRPr>
          </a:p>
        </p:txBody>
      </p:sp>
      <p:sp>
        <p:nvSpPr>
          <p:cNvPr id="13" name="TextBox 28"/>
          <p:cNvSpPr txBox="1">
            <a:spLocks noChangeArrowheads="1"/>
          </p:cNvSpPr>
          <p:nvPr userDrawn="1"/>
        </p:nvSpPr>
        <p:spPr bwMode="auto">
          <a:xfrm>
            <a:off x="479425" y="6497638"/>
            <a:ext cx="1641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eaLnBrk="1" hangingPunct="1"/>
            <a:r>
              <a:rPr lang="en-US" altLang="en-US" sz="1600" dirty="0">
                <a:solidFill>
                  <a:schemeClr val="bg1"/>
                </a:solidFill>
                <a:latin typeface="Lato" pitchFamily="34" charset="0"/>
              </a:rPr>
              <a:t>@your company</a:t>
            </a:r>
          </a:p>
        </p:txBody>
      </p:sp>
    </p:spTree>
    <p:extLst>
      <p:ext uri="{BB962C8B-B14F-4D97-AF65-F5344CB8AC3E}">
        <p14:creationId xmlns:p14="http://schemas.microsoft.com/office/powerpoint/2010/main" val="2424769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1999" cy="6858000"/>
          </a:xfr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723450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69C536-9C71-4E38-A1EB-768A0287011F}" type="datetimeFigureOut">
              <a:rPr lang="en-US" smtClean="0"/>
              <a:t>4/14/2025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D22D7A-CDDD-44E5-B5B8-526EA36D6EA4}" type="slidenum">
              <a:rPr lang="en-US" smtClean="0"/>
              <a:t>‹#›</a:t>
            </a:fld>
            <a:endParaRPr lang="en-US" dirty="0"/>
          </a:p>
        </p:txBody>
      </p:sp>
    </p:spTree>
    <p:extLst>
      <p:ext uri="{BB962C8B-B14F-4D97-AF65-F5344CB8AC3E}">
        <p14:creationId xmlns:p14="http://schemas.microsoft.com/office/powerpoint/2010/main" val="21541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283201" y="2167722"/>
            <a:ext cx="1625600" cy="1625600"/>
          </a:xfrm>
          <a:prstGeom prst="roundRect">
            <a:avLst/>
          </a:prstGeom>
        </p:spPr>
        <p:txBody>
          <a:bodyPr rtlCol="0">
            <a:normAutofit/>
          </a:bodyPr>
          <a:lstStyle>
            <a:lvl1pPr>
              <a:defRPr sz="2000"/>
            </a:lvl1pPr>
          </a:lstStyle>
          <a:p>
            <a:pPr lvl="0"/>
            <a:r>
              <a:rPr lang="en-US" noProof="0" dirty="0"/>
              <a:t>Click icon to add picture</a:t>
            </a:r>
          </a:p>
        </p:txBody>
      </p:sp>
    </p:spTree>
    <p:extLst>
      <p:ext uri="{BB962C8B-B14F-4D97-AF65-F5344CB8AC3E}">
        <p14:creationId xmlns:p14="http://schemas.microsoft.com/office/powerpoint/2010/main" val="468643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 A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2017486"/>
            <a:ext cx="6139542" cy="3885500"/>
          </a:xfrm>
          <a:prstGeom prst="rect">
            <a:avLst/>
          </a:prstGeo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108817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rvic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017486"/>
            <a:ext cx="12191999" cy="2975428"/>
          </a:xfrm>
          <a:prstGeom prst="rect">
            <a:avLst/>
          </a:prstGeo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80678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rvice 5">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124581" y="2385433"/>
            <a:ext cx="1582056" cy="1582056"/>
          </a:xfrm>
          <a:prstGeom prst="roundRect">
            <a:avLst/>
          </a:prstGeom>
        </p:spPr>
        <p:txBody>
          <a:bodyPr rtlCol="0">
            <a:normAutofit/>
          </a:bodyPr>
          <a:lstStyle>
            <a:lvl1pPr>
              <a:defRPr sz="1800" baseline="0"/>
            </a:lvl1pPr>
          </a:lstStyle>
          <a:p>
            <a:pPr lvl="0"/>
            <a:r>
              <a:rPr lang="en-US" noProof="0" dirty="0"/>
              <a:t>Click icon to add picture</a:t>
            </a:r>
          </a:p>
        </p:txBody>
      </p:sp>
      <p:sp>
        <p:nvSpPr>
          <p:cNvPr id="9" name="Picture Placeholder 7"/>
          <p:cNvSpPr>
            <a:spLocks noGrp="1"/>
          </p:cNvSpPr>
          <p:nvPr>
            <p:ph type="pic" sz="quarter" idx="11"/>
          </p:nvPr>
        </p:nvSpPr>
        <p:spPr>
          <a:xfrm>
            <a:off x="3911508" y="2385433"/>
            <a:ext cx="1582056" cy="1582056"/>
          </a:xfrm>
          <a:prstGeom prst="roundRect">
            <a:avLst/>
          </a:prstGeom>
        </p:spPr>
        <p:txBody>
          <a:bodyPr rtlCol="0">
            <a:normAutofit/>
          </a:bodyPr>
          <a:lstStyle>
            <a:lvl1pPr>
              <a:defRPr sz="1800" baseline="0"/>
            </a:lvl1pPr>
          </a:lstStyle>
          <a:p>
            <a:pPr lvl="0"/>
            <a:r>
              <a:rPr lang="en-US" noProof="0" dirty="0"/>
              <a:t>Click icon to add picture</a:t>
            </a:r>
          </a:p>
        </p:txBody>
      </p:sp>
      <p:sp>
        <p:nvSpPr>
          <p:cNvPr id="10" name="Picture Placeholder 7"/>
          <p:cNvSpPr>
            <a:spLocks noGrp="1"/>
          </p:cNvSpPr>
          <p:nvPr>
            <p:ph type="pic" sz="quarter" idx="12"/>
          </p:nvPr>
        </p:nvSpPr>
        <p:spPr>
          <a:xfrm>
            <a:off x="6698437" y="2385433"/>
            <a:ext cx="1582056" cy="1582056"/>
          </a:xfrm>
          <a:prstGeom prst="roundRect">
            <a:avLst/>
          </a:prstGeom>
        </p:spPr>
        <p:txBody>
          <a:bodyPr rtlCol="0">
            <a:normAutofit/>
          </a:bodyPr>
          <a:lstStyle>
            <a:lvl1pPr>
              <a:defRPr sz="1800" baseline="0"/>
            </a:lvl1pPr>
          </a:lstStyle>
          <a:p>
            <a:pPr lvl="0"/>
            <a:r>
              <a:rPr lang="en-US" noProof="0" dirty="0"/>
              <a:t>Click icon to add picture</a:t>
            </a:r>
          </a:p>
        </p:txBody>
      </p:sp>
      <p:sp>
        <p:nvSpPr>
          <p:cNvPr id="11" name="Picture Placeholder 7"/>
          <p:cNvSpPr>
            <a:spLocks noGrp="1"/>
          </p:cNvSpPr>
          <p:nvPr>
            <p:ph type="pic" sz="quarter" idx="13"/>
          </p:nvPr>
        </p:nvSpPr>
        <p:spPr>
          <a:xfrm>
            <a:off x="9485364" y="2385433"/>
            <a:ext cx="1582056" cy="1582056"/>
          </a:xfrm>
          <a:prstGeom prst="roundRect">
            <a:avLst/>
          </a:prstGeom>
        </p:spPr>
        <p:txBody>
          <a:bodyPr rtlCol="0">
            <a:normAutofit/>
          </a:bodyPr>
          <a:lstStyle>
            <a:lvl1pPr>
              <a:defRPr sz="1800" baseline="0"/>
            </a:lvl1pPr>
          </a:lstStyle>
          <a:p>
            <a:pPr lvl="0"/>
            <a:r>
              <a:rPr lang="en-US" noProof="0" dirty="0"/>
              <a:t>Click icon to add picture</a:t>
            </a:r>
          </a:p>
        </p:txBody>
      </p:sp>
    </p:spTree>
    <p:extLst>
      <p:ext uri="{BB962C8B-B14F-4D97-AF65-F5344CB8AC3E}">
        <p14:creationId xmlns:p14="http://schemas.microsoft.com/office/powerpoint/2010/main" val="2608033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48298" y="1886747"/>
            <a:ext cx="3929267" cy="3929265"/>
          </a:xfr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242438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reams Team">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7999"/>
          </a:xfrm>
        </p:spPr>
        <p:txBody>
          <a:bodyPr rtlCol="0">
            <a:normAutofit/>
          </a:bodyPr>
          <a:lstStyle>
            <a:lvl1pPr>
              <a:defRPr/>
            </a:lvl1pPr>
          </a:lstStyle>
          <a:p>
            <a:pPr lvl="0"/>
            <a:r>
              <a:rPr lang="en-US" noProof="0" dirty="0"/>
              <a:t>Click icon to add picture</a:t>
            </a:r>
          </a:p>
        </p:txBody>
      </p:sp>
    </p:spTree>
    <p:extLst>
      <p:ext uri="{BB962C8B-B14F-4D97-AF65-F5344CB8AC3E}">
        <p14:creationId xmlns:p14="http://schemas.microsoft.com/office/powerpoint/2010/main" val="241160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C40B3F4-C762-412F-A612-F6EC704FCC01}" type="datetimeFigureOut">
              <a:rPr lang="en-US"/>
              <a:pPr>
                <a:defRPr/>
              </a:pPr>
              <a:t>4/14/2025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AB49648-96CE-44DD-9823-101BF55C3580}" type="slidenum">
              <a:rPr lang="en-US" altLang="en-US"/>
              <a:pPr/>
              <a:t>‹#›</a:t>
            </a:fld>
            <a:endParaRPr lang="en-US" altLang="en-US" dirty="0"/>
          </a:p>
        </p:txBody>
      </p:sp>
      <p:grpSp>
        <p:nvGrpSpPr>
          <p:cNvPr id="1031" name="Group 6"/>
          <p:cNvGrpSpPr>
            <a:grpSpLocks/>
          </p:cNvGrpSpPr>
          <p:nvPr userDrawn="1"/>
        </p:nvGrpSpPr>
        <p:grpSpPr bwMode="auto">
          <a:xfrm>
            <a:off x="0" y="0"/>
            <a:ext cx="12195175" cy="381000"/>
            <a:chOff x="0" y="0"/>
            <a:chExt cx="12194759" cy="381000"/>
          </a:xfrm>
        </p:grpSpPr>
        <p:sp>
          <p:nvSpPr>
            <p:cNvPr id="8" name="Rectangle 7"/>
            <p:cNvSpPr/>
            <p:nvPr userDrawn="1"/>
          </p:nvSpPr>
          <p:spPr>
            <a:xfrm>
              <a:off x="0" y="0"/>
              <a:ext cx="9677070" cy="88900"/>
            </a:xfrm>
            <a:prstGeom prst="rect">
              <a:avLst/>
            </a:prstGeom>
            <a:gradFill flip="none" rotWithShape="1">
              <a:gsLst>
                <a:gs pos="0">
                  <a:schemeClr val="accent1">
                    <a:lumMod val="5000"/>
                    <a:lumOff val="95000"/>
                    <a:alpha val="0"/>
                  </a:schemeClr>
                </a:gs>
                <a:gs pos="50000">
                  <a:srgbClr val="C0984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Parallelogram 7"/>
            <p:cNvSpPr/>
            <p:nvPr userDrawn="1"/>
          </p:nvSpPr>
          <p:spPr>
            <a:xfrm flipH="1">
              <a:off x="8737302" y="0"/>
              <a:ext cx="3457457" cy="381000"/>
            </a:xfrm>
            <a:custGeom>
              <a:avLst/>
              <a:gdLst>
                <a:gd name="connsiteX0" fmla="*/ 0 w 3454400"/>
                <a:gd name="connsiteY0" fmla="*/ 381000 h 381000"/>
                <a:gd name="connsiteX1" fmla="*/ 706854 w 3454400"/>
                <a:gd name="connsiteY1" fmla="*/ 0 h 381000"/>
                <a:gd name="connsiteX2" fmla="*/ 3454400 w 3454400"/>
                <a:gd name="connsiteY2" fmla="*/ 0 h 381000"/>
                <a:gd name="connsiteX3" fmla="*/ 2747546 w 3454400"/>
                <a:gd name="connsiteY3" fmla="*/ 381000 h 381000"/>
                <a:gd name="connsiteX4" fmla="*/ 0 w 3454400"/>
                <a:gd name="connsiteY4" fmla="*/ 381000 h 381000"/>
                <a:gd name="connsiteX0" fmla="*/ 2759 w 3457159"/>
                <a:gd name="connsiteY0" fmla="*/ 381000 h 381000"/>
                <a:gd name="connsiteX1" fmla="*/ 0 w 3457159"/>
                <a:gd name="connsiteY1" fmla="*/ 0 h 381000"/>
                <a:gd name="connsiteX2" fmla="*/ 3457159 w 3457159"/>
                <a:gd name="connsiteY2" fmla="*/ 0 h 381000"/>
                <a:gd name="connsiteX3" fmla="*/ 2750305 w 3457159"/>
                <a:gd name="connsiteY3" fmla="*/ 381000 h 381000"/>
                <a:gd name="connsiteX4" fmla="*/ 2759 w 3457159"/>
                <a:gd name="connsiteY4" fmla="*/ 3810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159" h="381000">
                  <a:moveTo>
                    <a:pt x="2759" y="381000"/>
                  </a:moveTo>
                  <a:cubicBezTo>
                    <a:pt x="1839" y="254000"/>
                    <a:pt x="920" y="127000"/>
                    <a:pt x="0" y="0"/>
                  </a:cubicBezTo>
                  <a:lnTo>
                    <a:pt x="3457159" y="0"/>
                  </a:lnTo>
                  <a:lnTo>
                    <a:pt x="2750305" y="381000"/>
                  </a:lnTo>
                  <a:lnTo>
                    <a:pt x="2759" y="381000"/>
                  </a:lnTo>
                  <a:close/>
                </a:path>
              </a:pathLst>
            </a:custGeom>
            <a:solidFill>
              <a:srgbClr val="C098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032" name="Group 9"/>
          <p:cNvGrpSpPr>
            <a:grpSpLocks/>
          </p:cNvGrpSpPr>
          <p:nvPr userDrawn="1"/>
        </p:nvGrpSpPr>
        <p:grpSpPr bwMode="auto">
          <a:xfrm flipH="1" flipV="1">
            <a:off x="0" y="6491288"/>
            <a:ext cx="12195175" cy="381000"/>
            <a:chOff x="0" y="0"/>
            <a:chExt cx="12194759" cy="381000"/>
          </a:xfrm>
        </p:grpSpPr>
        <p:sp>
          <p:nvSpPr>
            <p:cNvPr id="11" name="Rectangle 10"/>
            <p:cNvSpPr/>
            <p:nvPr userDrawn="1"/>
          </p:nvSpPr>
          <p:spPr>
            <a:xfrm>
              <a:off x="0" y="0"/>
              <a:ext cx="9677070" cy="88900"/>
            </a:xfrm>
            <a:prstGeom prst="rect">
              <a:avLst/>
            </a:prstGeom>
            <a:gradFill>
              <a:gsLst>
                <a:gs pos="0">
                  <a:schemeClr val="accent1">
                    <a:lumMod val="5000"/>
                    <a:lumOff val="95000"/>
                    <a:alpha val="0"/>
                  </a:schemeClr>
                </a:gs>
                <a:gs pos="50000">
                  <a:srgbClr val="C0984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Parallelogram 7"/>
            <p:cNvSpPr/>
            <p:nvPr userDrawn="1"/>
          </p:nvSpPr>
          <p:spPr>
            <a:xfrm flipH="1">
              <a:off x="8737302" y="0"/>
              <a:ext cx="3457457" cy="381000"/>
            </a:xfrm>
            <a:custGeom>
              <a:avLst/>
              <a:gdLst>
                <a:gd name="connsiteX0" fmla="*/ 0 w 3454400"/>
                <a:gd name="connsiteY0" fmla="*/ 381000 h 381000"/>
                <a:gd name="connsiteX1" fmla="*/ 706854 w 3454400"/>
                <a:gd name="connsiteY1" fmla="*/ 0 h 381000"/>
                <a:gd name="connsiteX2" fmla="*/ 3454400 w 3454400"/>
                <a:gd name="connsiteY2" fmla="*/ 0 h 381000"/>
                <a:gd name="connsiteX3" fmla="*/ 2747546 w 3454400"/>
                <a:gd name="connsiteY3" fmla="*/ 381000 h 381000"/>
                <a:gd name="connsiteX4" fmla="*/ 0 w 3454400"/>
                <a:gd name="connsiteY4" fmla="*/ 381000 h 381000"/>
                <a:gd name="connsiteX0" fmla="*/ 2759 w 3457159"/>
                <a:gd name="connsiteY0" fmla="*/ 381000 h 381000"/>
                <a:gd name="connsiteX1" fmla="*/ 0 w 3457159"/>
                <a:gd name="connsiteY1" fmla="*/ 0 h 381000"/>
                <a:gd name="connsiteX2" fmla="*/ 3457159 w 3457159"/>
                <a:gd name="connsiteY2" fmla="*/ 0 h 381000"/>
                <a:gd name="connsiteX3" fmla="*/ 2750305 w 3457159"/>
                <a:gd name="connsiteY3" fmla="*/ 381000 h 381000"/>
                <a:gd name="connsiteX4" fmla="*/ 2759 w 3457159"/>
                <a:gd name="connsiteY4" fmla="*/ 38100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159" h="381000">
                  <a:moveTo>
                    <a:pt x="2759" y="381000"/>
                  </a:moveTo>
                  <a:cubicBezTo>
                    <a:pt x="1839" y="254000"/>
                    <a:pt x="920" y="127000"/>
                    <a:pt x="0" y="0"/>
                  </a:cubicBezTo>
                  <a:lnTo>
                    <a:pt x="3457159" y="0"/>
                  </a:lnTo>
                  <a:lnTo>
                    <a:pt x="2750305" y="381000"/>
                  </a:lnTo>
                  <a:lnTo>
                    <a:pt x="2759" y="381000"/>
                  </a:lnTo>
                  <a:close/>
                </a:path>
              </a:pathLst>
            </a:custGeom>
            <a:solidFill>
              <a:srgbClr val="C098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13" name="Group 12"/>
          <p:cNvGrpSpPr/>
          <p:nvPr userDrawn="1"/>
        </p:nvGrpSpPr>
        <p:grpSpPr>
          <a:xfrm>
            <a:off x="11303243" y="6479956"/>
            <a:ext cx="574798" cy="170536"/>
            <a:chOff x="2209800" y="4924767"/>
            <a:chExt cx="658141" cy="195263"/>
          </a:xfrm>
          <a:solidFill>
            <a:schemeClr val="bg1">
              <a:lumMod val="50000"/>
            </a:schemeClr>
          </a:solidFill>
        </p:grpSpPr>
        <p:sp>
          <p:nvSpPr>
            <p:cNvPr id="14" name="Freeform 6"/>
            <p:cNvSpPr>
              <a:spLocks/>
            </p:cNvSpPr>
            <p:nvPr/>
          </p:nvSpPr>
          <p:spPr bwMode="auto">
            <a:xfrm>
              <a:off x="2209800" y="4924767"/>
              <a:ext cx="274638" cy="195263"/>
            </a:xfrm>
            <a:custGeom>
              <a:avLst/>
              <a:gdLst>
                <a:gd name="T0" fmla="*/ 35 w 73"/>
                <a:gd name="T1" fmla="*/ 3 h 52"/>
                <a:gd name="T2" fmla="*/ 35 w 73"/>
                <a:gd name="T3" fmla="*/ 16 h 52"/>
                <a:gd name="T4" fmla="*/ 64 w 73"/>
                <a:gd name="T5" fmla="*/ 16 h 52"/>
                <a:gd name="T6" fmla="*/ 73 w 73"/>
                <a:gd name="T7" fmla="*/ 26 h 52"/>
                <a:gd name="T8" fmla="*/ 64 w 73"/>
                <a:gd name="T9" fmla="*/ 36 h 52"/>
                <a:gd name="T10" fmla="*/ 35 w 73"/>
                <a:gd name="T11" fmla="*/ 36 h 52"/>
                <a:gd name="T12" fmla="*/ 35 w 73"/>
                <a:gd name="T13" fmla="*/ 49 h 52"/>
                <a:gd name="T14" fmla="*/ 32 w 73"/>
                <a:gd name="T15" fmla="*/ 52 h 52"/>
                <a:gd name="T16" fmla="*/ 28 w 73"/>
                <a:gd name="T17" fmla="*/ 50 h 52"/>
                <a:gd name="T18" fmla="*/ 0 w 73"/>
                <a:gd name="T19" fmla="*/ 28 h 52"/>
                <a:gd name="T20" fmla="*/ 0 w 73"/>
                <a:gd name="T21" fmla="*/ 26 h 52"/>
                <a:gd name="T22" fmla="*/ 29 w 73"/>
                <a:gd name="T23" fmla="*/ 1 h 52"/>
                <a:gd name="T24" fmla="*/ 32 w 73"/>
                <a:gd name="T25" fmla="*/ 0 h 52"/>
                <a:gd name="T26" fmla="*/ 35 w 73"/>
                <a:gd name="T2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2">
                  <a:moveTo>
                    <a:pt x="35" y="3"/>
                  </a:moveTo>
                  <a:cubicBezTo>
                    <a:pt x="35" y="16"/>
                    <a:pt x="35" y="16"/>
                    <a:pt x="35" y="16"/>
                  </a:cubicBezTo>
                  <a:cubicBezTo>
                    <a:pt x="64" y="16"/>
                    <a:pt x="64" y="16"/>
                    <a:pt x="64" y="16"/>
                  </a:cubicBezTo>
                  <a:cubicBezTo>
                    <a:pt x="69" y="16"/>
                    <a:pt x="73" y="21"/>
                    <a:pt x="73" y="26"/>
                  </a:cubicBezTo>
                  <a:cubicBezTo>
                    <a:pt x="73" y="31"/>
                    <a:pt x="69" y="36"/>
                    <a:pt x="64" y="36"/>
                  </a:cubicBezTo>
                  <a:cubicBezTo>
                    <a:pt x="35" y="36"/>
                    <a:pt x="35" y="36"/>
                    <a:pt x="35" y="36"/>
                  </a:cubicBezTo>
                  <a:cubicBezTo>
                    <a:pt x="35" y="49"/>
                    <a:pt x="35" y="49"/>
                    <a:pt x="35" y="49"/>
                  </a:cubicBezTo>
                  <a:cubicBezTo>
                    <a:pt x="35" y="51"/>
                    <a:pt x="34" y="52"/>
                    <a:pt x="32" y="52"/>
                  </a:cubicBezTo>
                  <a:cubicBezTo>
                    <a:pt x="30" y="52"/>
                    <a:pt x="30" y="52"/>
                    <a:pt x="28" y="50"/>
                  </a:cubicBezTo>
                  <a:cubicBezTo>
                    <a:pt x="22" y="45"/>
                    <a:pt x="0" y="28"/>
                    <a:pt x="0" y="28"/>
                  </a:cubicBezTo>
                  <a:cubicBezTo>
                    <a:pt x="0" y="26"/>
                    <a:pt x="0" y="26"/>
                    <a:pt x="0" y="26"/>
                  </a:cubicBezTo>
                  <a:cubicBezTo>
                    <a:pt x="1" y="24"/>
                    <a:pt x="25" y="4"/>
                    <a:pt x="29" y="1"/>
                  </a:cubicBezTo>
                  <a:cubicBezTo>
                    <a:pt x="29" y="0"/>
                    <a:pt x="30" y="0"/>
                    <a:pt x="32" y="0"/>
                  </a:cubicBezTo>
                  <a:cubicBezTo>
                    <a:pt x="34" y="0"/>
                    <a:pt x="35" y="1"/>
                    <a:pt x="35" y="3"/>
                  </a:cubicBezTo>
                  <a:close/>
                </a:path>
              </a:pathLst>
            </a:custGeom>
            <a:grpFill/>
            <a:ln>
              <a:noFill/>
            </a:ln>
          </p:spPr>
          <p:txBody>
            <a:bodyPr/>
            <a:lstStyle/>
            <a:p>
              <a:pPr eaLnBrk="1" fontAlgn="auto" hangingPunct="1">
                <a:spcBef>
                  <a:spcPts val="0"/>
                </a:spcBef>
                <a:spcAft>
                  <a:spcPts val="0"/>
                </a:spcAft>
                <a:defRPr/>
              </a:pPr>
              <a:endParaRPr lang="en-US" dirty="0">
                <a:latin typeface="+mn-lt"/>
              </a:endParaRPr>
            </a:p>
          </p:txBody>
        </p:sp>
        <p:sp>
          <p:nvSpPr>
            <p:cNvPr id="15" name="Freeform 6"/>
            <p:cNvSpPr>
              <a:spLocks/>
            </p:cNvSpPr>
            <p:nvPr/>
          </p:nvSpPr>
          <p:spPr bwMode="auto">
            <a:xfrm flipH="1">
              <a:off x="2593303" y="4924767"/>
              <a:ext cx="274638" cy="195263"/>
            </a:xfrm>
            <a:custGeom>
              <a:avLst/>
              <a:gdLst>
                <a:gd name="T0" fmla="*/ 35 w 73"/>
                <a:gd name="T1" fmla="*/ 3 h 52"/>
                <a:gd name="T2" fmla="*/ 35 w 73"/>
                <a:gd name="T3" fmla="*/ 16 h 52"/>
                <a:gd name="T4" fmla="*/ 64 w 73"/>
                <a:gd name="T5" fmla="*/ 16 h 52"/>
                <a:gd name="T6" fmla="*/ 73 w 73"/>
                <a:gd name="T7" fmla="*/ 26 h 52"/>
                <a:gd name="T8" fmla="*/ 64 w 73"/>
                <a:gd name="T9" fmla="*/ 36 h 52"/>
                <a:gd name="T10" fmla="*/ 35 w 73"/>
                <a:gd name="T11" fmla="*/ 36 h 52"/>
                <a:gd name="T12" fmla="*/ 35 w 73"/>
                <a:gd name="T13" fmla="*/ 49 h 52"/>
                <a:gd name="T14" fmla="*/ 32 w 73"/>
                <a:gd name="T15" fmla="*/ 52 h 52"/>
                <a:gd name="T16" fmla="*/ 28 w 73"/>
                <a:gd name="T17" fmla="*/ 50 h 52"/>
                <a:gd name="T18" fmla="*/ 0 w 73"/>
                <a:gd name="T19" fmla="*/ 28 h 52"/>
                <a:gd name="T20" fmla="*/ 0 w 73"/>
                <a:gd name="T21" fmla="*/ 26 h 52"/>
                <a:gd name="T22" fmla="*/ 29 w 73"/>
                <a:gd name="T23" fmla="*/ 1 h 52"/>
                <a:gd name="T24" fmla="*/ 32 w 73"/>
                <a:gd name="T25" fmla="*/ 0 h 52"/>
                <a:gd name="T26" fmla="*/ 35 w 73"/>
                <a:gd name="T2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2">
                  <a:moveTo>
                    <a:pt x="35" y="3"/>
                  </a:moveTo>
                  <a:cubicBezTo>
                    <a:pt x="35" y="16"/>
                    <a:pt x="35" y="16"/>
                    <a:pt x="35" y="16"/>
                  </a:cubicBezTo>
                  <a:cubicBezTo>
                    <a:pt x="64" y="16"/>
                    <a:pt x="64" y="16"/>
                    <a:pt x="64" y="16"/>
                  </a:cubicBezTo>
                  <a:cubicBezTo>
                    <a:pt x="69" y="16"/>
                    <a:pt x="73" y="21"/>
                    <a:pt x="73" y="26"/>
                  </a:cubicBezTo>
                  <a:cubicBezTo>
                    <a:pt x="73" y="31"/>
                    <a:pt x="69" y="36"/>
                    <a:pt x="64" y="36"/>
                  </a:cubicBezTo>
                  <a:cubicBezTo>
                    <a:pt x="35" y="36"/>
                    <a:pt x="35" y="36"/>
                    <a:pt x="35" y="36"/>
                  </a:cubicBezTo>
                  <a:cubicBezTo>
                    <a:pt x="35" y="49"/>
                    <a:pt x="35" y="49"/>
                    <a:pt x="35" y="49"/>
                  </a:cubicBezTo>
                  <a:cubicBezTo>
                    <a:pt x="35" y="51"/>
                    <a:pt x="34" y="52"/>
                    <a:pt x="32" y="52"/>
                  </a:cubicBezTo>
                  <a:cubicBezTo>
                    <a:pt x="30" y="52"/>
                    <a:pt x="30" y="52"/>
                    <a:pt x="28" y="50"/>
                  </a:cubicBezTo>
                  <a:cubicBezTo>
                    <a:pt x="22" y="45"/>
                    <a:pt x="0" y="28"/>
                    <a:pt x="0" y="28"/>
                  </a:cubicBezTo>
                  <a:cubicBezTo>
                    <a:pt x="0" y="26"/>
                    <a:pt x="0" y="26"/>
                    <a:pt x="0" y="26"/>
                  </a:cubicBezTo>
                  <a:cubicBezTo>
                    <a:pt x="1" y="24"/>
                    <a:pt x="25" y="4"/>
                    <a:pt x="29" y="1"/>
                  </a:cubicBezTo>
                  <a:cubicBezTo>
                    <a:pt x="29" y="0"/>
                    <a:pt x="30" y="0"/>
                    <a:pt x="32" y="0"/>
                  </a:cubicBezTo>
                  <a:cubicBezTo>
                    <a:pt x="34" y="0"/>
                    <a:pt x="35" y="1"/>
                    <a:pt x="35" y="3"/>
                  </a:cubicBezTo>
                  <a:close/>
                </a:path>
              </a:pathLst>
            </a:custGeom>
            <a:grpFill/>
            <a:ln>
              <a:noFill/>
            </a:ln>
          </p:spPr>
          <p:txBody>
            <a:bodyPr/>
            <a:lstStyle/>
            <a:p>
              <a:pPr eaLnBrk="1" fontAlgn="auto" hangingPunct="1">
                <a:spcBef>
                  <a:spcPts val="0"/>
                </a:spcBef>
                <a:spcAft>
                  <a:spcPts val="0"/>
                </a:spcAft>
                <a:defRPr/>
              </a:pPr>
              <a:endParaRPr lang="en-US" dirty="0">
                <a:latin typeface="+mn-lt"/>
              </a:endParaRPr>
            </a:p>
          </p:txBody>
        </p:sp>
      </p:grpSp>
      <p:sp>
        <p:nvSpPr>
          <p:cNvPr id="1034" name="Rectangle 15"/>
          <p:cNvSpPr>
            <a:spLocks noChangeArrowheads="1"/>
          </p:cNvSpPr>
          <p:nvPr userDrawn="1"/>
        </p:nvSpPr>
        <p:spPr bwMode="auto">
          <a:xfrm>
            <a:off x="11376025" y="39688"/>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algn="ctr" eaLnBrk="1" hangingPunct="1"/>
            <a:fld id="{C3C50653-C12B-4EA2-9D65-48077138B372}" type="slidenum">
              <a:rPr lang="en-US" altLang="en-US" sz="1400" b="1">
                <a:solidFill>
                  <a:schemeClr val="bg1"/>
                </a:solidFill>
              </a:rPr>
              <a:pPr algn="ctr" eaLnBrk="1" hangingPunct="1"/>
              <a:t>‹#›</a:t>
            </a:fld>
            <a:endParaRPr lang="en-US" altLang="en-US" sz="1400" b="1" dirty="0">
              <a:solidFill>
                <a:schemeClr val="bg1"/>
              </a:solidFill>
            </a:endParaRPr>
          </a:p>
        </p:txBody>
      </p:sp>
      <p:sp>
        <p:nvSpPr>
          <p:cNvPr id="1035" name="TextBox 16"/>
          <p:cNvSpPr txBox="1">
            <a:spLocks noChangeArrowheads="1"/>
          </p:cNvSpPr>
          <p:nvPr userDrawn="1"/>
        </p:nvSpPr>
        <p:spPr bwMode="auto">
          <a:xfrm>
            <a:off x="479425" y="6497638"/>
            <a:ext cx="16129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pPr eaLnBrk="1" hangingPunct="1"/>
            <a:r>
              <a:rPr lang="en-US" altLang="en-US" sz="1600" dirty="0">
                <a:solidFill>
                  <a:schemeClr val="bg1"/>
                </a:solidFill>
                <a:latin typeface="Lato" pitchFamily="34" charset="0"/>
              </a:rPr>
              <a:t>@tuckerga.gov</a:t>
            </a: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Lst>
  <p:txStyles>
    <p:titleStyle>
      <a:lvl1pPr algn="l" rtl="0" fontAlgn="base">
        <a:lnSpc>
          <a:spcPct val="90000"/>
        </a:lnSpc>
        <a:spcBef>
          <a:spcPct val="0"/>
        </a:spcBef>
        <a:spcAft>
          <a:spcPct val="0"/>
        </a:spcAft>
        <a:defRPr sz="44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Lato" pitchFamily="34" charset="0"/>
        </a:defRPr>
      </a:lvl2pPr>
      <a:lvl3pPr algn="l" rtl="0" fontAlgn="base">
        <a:lnSpc>
          <a:spcPct val="90000"/>
        </a:lnSpc>
        <a:spcBef>
          <a:spcPct val="0"/>
        </a:spcBef>
        <a:spcAft>
          <a:spcPct val="0"/>
        </a:spcAft>
        <a:defRPr sz="4400">
          <a:solidFill>
            <a:schemeClr val="tx1"/>
          </a:solidFill>
          <a:latin typeface="Lato" pitchFamily="34" charset="0"/>
        </a:defRPr>
      </a:lvl3pPr>
      <a:lvl4pPr algn="l" rtl="0" fontAlgn="base">
        <a:lnSpc>
          <a:spcPct val="90000"/>
        </a:lnSpc>
        <a:spcBef>
          <a:spcPct val="0"/>
        </a:spcBef>
        <a:spcAft>
          <a:spcPct val="0"/>
        </a:spcAft>
        <a:defRPr sz="4400">
          <a:solidFill>
            <a:schemeClr val="tx1"/>
          </a:solidFill>
          <a:latin typeface="Lato" pitchFamily="34" charset="0"/>
        </a:defRPr>
      </a:lvl4pPr>
      <a:lvl5pPr algn="l" rtl="0" fontAlgn="base">
        <a:lnSpc>
          <a:spcPct val="90000"/>
        </a:lnSpc>
        <a:spcBef>
          <a:spcPct val="0"/>
        </a:spcBef>
        <a:spcAft>
          <a:spcPct val="0"/>
        </a:spcAft>
        <a:defRPr sz="4400">
          <a:solidFill>
            <a:schemeClr val="tx1"/>
          </a:solidFill>
          <a:latin typeface="Lato" pitchFamily="34" charset="0"/>
        </a:defRPr>
      </a:lvl5pPr>
      <a:lvl6pPr marL="457200" algn="l" rtl="0" fontAlgn="base">
        <a:lnSpc>
          <a:spcPct val="90000"/>
        </a:lnSpc>
        <a:spcBef>
          <a:spcPct val="0"/>
        </a:spcBef>
        <a:spcAft>
          <a:spcPct val="0"/>
        </a:spcAft>
        <a:defRPr sz="4400">
          <a:solidFill>
            <a:schemeClr val="tx1"/>
          </a:solidFill>
          <a:latin typeface="Lato" pitchFamily="34" charset="0"/>
        </a:defRPr>
      </a:lvl6pPr>
      <a:lvl7pPr marL="914400" algn="l" rtl="0" fontAlgn="base">
        <a:lnSpc>
          <a:spcPct val="90000"/>
        </a:lnSpc>
        <a:spcBef>
          <a:spcPct val="0"/>
        </a:spcBef>
        <a:spcAft>
          <a:spcPct val="0"/>
        </a:spcAft>
        <a:defRPr sz="4400">
          <a:solidFill>
            <a:schemeClr val="tx1"/>
          </a:solidFill>
          <a:latin typeface="Lato" pitchFamily="34" charset="0"/>
        </a:defRPr>
      </a:lvl7pPr>
      <a:lvl8pPr marL="1371600" algn="l" rtl="0" fontAlgn="base">
        <a:lnSpc>
          <a:spcPct val="90000"/>
        </a:lnSpc>
        <a:spcBef>
          <a:spcPct val="0"/>
        </a:spcBef>
        <a:spcAft>
          <a:spcPct val="0"/>
        </a:spcAft>
        <a:defRPr sz="4400">
          <a:solidFill>
            <a:schemeClr val="tx1"/>
          </a:solidFill>
          <a:latin typeface="Lato" pitchFamily="34" charset="0"/>
        </a:defRPr>
      </a:lvl8pPr>
      <a:lvl9pPr marL="1828800" algn="l" rtl="0" fontAlgn="base">
        <a:lnSpc>
          <a:spcPct val="90000"/>
        </a:lnSpc>
        <a:spcBef>
          <a:spcPct val="0"/>
        </a:spcBef>
        <a:spcAft>
          <a:spcPct val="0"/>
        </a:spcAft>
        <a:defRPr sz="4400">
          <a:solidFill>
            <a:schemeClr val="tx1"/>
          </a:solidFill>
          <a:latin typeface="Lato"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3" descr="Shape&#10;&#10;Description automatically generated">
            <a:extLst>
              <a:ext uri="{FF2B5EF4-FFF2-40B4-BE49-F238E27FC236}">
                <a16:creationId xmlns:a16="http://schemas.microsoft.com/office/drawing/2014/main" id="{D3C62324-990D-4790-BC04-1B678E5DA9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340" t="5383" r="-2" b="21376"/>
          <a:stretch/>
        </p:blipFill>
        <p:spPr>
          <a:xfrm>
            <a:off x="46233" y="-16261"/>
            <a:ext cx="3365031" cy="2755711"/>
          </a:xfrm>
          <a:prstGeom prst="rect">
            <a:avLst/>
          </a:prstGeom>
        </p:spPr>
      </p:pic>
      <p:sp>
        <p:nvSpPr>
          <p:cNvPr id="12" name="Title 1">
            <a:extLst>
              <a:ext uri="{FF2B5EF4-FFF2-40B4-BE49-F238E27FC236}">
                <a16:creationId xmlns:a16="http://schemas.microsoft.com/office/drawing/2014/main" id="{E642551C-D758-46C0-AF0A-1A1D8B644A7F}"/>
              </a:ext>
            </a:extLst>
          </p:cNvPr>
          <p:cNvSpPr txBox="1">
            <a:spLocks/>
          </p:cNvSpPr>
          <p:nvPr/>
        </p:nvSpPr>
        <p:spPr>
          <a:xfrm>
            <a:off x="-102743" y="2339965"/>
            <a:ext cx="12442005" cy="1687505"/>
          </a:xfrm>
          <a:prstGeom prst="rect">
            <a:avLst/>
          </a:prstGeom>
        </p:spPr>
        <p:txBody>
          <a:bodyPr vert="horz" lIns="91440" tIns="45720" rIns="91440" bIns="45720" rtlCol="0" anchor="b">
            <a:noAutofit/>
          </a:bodyPr>
          <a:lstStyle>
            <a:lvl1pPr algn="l" rtl="0" fontAlgn="base">
              <a:lnSpc>
                <a:spcPct val="90000"/>
              </a:lnSpc>
              <a:spcBef>
                <a:spcPct val="0"/>
              </a:spcBef>
              <a:spcAft>
                <a:spcPct val="0"/>
              </a:spcAft>
              <a:defRPr sz="44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Lato" pitchFamily="34" charset="0"/>
              </a:defRPr>
            </a:lvl2pPr>
            <a:lvl3pPr algn="l" rtl="0" fontAlgn="base">
              <a:lnSpc>
                <a:spcPct val="90000"/>
              </a:lnSpc>
              <a:spcBef>
                <a:spcPct val="0"/>
              </a:spcBef>
              <a:spcAft>
                <a:spcPct val="0"/>
              </a:spcAft>
              <a:defRPr sz="4400">
                <a:solidFill>
                  <a:schemeClr val="tx1"/>
                </a:solidFill>
                <a:latin typeface="Lato" pitchFamily="34" charset="0"/>
              </a:defRPr>
            </a:lvl3pPr>
            <a:lvl4pPr algn="l" rtl="0" fontAlgn="base">
              <a:lnSpc>
                <a:spcPct val="90000"/>
              </a:lnSpc>
              <a:spcBef>
                <a:spcPct val="0"/>
              </a:spcBef>
              <a:spcAft>
                <a:spcPct val="0"/>
              </a:spcAft>
              <a:defRPr sz="4400">
                <a:solidFill>
                  <a:schemeClr val="tx1"/>
                </a:solidFill>
                <a:latin typeface="Lato" pitchFamily="34" charset="0"/>
              </a:defRPr>
            </a:lvl4pPr>
            <a:lvl5pPr algn="l" rtl="0" fontAlgn="base">
              <a:lnSpc>
                <a:spcPct val="90000"/>
              </a:lnSpc>
              <a:spcBef>
                <a:spcPct val="0"/>
              </a:spcBef>
              <a:spcAft>
                <a:spcPct val="0"/>
              </a:spcAft>
              <a:defRPr sz="4400">
                <a:solidFill>
                  <a:schemeClr val="tx1"/>
                </a:solidFill>
                <a:latin typeface="Lato" pitchFamily="34" charset="0"/>
              </a:defRPr>
            </a:lvl5pPr>
            <a:lvl6pPr marL="457200" algn="l" rtl="0" fontAlgn="base">
              <a:lnSpc>
                <a:spcPct val="90000"/>
              </a:lnSpc>
              <a:spcBef>
                <a:spcPct val="0"/>
              </a:spcBef>
              <a:spcAft>
                <a:spcPct val="0"/>
              </a:spcAft>
              <a:defRPr sz="4400">
                <a:solidFill>
                  <a:schemeClr val="tx1"/>
                </a:solidFill>
                <a:latin typeface="Lato" pitchFamily="34" charset="0"/>
              </a:defRPr>
            </a:lvl6pPr>
            <a:lvl7pPr marL="914400" algn="l" rtl="0" fontAlgn="base">
              <a:lnSpc>
                <a:spcPct val="90000"/>
              </a:lnSpc>
              <a:spcBef>
                <a:spcPct val="0"/>
              </a:spcBef>
              <a:spcAft>
                <a:spcPct val="0"/>
              </a:spcAft>
              <a:defRPr sz="4400">
                <a:solidFill>
                  <a:schemeClr val="tx1"/>
                </a:solidFill>
                <a:latin typeface="Lato" pitchFamily="34" charset="0"/>
              </a:defRPr>
            </a:lvl7pPr>
            <a:lvl8pPr marL="1371600" algn="l" rtl="0" fontAlgn="base">
              <a:lnSpc>
                <a:spcPct val="90000"/>
              </a:lnSpc>
              <a:spcBef>
                <a:spcPct val="0"/>
              </a:spcBef>
              <a:spcAft>
                <a:spcPct val="0"/>
              </a:spcAft>
              <a:defRPr sz="4400">
                <a:solidFill>
                  <a:schemeClr val="tx1"/>
                </a:solidFill>
                <a:latin typeface="Lato" pitchFamily="34" charset="0"/>
              </a:defRPr>
            </a:lvl8pPr>
            <a:lvl9pPr marL="1828800" algn="l" rtl="0" fontAlgn="base">
              <a:lnSpc>
                <a:spcPct val="90000"/>
              </a:lnSpc>
              <a:spcBef>
                <a:spcPct val="0"/>
              </a:spcBef>
              <a:spcAft>
                <a:spcPct val="0"/>
              </a:spcAft>
              <a:defRPr sz="4400">
                <a:solidFill>
                  <a:schemeClr val="tx1"/>
                </a:solidFill>
                <a:latin typeface="Lato" pitchFamily="34" charset="0"/>
              </a:defRPr>
            </a:lvl9pPr>
          </a:lstStyle>
          <a:p>
            <a:pPr algn="ctr"/>
            <a:r>
              <a:rPr lang="en-US" sz="4800" i="1" cap="all" dirty="0">
                <a:solidFill>
                  <a:srgbClr val="002060"/>
                </a:solidFill>
                <a:latin typeface="+mn-lt"/>
                <a:ea typeface="Lato" panose="020F0502020204030203" pitchFamily="34" charset="0"/>
                <a:cs typeface="Lato" panose="020F0502020204030203" pitchFamily="34" charset="0"/>
              </a:rPr>
              <a:t>CITY MANAGER </a:t>
            </a:r>
          </a:p>
          <a:p>
            <a:pPr algn="ctr"/>
            <a:r>
              <a:rPr lang="en-US" sz="4800" i="1" cap="all" dirty="0">
                <a:solidFill>
                  <a:srgbClr val="002060"/>
                </a:solidFill>
                <a:latin typeface="+mn-lt"/>
                <a:ea typeface="Lato" panose="020F0502020204030203" pitchFamily="34" charset="0"/>
                <a:cs typeface="Lato" panose="020F0502020204030203" pitchFamily="34" charset="0"/>
              </a:rPr>
              <a:t>DRAFT FY 2026 BUDGET </a:t>
            </a:r>
          </a:p>
        </p:txBody>
      </p:sp>
      <p:sp>
        <p:nvSpPr>
          <p:cNvPr id="13" name="Subtitle 2">
            <a:extLst>
              <a:ext uri="{FF2B5EF4-FFF2-40B4-BE49-F238E27FC236}">
                <a16:creationId xmlns:a16="http://schemas.microsoft.com/office/drawing/2014/main" id="{C63048C2-0C0E-4024-B23B-7D8AA08E6D14}"/>
              </a:ext>
            </a:extLst>
          </p:cNvPr>
          <p:cNvSpPr txBox="1">
            <a:spLocks/>
          </p:cNvSpPr>
          <p:nvPr/>
        </p:nvSpPr>
        <p:spPr>
          <a:xfrm>
            <a:off x="7598022" y="5337331"/>
            <a:ext cx="3929043" cy="1520669"/>
          </a:xfrm>
          <a:prstGeom prst="rect">
            <a:avLst/>
          </a:prstGeom>
        </p:spPr>
        <p:txBody>
          <a:bodyPr vert="horz" lIns="91440" tIns="45720" rIns="91440" bIns="45720" rtlCol="0">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3600" b="1" cap="all" spc="300" dirty="0">
                <a:cs typeface="Calibri" panose="020F0502020204030204" pitchFamily="34" charset="0"/>
              </a:rPr>
              <a:t>April 14, 2025</a:t>
            </a:r>
          </a:p>
        </p:txBody>
      </p:sp>
      <p:pic>
        <p:nvPicPr>
          <p:cNvPr id="5" name="Picture 4">
            <a:extLst>
              <a:ext uri="{FF2B5EF4-FFF2-40B4-BE49-F238E27FC236}">
                <a16:creationId xmlns:a16="http://schemas.microsoft.com/office/drawing/2014/main" id="{24CA3EA9-EE1A-DFAB-1E97-7C50E218C088}"/>
              </a:ext>
            </a:extLst>
          </p:cNvPr>
          <p:cNvPicPr>
            <a:picLocks noChangeAspect="1"/>
          </p:cNvPicPr>
          <p:nvPr/>
        </p:nvPicPr>
        <p:blipFill>
          <a:blip r:embed="rId3"/>
          <a:stretch>
            <a:fillRect/>
          </a:stretch>
        </p:blipFill>
        <p:spPr>
          <a:xfrm>
            <a:off x="8397783" y="0"/>
            <a:ext cx="3794217" cy="2095927"/>
          </a:xfrm>
          <a:prstGeom prst="rect">
            <a:avLst/>
          </a:prstGeom>
        </p:spPr>
      </p:pic>
      <p:pic>
        <p:nvPicPr>
          <p:cNvPr id="1026" name="Picture 11" descr="A construction site with a concrete foundation&#10;&#10;AI-generated content may be incorrect.">
            <a:extLst>
              <a:ext uri="{FF2B5EF4-FFF2-40B4-BE49-F238E27FC236}">
                <a16:creationId xmlns:a16="http://schemas.microsoft.com/office/drawing/2014/main" id="{32291F51-B2AE-4DC4-2790-251124BF51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310422"/>
            <a:ext cx="3411264" cy="2547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417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BF7F8-AB61-13FB-A4A7-655A9039B5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615C20-92AF-32EA-CA3F-F1EDD75C3C4B}"/>
              </a:ext>
            </a:extLst>
          </p:cNvPr>
          <p:cNvSpPr>
            <a:spLocks noGrp="1"/>
          </p:cNvSpPr>
          <p:nvPr>
            <p:ph idx="1"/>
          </p:nvPr>
        </p:nvSpPr>
        <p:spPr>
          <a:xfrm>
            <a:off x="264468" y="329144"/>
            <a:ext cx="11663064" cy="1021517"/>
          </a:xfrm>
        </p:spPr>
        <p:txBody>
          <a:bodyPr/>
          <a:lstStyle/>
          <a:p>
            <a:pPr marL="0" indent="0">
              <a:lnSpc>
                <a:spcPct val="120000"/>
              </a:lnSpc>
              <a:buNone/>
            </a:pPr>
            <a:r>
              <a:rPr lang="en-US" sz="3600" b="1" dirty="0"/>
              <a:t>	Achievements in FY 25 Budget</a:t>
            </a:r>
          </a:p>
          <a:p>
            <a:pPr marL="0" indent="0">
              <a:lnSpc>
                <a:spcPct val="120000"/>
              </a:lnSpc>
              <a:buNone/>
            </a:pPr>
            <a:r>
              <a:rPr lang="en-US" sz="3600" b="1" dirty="0"/>
              <a:t>Programs</a:t>
            </a:r>
          </a:p>
          <a:p>
            <a:pPr>
              <a:lnSpc>
                <a:spcPct val="120000"/>
              </a:lnSpc>
            </a:pPr>
            <a:r>
              <a:rPr lang="en-US" sz="3200" dirty="0"/>
              <a:t>Completion of City Standard Guidebook</a:t>
            </a:r>
          </a:p>
          <a:p>
            <a:pPr>
              <a:lnSpc>
                <a:spcPct val="120000"/>
              </a:lnSpc>
            </a:pPr>
            <a:r>
              <a:rPr lang="en-US" sz="3200" dirty="0"/>
              <a:t>Added downtown parking</a:t>
            </a:r>
          </a:p>
          <a:p>
            <a:pPr>
              <a:lnSpc>
                <a:spcPct val="120000"/>
              </a:lnSpc>
            </a:pPr>
            <a:r>
              <a:rPr lang="en-US" sz="3200" dirty="0"/>
              <a:t>Tucker manufacturing Day</a:t>
            </a:r>
          </a:p>
          <a:p>
            <a:pPr>
              <a:lnSpc>
                <a:spcPct val="120000"/>
              </a:lnSpc>
            </a:pPr>
            <a:r>
              <a:rPr lang="en-US" sz="3200" dirty="0"/>
              <a:t>Small Business Expo</a:t>
            </a:r>
          </a:p>
          <a:p>
            <a:pPr>
              <a:lnSpc>
                <a:spcPct val="120000"/>
              </a:lnSpc>
            </a:pPr>
            <a:r>
              <a:rPr lang="en-US" sz="3200" dirty="0"/>
              <a:t>Façade grants delivered.</a:t>
            </a:r>
          </a:p>
          <a:p>
            <a:pPr>
              <a:lnSpc>
                <a:spcPct val="120000"/>
              </a:lnSpc>
            </a:pPr>
            <a:r>
              <a:rPr lang="en-US" sz="3200" dirty="0"/>
              <a:t>14 new business ribbon cuttings</a:t>
            </a:r>
          </a:p>
          <a:p>
            <a:pPr>
              <a:lnSpc>
                <a:spcPct val="120000"/>
              </a:lnSpc>
            </a:pPr>
            <a:endParaRPr lang="en-US" sz="3200" dirty="0"/>
          </a:p>
          <a:p>
            <a:pPr>
              <a:lnSpc>
                <a:spcPct val="120000"/>
              </a:lnSpc>
            </a:pPr>
            <a:endParaRPr lang="en-US" sz="3200" dirty="0"/>
          </a:p>
          <a:p>
            <a:pPr>
              <a:lnSpc>
                <a:spcPct val="120000"/>
              </a:lnSpc>
            </a:pPr>
            <a:endParaRPr lang="en-US" sz="3200" b="1" dirty="0"/>
          </a:p>
          <a:p>
            <a:pPr lvl="2">
              <a:lnSpc>
                <a:spcPct val="120000"/>
              </a:lnSpc>
            </a:pPr>
            <a:endParaRPr lang="en-US" sz="4000" b="1" dirty="0"/>
          </a:p>
          <a:p>
            <a:pPr algn="ctr">
              <a:lnSpc>
                <a:spcPct val="120000"/>
              </a:lnSpc>
            </a:pPr>
            <a:endParaRPr lang="en-US" sz="4400" b="1" dirty="0"/>
          </a:p>
        </p:txBody>
      </p:sp>
      <p:sp>
        <p:nvSpPr>
          <p:cNvPr id="6" name="TextBox 5">
            <a:extLst>
              <a:ext uri="{FF2B5EF4-FFF2-40B4-BE49-F238E27FC236}">
                <a16:creationId xmlns:a16="http://schemas.microsoft.com/office/drawing/2014/main" id="{E5E664EF-AECC-9440-06DD-2ACE143F26F8}"/>
              </a:ext>
            </a:extLst>
          </p:cNvPr>
          <p:cNvSpPr txBox="1"/>
          <p:nvPr/>
        </p:nvSpPr>
        <p:spPr>
          <a:xfrm>
            <a:off x="3048856" y="3134089"/>
            <a:ext cx="6097712" cy="646331"/>
          </a:xfrm>
          <a:prstGeom prst="rect">
            <a:avLst/>
          </a:prstGeom>
          <a:noFill/>
        </p:spPr>
        <p:txBody>
          <a:bodyPr wrap="square">
            <a:spAutoFit/>
          </a:bodyPr>
          <a:lstStyle/>
          <a:p>
            <a:br>
              <a:rPr lang="en-US" dirty="0"/>
            </a:br>
            <a:endParaRPr lang="en-US" dirty="0"/>
          </a:p>
        </p:txBody>
      </p:sp>
      <p:pic>
        <p:nvPicPr>
          <p:cNvPr id="8" name="Picture 7">
            <a:extLst>
              <a:ext uri="{FF2B5EF4-FFF2-40B4-BE49-F238E27FC236}">
                <a16:creationId xmlns:a16="http://schemas.microsoft.com/office/drawing/2014/main" id="{C34ABA61-6508-3549-9CE9-F189269F3C18}"/>
              </a:ext>
            </a:extLst>
          </p:cNvPr>
          <p:cNvPicPr>
            <a:picLocks noChangeAspect="1"/>
          </p:cNvPicPr>
          <p:nvPr/>
        </p:nvPicPr>
        <p:blipFill>
          <a:blip r:embed="rId2"/>
          <a:stretch>
            <a:fillRect/>
          </a:stretch>
        </p:blipFill>
        <p:spPr>
          <a:xfrm>
            <a:off x="6895814" y="3648483"/>
            <a:ext cx="5296186" cy="3209517"/>
          </a:xfrm>
          <a:prstGeom prst="rect">
            <a:avLst/>
          </a:prstGeom>
        </p:spPr>
      </p:pic>
    </p:spTree>
    <p:extLst>
      <p:ext uri="{BB962C8B-B14F-4D97-AF65-F5344CB8AC3E}">
        <p14:creationId xmlns:p14="http://schemas.microsoft.com/office/powerpoint/2010/main" val="295346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7F5857-1671-ADDF-406C-C0D6D721FA59}"/>
              </a:ext>
            </a:extLst>
          </p:cNvPr>
          <p:cNvSpPr>
            <a:spLocks noGrp="1"/>
          </p:cNvSpPr>
          <p:nvPr>
            <p:ph idx="1"/>
          </p:nvPr>
        </p:nvSpPr>
        <p:spPr>
          <a:xfrm>
            <a:off x="264468" y="113619"/>
            <a:ext cx="11663064" cy="1021517"/>
          </a:xfrm>
        </p:spPr>
        <p:txBody>
          <a:bodyPr/>
          <a:lstStyle/>
          <a:p>
            <a:pPr marL="0" indent="0">
              <a:lnSpc>
                <a:spcPct val="120000"/>
              </a:lnSpc>
              <a:buNone/>
            </a:pPr>
            <a:r>
              <a:rPr lang="en-US" sz="3600" b="1" dirty="0"/>
              <a:t>Themes of the FY 26 Budget</a:t>
            </a:r>
          </a:p>
          <a:p>
            <a:pPr>
              <a:lnSpc>
                <a:spcPct val="120000"/>
              </a:lnSpc>
            </a:pPr>
            <a:r>
              <a:rPr lang="en-US" sz="3200" dirty="0"/>
              <a:t>Year of implementation – major projects underway</a:t>
            </a:r>
          </a:p>
          <a:p>
            <a:pPr lvl="1">
              <a:lnSpc>
                <a:spcPct val="120000"/>
              </a:lnSpc>
            </a:pPr>
            <a:r>
              <a:rPr lang="en-US" sz="2800" dirty="0"/>
              <a:t>Tucker Town Green – Place making/Economic Development</a:t>
            </a:r>
          </a:p>
          <a:p>
            <a:pPr lvl="1">
              <a:lnSpc>
                <a:spcPct val="120000"/>
              </a:lnSpc>
            </a:pPr>
            <a:r>
              <a:rPr lang="en-US" sz="2800" dirty="0"/>
              <a:t>Dams – Safety/Amenities</a:t>
            </a:r>
          </a:p>
          <a:p>
            <a:pPr lvl="1">
              <a:lnSpc>
                <a:spcPct val="120000"/>
              </a:lnSpc>
            </a:pPr>
            <a:r>
              <a:rPr lang="en-US" sz="2800" dirty="0"/>
              <a:t>Richardson Realignment- Safety/Community Development</a:t>
            </a:r>
          </a:p>
          <a:p>
            <a:pPr>
              <a:lnSpc>
                <a:spcPct val="120000"/>
              </a:lnSpc>
            </a:pPr>
            <a:r>
              <a:rPr lang="en-US" sz="3200" dirty="0"/>
              <a:t>Continued design work</a:t>
            </a:r>
          </a:p>
          <a:p>
            <a:pPr lvl="1">
              <a:lnSpc>
                <a:spcPct val="120000"/>
              </a:lnSpc>
            </a:pPr>
            <a:r>
              <a:rPr lang="en-US" sz="2800" dirty="0"/>
              <a:t>Trails – Mobility/Connections/Economic Development</a:t>
            </a:r>
          </a:p>
          <a:p>
            <a:pPr>
              <a:lnSpc>
                <a:spcPct val="120000"/>
              </a:lnSpc>
            </a:pPr>
            <a:r>
              <a:rPr lang="en-US" sz="3200" dirty="0"/>
              <a:t>Prudent use of projected future funds </a:t>
            </a:r>
          </a:p>
          <a:p>
            <a:pPr lvl="1">
              <a:lnSpc>
                <a:spcPct val="120000"/>
              </a:lnSpc>
            </a:pPr>
            <a:r>
              <a:rPr lang="en-US" sz="2800" dirty="0"/>
              <a:t>American Rescue Plan funds spent/obligated</a:t>
            </a:r>
          </a:p>
          <a:p>
            <a:pPr lvl="1">
              <a:lnSpc>
                <a:spcPct val="120000"/>
              </a:lnSpc>
            </a:pPr>
            <a:r>
              <a:rPr lang="en-US" sz="2800" dirty="0"/>
              <a:t>Economic uncertainty/finite capital funding</a:t>
            </a:r>
          </a:p>
          <a:p>
            <a:pPr>
              <a:lnSpc>
                <a:spcPct val="120000"/>
              </a:lnSpc>
            </a:pPr>
            <a:endParaRPr lang="en-US" sz="3200" dirty="0"/>
          </a:p>
          <a:p>
            <a:pPr>
              <a:lnSpc>
                <a:spcPct val="120000"/>
              </a:lnSpc>
            </a:pPr>
            <a:endParaRPr lang="en-US" sz="3200" b="1" dirty="0"/>
          </a:p>
          <a:p>
            <a:pPr lvl="2">
              <a:lnSpc>
                <a:spcPct val="120000"/>
              </a:lnSpc>
            </a:pPr>
            <a:endParaRPr lang="en-US" sz="4000" b="1" dirty="0"/>
          </a:p>
          <a:p>
            <a:pPr algn="ctr">
              <a:lnSpc>
                <a:spcPct val="120000"/>
              </a:lnSpc>
            </a:pPr>
            <a:endParaRPr lang="en-US" sz="4400" b="1" dirty="0"/>
          </a:p>
        </p:txBody>
      </p:sp>
    </p:spTree>
    <p:extLst>
      <p:ext uri="{BB962C8B-B14F-4D97-AF65-F5344CB8AC3E}">
        <p14:creationId xmlns:p14="http://schemas.microsoft.com/office/powerpoint/2010/main" val="3946037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163F641D-701A-44D4-AE66-4E5A4BA65DE1}"/>
              </a:ext>
            </a:extLst>
          </p:cNvPr>
          <p:cNvGraphicFramePr>
            <a:graphicFrameLocks noGrp="1"/>
          </p:cNvGraphicFramePr>
          <p:nvPr/>
        </p:nvGraphicFramePr>
        <p:xfrm>
          <a:off x="343104" y="225893"/>
          <a:ext cx="8525593" cy="505380"/>
        </p:xfrm>
        <a:graphic>
          <a:graphicData uri="http://schemas.openxmlformats.org/drawingml/2006/table">
            <a:tbl>
              <a:tblPr firstRow="1" bandRow="1">
                <a:tableStyleId>{5C22544A-7EE6-4342-B048-85BDC9FD1C3A}</a:tableStyleId>
              </a:tblPr>
              <a:tblGrid>
                <a:gridCol w="8525593">
                  <a:extLst>
                    <a:ext uri="{9D8B030D-6E8A-4147-A177-3AD203B41FA5}">
                      <a16:colId xmlns:a16="http://schemas.microsoft.com/office/drawing/2014/main" val="3835871507"/>
                    </a:ext>
                  </a:extLst>
                </a:gridCol>
              </a:tblGrid>
              <a:tr h="505380">
                <a:tc>
                  <a:txBody>
                    <a:bodyPr/>
                    <a:lstStyle/>
                    <a:p>
                      <a:endParaRPr lang="en-US" dirty="0"/>
                    </a:p>
                  </a:txBody>
                  <a:tcPr>
                    <a:noFill/>
                  </a:tcPr>
                </a:tc>
                <a:extLst>
                  <a:ext uri="{0D108BD9-81ED-4DB2-BD59-A6C34878D82A}">
                    <a16:rowId xmlns:a16="http://schemas.microsoft.com/office/drawing/2014/main" val="1968347005"/>
                  </a:ext>
                </a:extLst>
              </a:tr>
            </a:tbl>
          </a:graphicData>
        </a:graphic>
      </p:graphicFrame>
      <p:sp>
        <p:nvSpPr>
          <p:cNvPr id="2" name="Flowchart: Connector 1">
            <a:extLst>
              <a:ext uri="{FF2B5EF4-FFF2-40B4-BE49-F238E27FC236}">
                <a16:creationId xmlns:a16="http://schemas.microsoft.com/office/drawing/2014/main" id="{AA90E705-8D78-4BC0-8FE2-4DCD6C37407C}"/>
              </a:ext>
            </a:extLst>
          </p:cNvPr>
          <p:cNvSpPr/>
          <p:nvPr/>
        </p:nvSpPr>
        <p:spPr>
          <a:xfrm>
            <a:off x="0" y="478583"/>
            <a:ext cx="5290253" cy="5504506"/>
          </a:xfrm>
          <a:prstGeom prst="flowChartConnector">
            <a:avLst/>
          </a:prstGeom>
          <a:solidFill>
            <a:schemeClr val="accent6">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mj-lt"/>
            </a:endParaRPr>
          </a:p>
          <a:p>
            <a:pPr algn="ctr"/>
            <a:r>
              <a:rPr lang="en-US" sz="3600" b="1" dirty="0">
                <a:solidFill>
                  <a:schemeClr val="tx1"/>
                </a:solidFill>
                <a:latin typeface="+mj-lt"/>
              </a:rPr>
              <a:t>Operating Funds</a:t>
            </a:r>
          </a:p>
          <a:p>
            <a:pPr algn="ctr"/>
            <a:r>
              <a:rPr lang="en-US" sz="2400" i="1" dirty="0">
                <a:solidFill>
                  <a:schemeClr val="tx1"/>
                </a:solidFill>
                <a:latin typeface="+mj-lt"/>
              </a:rPr>
              <a:t>100-General Fund</a:t>
            </a:r>
          </a:p>
          <a:p>
            <a:pPr algn="ctr"/>
            <a:r>
              <a:rPr lang="en-US" sz="2000" dirty="0">
                <a:solidFill>
                  <a:schemeClr val="tx1"/>
                </a:solidFill>
                <a:latin typeface="+mj-lt"/>
              </a:rPr>
              <a:t>191-DDA Fund</a:t>
            </a:r>
          </a:p>
          <a:p>
            <a:pPr algn="ctr"/>
            <a:r>
              <a:rPr lang="en-US" sz="2000" dirty="0">
                <a:solidFill>
                  <a:schemeClr val="tx1"/>
                </a:solidFill>
                <a:latin typeface="+mj-lt"/>
              </a:rPr>
              <a:t>206-Tree Fund</a:t>
            </a:r>
          </a:p>
          <a:p>
            <a:pPr algn="ctr"/>
            <a:r>
              <a:rPr lang="en-US" sz="2000" dirty="0">
                <a:solidFill>
                  <a:schemeClr val="tx1"/>
                </a:solidFill>
                <a:latin typeface="+mj-lt"/>
              </a:rPr>
              <a:t>271-Streetlight</a:t>
            </a:r>
          </a:p>
          <a:p>
            <a:pPr algn="ctr"/>
            <a:r>
              <a:rPr lang="en-US" sz="2000" dirty="0">
                <a:solidFill>
                  <a:schemeClr val="tx1"/>
                </a:solidFill>
                <a:latin typeface="+mj-lt"/>
              </a:rPr>
              <a:t>272-Traffic Calming</a:t>
            </a:r>
          </a:p>
          <a:p>
            <a:pPr algn="ctr"/>
            <a:r>
              <a:rPr lang="en-US" sz="2000" dirty="0">
                <a:solidFill>
                  <a:schemeClr val="tx1"/>
                </a:solidFill>
                <a:latin typeface="+mj-lt"/>
              </a:rPr>
              <a:t>275-Hotel Motel</a:t>
            </a:r>
          </a:p>
          <a:p>
            <a:pPr algn="ctr"/>
            <a:r>
              <a:rPr lang="en-US" sz="2000" dirty="0">
                <a:solidFill>
                  <a:schemeClr val="tx1"/>
                </a:solidFill>
                <a:latin typeface="+mj-lt"/>
              </a:rPr>
              <a:t>280-Rental Car Excise</a:t>
            </a:r>
          </a:p>
        </p:txBody>
      </p:sp>
      <p:sp>
        <p:nvSpPr>
          <p:cNvPr id="5" name="Flowchart: Connector 4">
            <a:extLst>
              <a:ext uri="{FF2B5EF4-FFF2-40B4-BE49-F238E27FC236}">
                <a16:creationId xmlns:a16="http://schemas.microsoft.com/office/drawing/2014/main" id="{361F058A-46AD-4738-99C8-91CFA7C25D58}"/>
              </a:ext>
            </a:extLst>
          </p:cNvPr>
          <p:cNvSpPr/>
          <p:nvPr/>
        </p:nvSpPr>
        <p:spPr>
          <a:xfrm>
            <a:off x="6404474" y="39953"/>
            <a:ext cx="4928446" cy="4947557"/>
          </a:xfrm>
          <a:prstGeom prst="flowChart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mj-lt"/>
              </a:rPr>
              <a:t>Capital Funds </a:t>
            </a:r>
          </a:p>
          <a:p>
            <a:pPr algn="ctr"/>
            <a:r>
              <a:rPr lang="en-US" sz="2000" dirty="0">
                <a:solidFill>
                  <a:schemeClr val="tx1"/>
                </a:solidFill>
                <a:latin typeface="+mj-lt"/>
              </a:rPr>
              <a:t>220-Grant Fund</a:t>
            </a:r>
          </a:p>
          <a:p>
            <a:pPr algn="ctr"/>
            <a:r>
              <a:rPr lang="en-US" sz="2000" dirty="0">
                <a:solidFill>
                  <a:schemeClr val="tx1"/>
                </a:solidFill>
                <a:latin typeface="+mj-lt"/>
              </a:rPr>
              <a:t>230-ARPA Fund</a:t>
            </a:r>
          </a:p>
          <a:p>
            <a:pPr algn="ctr"/>
            <a:r>
              <a:rPr lang="en-US" sz="2000" dirty="0">
                <a:solidFill>
                  <a:schemeClr val="tx1"/>
                </a:solidFill>
                <a:latin typeface="+mj-lt"/>
              </a:rPr>
              <a:t>300-Capital Fund</a:t>
            </a:r>
          </a:p>
          <a:p>
            <a:pPr algn="ctr"/>
            <a:r>
              <a:rPr lang="en-US" sz="2000" dirty="0">
                <a:solidFill>
                  <a:schemeClr val="tx1"/>
                </a:solidFill>
                <a:latin typeface="+mj-lt"/>
              </a:rPr>
              <a:t>320-SPLOST 1</a:t>
            </a:r>
          </a:p>
          <a:p>
            <a:pPr algn="ctr"/>
            <a:r>
              <a:rPr lang="en-US" sz="2000" dirty="0">
                <a:solidFill>
                  <a:schemeClr val="tx1"/>
                </a:solidFill>
                <a:latin typeface="+mj-lt"/>
              </a:rPr>
              <a:t>321-SPLOST2</a:t>
            </a:r>
          </a:p>
        </p:txBody>
      </p:sp>
      <p:sp>
        <p:nvSpPr>
          <p:cNvPr id="6" name="Flowchart: Connector 5">
            <a:extLst>
              <a:ext uri="{FF2B5EF4-FFF2-40B4-BE49-F238E27FC236}">
                <a16:creationId xmlns:a16="http://schemas.microsoft.com/office/drawing/2014/main" id="{E4380FD2-92E8-46C5-AD7F-D1FBE4557086}"/>
              </a:ext>
            </a:extLst>
          </p:cNvPr>
          <p:cNvSpPr/>
          <p:nvPr/>
        </p:nvSpPr>
        <p:spPr>
          <a:xfrm>
            <a:off x="4431411" y="3415378"/>
            <a:ext cx="3329177" cy="3216729"/>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mj-lt"/>
              </a:rPr>
              <a:t>Stormwater</a:t>
            </a:r>
          </a:p>
          <a:p>
            <a:pPr algn="ctr"/>
            <a:r>
              <a:rPr lang="en-US" sz="3200" b="1" dirty="0">
                <a:solidFill>
                  <a:schemeClr val="tx1"/>
                </a:solidFill>
                <a:latin typeface="+mj-lt"/>
              </a:rPr>
              <a:t>Fund</a:t>
            </a:r>
          </a:p>
          <a:p>
            <a:pPr algn="ctr"/>
            <a:r>
              <a:rPr lang="en-US" sz="2000" b="1" dirty="0">
                <a:solidFill>
                  <a:schemeClr val="tx1"/>
                </a:solidFill>
                <a:latin typeface="+mj-lt"/>
              </a:rPr>
              <a:t>560</a:t>
            </a:r>
          </a:p>
        </p:txBody>
      </p:sp>
    </p:spTree>
    <p:extLst>
      <p:ext uri="{BB962C8B-B14F-4D97-AF65-F5344CB8AC3E}">
        <p14:creationId xmlns:p14="http://schemas.microsoft.com/office/powerpoint/2010/main" val="3955807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21AC98D-D226-BD1B-C944-66C4720802BA}"/>
              </a:ext>
            </a:extLst>
          </p:cNvPr>
          <p:cNvSpPr txBox="1"/>
          <p:nvPr/>
        </p:nvSpPr>
        <p:spPr>
          <a:xfrm>
            <a:off x="700660" y="321129"/>
            <a:ext cx="8118324" cy="461665"/>
          </a:xfrm>
          <a:prstGeom prst="rect">
            <a:avLst/>
          </a:prstGeom>
          <a:noFill/>
        </p:spPr>
        <p:txBody>
          <a:bodyPr wrap="square" rtlCol="0">
            <a:spAutoFit/>
          </a:bodyPr>
          <a:lstStyle/>
          <a:p>
            <a:pPr algn="ctr"/>
            <a:r>
              <a:rPr lang="en-US" sz="2400" b="1" dirty="0">
                <a:latin typeface="Lato" panose="020F0502020204030203" pitchFamily="34" charset="0"/>
                <a:ea typeface="Lato" panose="020F0502020204030203" pitchFamily="34" charset="0"/>
                <a:cs typeface="Lato" panose="020F0502020204030203" pitchFamily="34" charset="0"/>
              </a:rPr>
              <a:t>GENERAL FUND PROPOSED FY2026 BUDGET</a:t>
            </a:r>
          </a:p>
        </p:txBody>
      </p:sp>
      <p:sp>
        <p:nvSpPr>
          <p:cNvPr id="2" name="TextBox 1">
            <a:extLst>
              <a:ext uri="{FF2B5EF4-FFF2-40B4-BE49-F238E27FC236}">
                <a16:creationId xmlns:a16="http://schemas.microsoft.com/office/drawing/2014/main" id="{9722CEB6-E0A3-1AB8-8185-35D301FED302}"/>
              </a:ext>
            </a:extLst>
          </p:cNvPr>
          <p:cNvSpPr txBox="1"/>
          <p:nvPr/>
        </p:nvSpPr>
        <p:spPr>
          <a:xfrm>
            <a:off x="560729" y="4563486"/>
            <a:ext cx="8732126" cy="2677656"/>
          </a:xfrm>
          <a:prstGeom prst="rect">
            <a:avLst/>
          </a:prstGeom>
          <a:noFill/>
        </p:spPr>
        <p:txBody>
          <a:bodyPr wrap="square" rtlCol="0">
            <a:spAutoFit/>
          </a:bodyPr>
          <a:lstStyle/>
          <a:p>
            <a:pPr algn="ctr"/>
            <a:r>
              <a:rPr lang="en-US" sz="2400" b="1" dirty="0">
                <a:latin typeface="Lato" panose="020F0502020204030203" pitchFamily="34" charset="0"/>
                <a:ea typeface="Lato" panose="020F0502020204030203" pitchFamily="34" charset="0"/>
                <a:cs typeface="Lato" panose="020F0502020204030203" pitchFamily="34" charset="0"/>
              </a:rPr>
              <a:t>Largest revenue sources</a:t>
            </a:r>
          </a:p>
          <a:p>
            <a:r>
              <a:rPr lang="en-US" sz="2400" b="1" dirty="0">
                <a:latin typeface="Lato" panose="020F0502020204030203" pitchFamily="34" charset="0"/>
                <a:ea typeface="Lato" panose="020F0502020204030203" pitchFamily="34" charset="0"/>
                <a:cs typeface="Lato" panose="020F0502020204030203" pitchFamily="34" charset="0"/>
              </a:rPr>
              <a:t>Property Tax 						27%</a:t>
            </a:r>
          </a:p>
          <a:p>
            <a:r>
              <a:rPr lang="en-US" sz="2400" b="1" dirty="0">
                <a:latin typeface="Lato" panose="020F0502020204030203" pitchFamily="34" charset="0"/>
                <a:ea typeface="Lato" panose="020F0502020204030203" pitchFamily="34" charset="0"/>
                <a:cs typeface="Lato" panose="020F0502020204030203" pitchFamily="34" charset="0"/>
              </a:rPr>
              <a:t>Occupational Tax Certificate/Alcohol Licenses		20%</a:t>
            </a:r>
          </a:p>
          <a:p>
            <a:r>
              <a:rPr lang="en-US" sz="2400" b="1" dirty="0">
                <a:latin typeface="Lato" panose="020F0502020204030203" pitchFamily="34" charset="0"/>
                <a:ea typeface="Lato" panose="020F0502020204030203" pitchFamily="34" charset="0"/>
                <a:cs typeface="Lato" panose="020F0502020204030203" pitchFamily="34" charset="0"/>
              </a:rPr>
              <a:t>Insurance Premium						15%</a:t>
            </a:r>
          </a:p>
          <a:p>
            <a:r>
              <a:rPr lang="en-US" sz="2400" b="1" dirty="0">
                <a:latin typeface="Lato" panose="020F0502020204030203" pitchFamily="34" charset="0"/>
                <a:ea typeface="Lato" panose="020F0502020204030203" pitchFamily="34" charset="0"/>
                <a:cs typeface="Lato" panose="020F0502020204030203" pitchFamily="34" charset="0"/>
              </a:rPr>
              <a:t>Franchise Fees						16%</a:t>
            </a:r>
          </a:p>
          <a:p>
            <a:pPr marL="457200" indent="-457200">
              <a:buAutoNum type="arabicPeriod"/>
            </a:pPr>
            <a:endParaRPr lang="en-US" sz="2400" b="1" dirty="0">
              <a:latin typeface="Lato" panose="020F0502020204030203" pitchFamily="34" charset="0"/>
              <a:ea typeface="Lato" panose="020F0502020204030203" pitchFamily="34" charset="0"/>
              <a:cs typeface="Lato" panose="020F0502020204030203" pitchFamily="34" charset="0"/>
            </a:endParaRPr>
          </a:p>
          <a:p>
            <a:endParaRPr lang="en-US" sz="2400" b="1" dirty="0">
              <a:latin typeface="Lato" panose="020F0502020204030203" pitchFamily="34" charset="0"/>
              <a:ea typeface="Lato" panose="020F0502020204030203" pitchFamily="34" charset="0"/>
              <a:cs typeface="Lato" panose="020F0502020204030203" pitchFamily="34" charset="0"/>
            </a:endParaRPr>
          </a:p>
        </p:txBody>
      </p:sp>
      <p:pic>
        <p:nvPicPr>
          <p:cNvPr id="6" name="Picture 5">
            <a:extLst>
              <a:ext uri="{FF2B5EF4-FFF2-40B4-BE49-F238E27FC236}">
                <a16:creationId xmlns:a16="http://schemas.microsoft.com/office/drawing/2014/main" id="{39D28041-4EFE-FFBA-9E17-13FF103A66A6}"/>
              </a:ext>
            </a:extLst>
          </p:cNvPr>
          <p:cNvPicPr>
            <a:picLocks noChangeAspect="1"/>
          </p:cNvPicPr>
          <p:nvPr/>
        </p:nvPicPr>
        <p:blipFill>
          <a:blip r:embed="rId3"/>
          <a:stretch>
            <a:fillRect/>
          </a:stretch>
        </p:blipFill>
        <p:spPr>
          <a:xfrm>
            <a:off x="5938374" y="1070175"/>
            <a:ext cx="5761219" cy="3493311"/>
          </a:xfrm>
          <a:prstGeom prst="rect">
            <a:avLst/>
          </a:prstGeom>
        </p:spPr>
      </p:pic>
      <p:pic>
        <p:nvPicPr>
          <p:cNvPr id="9" name="Picture 8">
            <a:extLst>
              <a:ext uri="{FF2B5EF4-FFF2-40B4-BE49-F238E27FC236}">
                <a16:creationId xmlns:a16="http://schemas.microsoft.com/office/drawing/2014/main" id="{C691B29D-E86C-6C02-3688-9C68AA7C935C}"/>
              </a:ext>
            </a:extLst>
          </p:cNvPr>
          <p:cNvPicPr>
            <a:picLocks noChangeAspect="1"/>
          </p:cNvPicPr>
          <p:nvPr/>
        </p:nvPicPr>
        <p:blipFill>
          <a:blip r:embed="rId4"/>
          <a:stretch>
            <a:fillRect/>
          </a:stretch>
        </p:blipFill>
        <p:spPr>
          <a:xfrm>
            <a:off x="830179" y="1097302"/>
            <a:ext cx="4338637" cy="3178803"/>
          </a:xfrm>
          <a:prstGeom prst="rect">
            <a:avLst/>
          </a:prstGeom>
        </p:spPr>
      </p:pic>
    </p:spTree>
    <p:extLst>
      <p:ext uri="{BB962C8B-B14F-4D97-AF65-F5344CB8AC3E}">
        <p14:creationId xmlns:p14="http://schemas.microsoft.com/office/powerpoint/2010/main" val="2271011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88FB2-065A-CA57-CEE8-C82835706B3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35CC2FC-DE7C-88FD-4BA9-9D1DEED21772}"/>
              </a:ext>
            </a:extLst>
          </p:cNvPr>
          <p:cNvSpPr txBox="1"/>
          <p:nvPr/>
        </p:nvSpPr>
        <p:spPr>
          <a:xfrm>
            <a:off x="2787334" y="199861"/>
            <a:ext cx="6464241" cy="830997"/>
          </a:xfrm>
          <a:prstGeom prst="rect">
            <a:avLst/>
          </a:prstGeom>
          <a:noFill/>
        </p:spPr>
        <p:txBody>
          <a:bodyPr wrap="square" rtlCol="0">
            <a:spAutoFit/>
          </a:bodyPr>
          <a:lstStyle/>
          <a:p>
            <a:pPr algn="ctr"/>
            <a:r>
              <a:rPr lang="en-US" sz="2400" b="1" dirty="0">
                <a:latin typeface="Lato" panose="020F0502020204030203" pitchFamily="34" charset="0"/>
                <a:ea typeface="Lato" panose="020F0502020204030203" pitchFamily="34" charset="0"/>
                <a:cs typeface="Lato" panose="020F0502020204030203" pitchFamily="34" charset="0"/>
              </a:rPr>
              <a:t>GENERAL FUND HISTORY</a:t>
            </a:r>
          </a:p>
          <a:p>
            <a:pPr algn="ctr"/>
            <a:r>
              <a:rPr lang="en-US" sz="2400" b="1" dirty="0">
                <a:latin typeface="Lato" panose="020F0502020204030203" pitchFamily="34" charset="0"/>
                <a:ea typeface="Lato" panose="020F0502020204030203" pitchFamily="34" charset="0"/>
                <a:cs typeface="Lato" panose="020F0502020204030203" pitchFamily="34" charset="0"/>
              </a:rPr>
              <a:t>Revenues</a:t>
            </a:r>
            <a:endParaRPr lang="en-US" sz="2800" b="1" dirty="0">
              <a:latin typeface="Lato" panose="020F0502020204030203" pitchFamily="34" charset="0"/>
              <a:ea typeface="Lato" panose="020F0502020204030203" pitchFamily="34" charset="0"/>
              <a:cs typeface="Lato" panose="020F0502020204030203" pitchFamily="34" charset="0"/>
            </a:endParaRPr>
          </a:p>
        </p:txBody>
      </p:sp>
      <p:pic>
        <p:nvPicPr>
          <p:cNvPr id="3" name="Picture 2">
            <a:extLst>
              <a:ext uri="{FF2B5EF4-FFF2-40B4-BE49-F238E27FC236}">
                <a16:creationId xmlns:a16="http://schemas.microsoft.com/office/drawing/2014/main" id="{B4AD8A86-D36D-7687-8E90-F25117ADD8E1}"/>
              </a:ext>
            </a:extLst>
          </p:cNvPr>
          <p:cNvPicPr>
            <a:picLocks noChangeAspect="1"/>
          </p:cNvPicPr>
          <p:nvPr/>
        </p:nvPicPr>
        <p:blipFill>
          <a:blip r:embed="rId3"/>
          <a:stretch>
            <a:fillRect/>
          </a:stretch>
        </p:blipFill>
        <p:spPr>
          <a:xfrm>
            <a:off x="0" y="5834779"/>
            <a:ext cx="12192000" cy="530459"/>
          </a:xfrm>
          <a:prstGeom prst="rect">
            <a:avLst/>
          </a:prstGeom>
        </p:spPr>
      </p:pic>
      <p:pic>
        <p:nvPicPr>
          <p:cNvPr id="6" name="Picture 5">
            <a:extLst>
              <a:ext uri="{FF2B5EF4-FFF2-40B4-BE49-F238E27FC236}">
                <a16:creationId xmlns:a16="http://schemas.microsoft.com/office/drawing/2014/main" id="{B2918179-2331-5C61-E067-DE3518A961D4}"/>
              </a:ext>
            </a:extLst>
          </p:cNvPr>
          <p:cNvPicPr>
            <a:picLocks noChangeAspect="1"/>
          </p:cNvPicPr>
          <p:nvPr/>
        </p:nvPicPr>
        <p:blipFill>
          <a:blip r:embed="rId4"/>
          <a:stretch>
            <a:fillRect/>
          </a:stretch>
        </p:blipFill>
        <p:spPr>
          <a:xfrm>
            <a:off x="2165023" y="1030858"/>
            <a:ext cx="7861954" cy="4635734"/>
          </a:xfrm>
          <a:prstGeom prst="rect">
            <a:avLst/>
          </a:prstGeom>
        </p:spPr>
      </p:pic>
    </p:spTree>
    <p:extLst>
      <p:ext uri="{BB962C8B-B14F-4D97-AF65-F5344CB8AC3E}">
        <p14:creationId xmlns:p14="http://schemas.microsoft.com/office/powerpoint/2010/main" val="3846524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21AC98D-D226-BD1B-C944-66C4720802BA}"/>
              </a:ext>
            </a:extLst>
          </p:cNvPr>
          <p:cNvSpPr txBox="1"/>
          <p:nvPr/>
        </p:nvSpPr>
        <p:spPr>
          <a:xfrm>
            <a:off x="2787334" y="199861"/>
            <a:ext cx="6464241" cy="830997"/>
          </a:xfrm>
          <a:prstGeom prst="rect">
            <a:avLst/>
          </a:prstGeom>
          <a:noFill/>
        </p:spPr>
        <p:txBody>
          <a:bodyPr wrap="square" rtlCol="0">
            <a:spAutoFit/>
          </a:bodyPr>
          <a:lstStyle/>
          <a:p>
            <a:pPr algn="ctr"/>
            <a:r>
              <a:rPr lang="en-US" sz="2400" b="1" dirty="0">
                <a:latin typeface="Lato" panose="020F0502020204030203" pitchFamily="34" charset="0"/>
                <a:ea typeface="Lato" panose="020F0502020204030203" pitchFamily="34" charset="0"/>
                <a:cs typeface="Lato" panose="020F0502020204030203" pitchFamily="34" charset="0"/>
              </a:rPr>
              <a:t>GENERAL FUND HISTORY</a:t>
            </a:r>
          </a:p>
          <a:p>
            <a:pPr algn="ctr"/>
            <a:r>
              <a:rPr lang="en-US" sz="2400" b="1" dirty="0">
                <a:latin typeface="Lato" panose="020F0502020204030203" pitchFamily="34" charset="0"/>
                <a:ea typeface="Lato" panose="020F0502020204030203" pitchFamily="34" charset="0"/>
                <a:cs typeface="Lato" panose="020F0502020204030203" pitchFamily="34" charset="0"/>
              </a:rPr>
              <a:t>Expenditures</a:t>
            </a:r>
            <a:endParaRPr lang="en-US" sz="2800" b="1" dirty="0">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CC7DD475-97D8-97A0-C9AA-93B33D5163C0}"/>
              </a:ext>
            </a:extLst>
          </p:cNvPr>
          <p:cNvPicPr>
            <a:picLocks noChangeAspect="1"/>
          </p:cNvPicPr>
          <p:nvPr/>
        </p:nvPicPr>
        <p:blipFill>
          <a:blip r:embed="rId3"/>
          <a:stretch>
            <a:fillRect/>
          </a:stretch>
        </p:blipFill>
        <p:spPr>
          <a:xfrm>
            <a:off x="2242840" y="1030858"/>
            <a:ext cx="7553228" cy="4473369"/>
          </a:xfrm>
          <a:prstGeom prst="rect">
            <a:avLst/>
          </a:prstGeom>
        </p:spPr>
      </p:pic>
      <p:pic>
        <p:nvPicPr>
          <p:cNvPr id="3" name="Picture 2">
            <a:extLst>
              <a:ext uri="{FF2B5EF4-FFF2-40B4-BE49-F238E27FC236}">
                <a16:creationId xmlns:a16="http://schemas.microsoft.com/office/drawing/2014/main" id="{612197C5-029A-7772-5614-E2B1ED41F68D}"/>
              </a:ext>
            </a:extLst>
          </p:cNvPr>
          <p:cNvPicPr>
            <a:picLocks noChangeAspect="1"/>
          </p:cNvPicPr>
          <p:nvPr/>
        </p:nvPicPr>
        <p:blipFill>
          <a:blip r:embed="rId4"/>
          <a:stretch>
            <a:fillRect/>
          </a:stretch>
        </p:blipFill>
        <p:spPr>
          <a:xfrm>
            <a:off x="0" y="5834779"/>
            <a:ext cx="12192000" cy="530459"/>
          </a:xfrm>
          <a:prstGeom prst="rect">
            <a:avLst/>
          </a:prstGeom>
        </p:spPr>
      </p:pic>
    </p:spTree>
    <p:extLst>
      <p:ext uri="{BB962C8B-B14F-4D97-AF65-F5344CB8AC3E}">
        <p14:creationId xmlns:p14="http://schemas.microsoft.com/office/powerpoint/2010/main" val="2637033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11027-94E5-587B-2E52-ACCDDE060AF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DE0F62F-DE8C-D6D6-5582-D0E85D17A4D6}"/>
              </a:ext>
            </a:extLst>
          </p:cNvPr>
          <p:cNvSpPr txBox="1"/>
          <p:nvPr/>
        </p:nvSpPr>
        <p:spPr>
          <a:xfrm>
            <a:off x="2220343" y="1075987"/>
            <a:ext cx="5748490" cy="1077218"/>
          </a:xfrm>
          <a:prstGeom prst="rect">
            <a:avLst/>
          </a:prstGeom>
          <a:noFill/>
        </p:spPr>
        <p:txBody>
          <a:bodyPr wrap="square" rtlCol="0">
            <a:spAutoFit/>
          </a:bodyPr>
          <a:lstStyle/>
          <a:p>
            <a:pPr algn="ctr"/>
            <a:r>
              <a:rPr lang="en-US" sz="3600" b="1" dirty="0">
                <a:latin typeface="Lato" panose="020F0502020204030203" pitchFamily="34" charset="0"/>
                <a:ea typeface="Lato" panose="020F0502020204030203" pitchFamily="34" charset="0"/>
                <a:cs typeface="Lato" panose="020F0502020204030203" pitchFamily="34" charset="0"/>
              </a:rPr>
              <a:t>SPLOST II Allocation</a:t>
            </a:r>
          </a:p>
          <a:p>
            <a:pPr algn="ctr"/>
            <a:r>
              <a:rPr lang="en-US" sz="2800" b="1" dirty="0">
                <a:latin typeface="Lato" panose="020F0502020204030203" pitchFamily="34" charset="0"/>
                <a:ea typeface="Lato" panose="020F0502020204030203" pitchFamily="34" charset="0"/>
                <a:cs typeface="Lato" panose="020F0502020204030203" pitchFamily="34" charset="0"/>
              </a:rPr>
              <a:t>	</a:t>
            </a:r>
          </a:p>
        </p:txBody>
      </p:sp>
      <p:sp>
        <p:nvSpPr>
          <p:cNvPr id="2" name="TextBox 1">
            <a:extLst>
              <a:ext uri="{FF2B5EF4-FFF2-40B4-BE49-F238E27FC236}">
                <a16:creationId xmlns:a16="http://schemas.microsoft.com/office/drawing/2014/main" id="{214FB938-E218-A767-C3A9-46E11324E355}"/>
              </a:ext>
            </a:extLst>
          </p:cNvPr>
          <p:cNvSpPr txBox="1"/>
          <p:nvPr/>
        </p:nvSpPr>
        <p:spPr>
          <a:xfrm>
            <a:off x="1229729" y="1834278"/>
            <a:ext cx="9596063" cy="3816429"/>
          </a:xfrm>
          <a:prstGeom prst="rect">
            <a:avLst/>
          </a:prstGeom>
          <a:noFill/>
        </p:spPr>
        <p:txBody>
          <a:bodyPr wrap="square" rtlCol="0">
            <a:spAutoFit/>
          </a:bodyPr>
          <a:lstStyle/>
          <a:p>
            <a:r>
              <a:rPr lang="en-US" sz="3200" b="1" dirty="0"/>
              <a:t>Road Improvement &amp; Repairs			46%</a:t>
            </a:r>
          </a:p>
          <a:p>
            <a:r>
              <a:rPr lang="en-US" sz="3200" b="1" dirty="0"/>
              <a:t>Trails &amp; Sidewalks						31%</a:t>
            </a:r>
          </a:p>
          <a:p>
            <a:r>
              <a:rPr lang="en-US" sz="3200" b="1" dirty="0"/>
              <a:t>Parks								15%</a:t>
            </a:r>
          </a:p>
          <a:p>
            <a:r>
              <a:rPr lang="en-US" sz="3200" b="1" dirty="0"/>
              <a:t>Stormwater							8%</a:t>
            </a:r>
          </a:p>
          <a:p>
            <a:endParaRPr lang="en-US" sz="3200" b="1" dirty="0"/>
          </a:p>
          <a:p>
            <a:r>
              <a:rPr lang="en-US" sz="3200" b="1" dirty="0"/>
              <a:t>Roughly $6.6 Million depending upon sales tax revenue/consumer spending in DeKalb County.</a:t>
            </a:r>
          </a:p>
          <a:p>
            <a:endParaRPr lang="en-US" dirty="0"/>
          </a:p>
        </p:txBody>
      </p:sp>
    </p:spTree>
    <p:extLst>
      <p:ext uri="{BB962C8B-B14F-4D97-AF65-F5344CB8AC3E}">
        <p14:creationId xmlns:p14="http://schemas.microsoft.com/office/powerpoint/2010/main" val="3854325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F82CD-8B31-9F1E-F79E-F2B9B9A0092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B50BD39-09C6-801F-EA44-3497BE96030F}"/>
              </a:ext>
            </a:extLst>
          </p:cNvPr>
          <p:cNvSpPr txBox="1"/>
          <p:nvPr/>
        </p:nvSpPr>
        <p:spPr>
          <a:xfrm>
            <a:off x="2220343" y="1075987"/>
            <a:ext cx="5748490" cy="1015663"/>
          </a:xfrm>
          <a:prstGeom prst="rect">
            <a:avLst/>
          </a:prstGeom>
          <a:noFill/>
        </p:spPr>
        <p:txBody>
          <a:bodyPr wrap="square" rtlCol="0">
            <a:spAutoFit/>
          </a:bodyPr>
          <a:lstStyle/>
          <a:p>
            <a:pPr algn="ctr"/>
            <a:r>
              <a:rPr lang="en-US" sz="3200" b="1" dirty="0">
                <a:latin typeface="Lato" panose="020F0502020204030203" pitchFamily="34" charset="0"/>
                <a:ea typeface="Lato" panose="020F0502020204030203" pitchFamily="34" charset="0"/>
                <a:cs typeface="Lato" panose="020F0502020204030203" pitchFamily="34" charset="0"/>
              </a:rPr>
              <a:t>REVENUE – OTHER FUNDS</a:t>
            </a:r>
          </a:p>
          <a:p>
            <a:pPr algn="ctr"/>
            <a:r>
              <a:rPr lang="en-US" sz="2800" b="1" dirty="0">
                <a:latin typeface="Lato" panose="020F0502020204030203" pitchFamily="34" charset="0"/>
                <a:ea typeface="Lato" panose="020F0502020204030203" pitchFamily="34" charset="0"/>
                <a:cs typeface="Lato" panose="020F0502020204030203" pitchFamily="34" charset="0"/>
              </a:rPr>
              <a:t>	</a:t>
            </a:r>
          </a:p>
        </p:txBody>
      </p:sp>
      <p:sp>
        <p:nvSpPr>
          <p:cNvPr id="2" name="TextBox 1">
            <a:extLst>
              <a:ext uri="{FF2B5EF4-FFF2-40B4-BE49-F238E27FC236}">
                <a16:creationId xmlns:a16="http://schemas.microsoft.com/office/drawing/2014/main" id="{95E854D8-29C5-6D9D-B960-ED0CB2306AAF}"/>
              </a:ext>
            </a:extLst>
          </p:cNvPr>
          <p:cNvSpPr txBox="1"/>
          <p:nvPr/>
        </p:nvSpPr>
        <p:spPr>
          <a:xfrm>
            <a:off x="1356188" y="2320661"/>
            <a:ext cx="9596063" cy="2585323"/>
          </a:xfrm>
          <a:prstGeom prst="rect">
            <a:avLst/>
          </a:prstGeom>
          <a:noFill/>
        </p:spPr>
        <p:txBody>
          <a:bodyPr wrap="square" rtlCol="0">
            <a:spAutoFit/>
          </a:bodyPr>
          <a:lstStyle/>
          <a:p>
            <a:r>
              <a:rPr lang="en-US" sz="2400" b="1" dirty="0"/>
              <a:t>Stormwater Fund 560  $3,438,000</a:t>
            </a:r>
          </a:p>
          <a:p>
            <a:endParaRPr lang="en-US" sz="2400" b="1" dirty="0"/>
          </a:p>
          <a:p>
            <a:r>
              <a:rPr lang="en-US" sz="2400" b="1" dirty="0"/>
              <a:t>	$2,934,204 Stormwater Utility Fees</a:t>
            </a:r>
          </a:p>
          <a:p>
            <a:pPr marL="2171700" lvl="4" indent="-342900">
              <a:buFont typeface="Arial" panose="020B0604020202020204" pitchFamily="34" charset="0"/>
              <a:buChar char="•"/>
            </a:pPr>
            <a:r>
              <a:rPr lang="en-US" sz="2400" b="1" dirty="0"/>
              <a:t>	$6 a month per Equivalent Residential Unit	</a:t>
            </a:r>
          </a:p>
          <a:p>
            <a:endParaRPr lang="en-US" sz="2400" b="1" dirty="0"/>
          </a:p>
          <a:p>
            <a:r>
              <a:rPr lang="en-US" sz="2400" b="1" dirty="0"/>
              <a:t>	$504,000 Transfer from SPLOST (8%)</a:t>
            </a:r>
          </a:p>
          <a:p>
            <a:endParaRPr lang="en-US" dirty="0"/>
          </a:p>
        </p:txBody>
      </p:sp>
    </p:spTree>
    <p:extLst>
      <p:ext uri="{BB962C8B-B14F-4D97-AF65-F5344CB8AC3E}">
        <p14:creationId xmlns:p14="http://schemas.microsoft.com/office/powerpoint/2010/main" val="4080712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C4416-249E-AF42-B18F-E7AD7CD0849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B017E1B-9A20-1377-290B-1CD0126A9BDC}"/>
              </a:ext>
            </a:extLst>
          </p:cNvPr>
          <p:cNvSpPr txBox="1"/>
          <p:nvPr/>
        </p:nvSpPr>
        <p:spPr bwMode="auto">
          <a:xfrm>
            <a:off x="838200" y="365125"/>
            <a:ext cx="10515600" cy="1325563"/>
          </a:xfrm>
          <a:prstGeom prst="rect">
            <a:avLst/>
          </a:prstGeom>
          <a:noFill/>
          <a:ln>
            <a:noFill/>
          </a:ln>
        </p:spPr>
        <p:txBody>
          <a:bodyPr vert="horz" wrap="square" lIns="91440" tIns="45720" rIns="91440" bIns="45720" numCol="1" rtlCol="0" anchor="ctr" anchorCtr="0" compatLnSpc="1">
            <a:prstTxWarp prst="textNoShape">
              <a:avLst/>
            </a:prstTxWarp>
            <a:normAutofit/>
          </a:bodyPr>
          <a:lstStyle/>
          <a:p>
            <a:pPr>
              <a:lnSpc>
                <a:spcPct val="90000"/>
              </a:lnSpc>
              <a:spcAft>
                <a:spcPts val="600"/>
              </a:spcAft>
            </a:pPr>
            <a:r>
              <a:rPr lang="en-US" sz="4100" b="1" kern="1200" dirty="0"/>
              <a:t>Stormwater Utility Fee Proposal</a:t>
            </a:r>
          </a:p>
          <a:p>
            <a:pPr>
              <a:lnSpc>
                <a:spcPct val="90000"/>
              </a:lnSpc>
              <a:spcAft>
                <a:spcPts val="600"/>
              </a:spcAft>
            </a:pPr>
            <a:r>
              <a:rPr lang="en-US" sz="4100" b="1" kern="1200" dirty="0"/>
              <a:t>	</a:t>
            </a:r>
          </a:p>
        </p:txBody>
      </p:sp>
      <p:sp>
        <p:nvSpPr>
          <p:cNvPr id="2" name="TextBox 1">
            <a:extLst>
              <a:ext uri="{FF2B5EF4-FFF2-40B4-BE49-F238E27FC236}">
                <a16:creationId xmlns:a16="http://schemas.microsoft.com/office/drawing/2014/main" id="{87C09A5C-3AA8-8D89-12BE-0BA52690E198}"/>
              </a:ext>
            </a:extLst>
          </p:cNvPr>
          <p:cNvSpPr txBox="1"/>
          <p:nvPr/>
        </p:nvSpPr>
        <p:spPr bwMode="auto">
          <a:xfrm>
            <a:off x="313329" y="1148909"/>
            <a:ext cx="11565341" cy="4351338"/>
          </a:xfrm>
          <a:prstGeom prst="rect">
            <a:avLst/>
          </a:prstGeom>
          <a:noFill/>
          <a:ln>
            <a:noFill/>
          </a:ln>
        </p:spPr>
        <p:txBody>
          <a:bodyPr vert="horz" wrap="square" lIns="91440" tIns="45720" rIns="91440" bIns="45720" numCol="1" rtlCol="0" anchor="t" anchorCtr="0" compatLnSpc="1">
            <a:prstTxWarp prst="textNoShape">
              <a:avLst/>
            </a:prstTxWarp>
            <a:noAutofit/>
          </a:bodyPr>
          <a:lstStyle/>
          <a:p>
            <a:pPr marL="228600" indent="-228600">
              <a:lnSpc>
                <a:spcPct val="90000"/>
              </a:lnSpc>
              <a:spcBef>
                <a:spcPts val="1000"/>
              </a:spcBef>
              <a:buFont typeface="Arial" pitchFamily="34" charset="0"/>
              <a:buChar char="•"/>
            </a:pPr>
            <a:r>
              <a:rPr lang="en-US" sz="2800" kern="1200" dirty="0"/>
              <a:t>Increase the Stormwater Utility Fee to $8/month/ERU</a:t>
            </a:r>
          </a:p>
          <a:p>
            <a:pPr marL="228600" lvl="1" indent="-228600">
              <a:lnSpc>
                <a:spcPct val="90000"/>
              </a:lnSpc>
              <a:spcBef>
                <a:spcPts val="1000"/>
              </a:spcBef>
              <a:buFont typeface="Arial" pitchFamily="34" charset="0"/>
              <a:buChar char="•"/>
            </a:pPr>
            <a:r>
              <a:rPr lang="en-US" sz="2800" kern="1200" dirty="0"/>
              <a:t>This generates approximately $3.9M</a:t>
            </a:r>
          </a:p>
          <a:p>
            <a:pPr marL="228600" lvl="2" indent="-228600">
              <a:lnSpc>
                <a:spcPct val="90000"/>
              </a:lnSpc>
              <a:spcBef>
                <a:spcPts val="1000"/>
              </a:spcBef>
              <a:buFont typeface="Arial" pitchFamily="34" charset="0"/>
              <a:buChar char="•"/>
            </a:pPr>
            <a:r>
              <a:rPr lang="en-US" sz="2800" kern="1200" dirty="0"/>
              <a:t>Approximately 6-8 larger additional projects per year</a:t>
            </a:r>
          </a:p>
          <a:p>
            <a:pPr marL="228600" lvl="2" indent="-228600">
              <a:lnSpc>
                <a:spcPct val="90000"/>
              </a:lnSpc>
              <a:spcBef>
                <a:spcPts val="1000"/>
              </a:spcBef>
              <a:buFont typeface="Arial" pitchFamily="34" charset="0"/>
              <a:buChar char="•"/>
            </a:pPr>
            <a:r>
              <a:rPr lang="en-US" sz="2800" kern="1200" dirty="0"/>
              <a:t>Begin the turnaround of the deficiencies found in Atlas’ baseline stormwater inventory.</a:t>
            </a:r>
          </a:p>
          <a:p>
            <a:pPr marL="228600" lvl="2" indent="-228600">
              <a:lnSpc>
                <a:spcPct val="90000"/>
              </a:lnSpc>
              <a:spcBef>
                <a:spcPts val="1000"/>
              </a:spcBef>
              <a:buFont typeface="Arial" pitchFamily="34" charset="0"/>
              <a:buChar char="•"/>
            </a:pPr>
            <a:r>
              <a:rPr lang="en-US" sz="2800" dirty="0"/>
              <a:t>Addressing many years of deferred maintenance</a:t>
            </a:r>
            <a:r>
              <a:rPr lang="en-US" sz="2800" kern="1200" dirty="0"/>
              <a:t> </a:t>
            </a:r>
          </a:p>
          <a:p>
            <a:pPr marL="228600" indent="-228600">
              <a:lnSpc>
                <a:spcPct val="90000"/>
              </a:lnSpc>
              <a:spcBef>
                <a:spcPts val="1000"/>
              </a:spcBef>
              <a:buFont typeface="Arial" pitchFamily="34" charset="0"/>
              <a:buChar char="•"/>
            </a:pPr>
            <a:r>
              <a:rPr lang="en-US" sz="2800" kern="1200" dirty="0"/>
              <a:t>8% SPLOST</a:t>
            </a:r>
          </a:p>
          <a:p>
            <a:pPr marL="685800" lvl="2" indent="-228600">
              <a:lnSpc>
                <a:spcPct val="90000"/>
              </a:lnSpc>
              <a:spcBef>
                <a:spcPts val="1000"/>
              </a:spcBef>
              <a:buFont typeface="Arial" pitchFamily="34" charset="0"/>
              <a:buChar char="•"/>
            </a:pPr>
            <a:r>
              <a:rPr lang="en-US" sz="2800" kern="1200" dirty="0"/>
              <a:t>Approximately $500K annually</a:t>
            </a:r>
          </a:p>
          <a:p>
            <a:pPr marL="228600" lvl="2" indent="-228600">
              <a:lnSpc>
                <a:spcPct val="90000"/>
              </a:lnSpc>
              <a:spcBef>
                <a:spcPts val="1000"/>
              </a:spcBef>
              <a:buFont typeface="Arial" pitchFamily="34" charset="0"/>
              <a:buChar char="•"/>
            </a:pPr>
            <a:r>
              <a:rPr lang="en-US" sz="2800" kern="1200" dirty="0"/>
              <a:t>Begin developing an Emergency Fund</a:t>
            </a:r>
          </a:p>
          <a:p>
            <a:pPr marL="228600" lvl="2" indent="-228600">
              <a:lnSpc>
                <a:spcPct val="90000"/>
              </a:lnSpc>
              <a:spcBef>
                <a:spcPts val="1000"/>
              </a:spcBef>
              <a:buFont typeface="Arial" pitchFamily="34" charset="0"/>
              <a:buChar char="•"/>
            </a:pPr>
            <a:r>
              <a:rPr lang="en-US" sz="2800" kern="1200" dirty="0"/>
              <a:t>MS4 Implementation</a:t>
            </a:r>
          </a:p>
        </p:txBody>
      </p:sp>
      <p:pic>
        <p:nvPicPr>
          <p:cNvPr id="3074" name="Picture 2">
            <a:extLst>
              <a:ext uri="{FF2B5EF4-FFF2-40B4-BE49-F238E27FC236}">
                <a16:creationId xmlns:a16="http://schemas.microsoft.com/office/drawing/2014/main" id="{ED09BBAE-3247-3BF0-0C1C-F29D49B4A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47" r="9870" b="-1"/>
          <a:stretch/>
        </p:blipFill>
        <p:spPr bwMode="auto">
          <a:xfrm>
            <a:off x="8825058" y="4110037"/>
            <a:ext cx="3260261" cy="2747963"/>
          </a:xfrm>
          <a:prstGeom prst="rect">
            <a:avLst/>
          </a:prstGeom>
          <a:solidFill>
            <a:srgbClr val="FFFFFF"/>
          </a:solidFill>
          <a:ln>
            <a:noFill/>
          </a:ln>
        </p:spPr>
      </p:pic>
    </p:spTree>
    <p:extLst>
      <p:ext uri="{BB962C8B-B14F-4D97-AF65-F5344CB8AC3E}">
        <p14:creationId xmlns:p14="http://schemas.microsoft.com/office/powerpoint/2010/main" val="327161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7B84-AFA1-F690-E81E-AA4D71DF113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E2CCEEE-BEF5-2C60-B25D-82D9557A27B4}"/>
              </a:ext>
            </a:extLst>
          </p:cNvPr>
          <p:cNvSpPr txBox="1"/>
          <p:nvPr/>
        </p:nvSpPr>
        <p:spPr>
          <a:xfrm>
            <a:off x="655170" y="489518"/>
            <a:ext cx="8963217" cy="892552"/>
          </a:xfrm>
          <a:prstGeom prst="rect">
            <a:avLst/>
          </a:prstGeom>
          <a:noFill/>
        </p:spPr>
        <p:txBody>
          <a:bodyPr wrap="square" rtlCol="0">
            <a:spAutoFit/>
          </a:bodyPr>
          <a:lstStyle/>
          <a:p>
            <a:pPr algn="ctr"/>
            <a:r>
              <a:rPr lang="en-US" sz="2400" b="1" dirty="0">
                <a:latin typeface="Lato" panose="020F0502020204030203" pitchFamily="34" charset="0"/>
                <a:ea typeface="Lato" panose="020F0502020204030203" pitchFamily="34" charset="0"/>
                <a:cs typeface="Lato" panose="020F0502020204030203" pitchFamily="34" charset="0"/>
              </a:rPr>
              <a:t>CITY OF TUCKER PROPOSED PERSONNEL COSTS FY 26</a:t>
            </a:r>
          </a:p>
          <a:p>
            <a:pPr algn="ctr"/>
            <a:r>
              <a:rPr lang="en-US" sz="2800" b="1" dirty="0">
                <a:latin typeface="Lato" panose="020F0502020204030203" pitchFamily="34" charset="0"/>
                <a:ea typeface="Lato" panose="020F0502020204030203" pitchFamily="34" charset="0"/>
                <a:cs typeface="Lato" panose="020F0502020204030203" pitchFamily="34" charset="0"/>
              </a:rPr>
              <a:t>	</a:t>
            </a:r>
          </a:p>
        </p:txBody>
      </p:sp>
      <p:pic>
        <p:nvPicPr>
          <p:cNvPr id="2" name="Picture 1">
            <a:extLst>
              <a:ext uri="{FF2B5EF4-FFF2-40B4-BE49-F238E27FC236}">
                <a16:creationId xmlns:a16="http://schemas.microsoft.com/office/drawing/2014/main" id="{71F9628A-36C2-457C-BA21-6EBE95059C70}"/>
              </a:ext>
            </a:extLst>
          </p:cNvPr>
          <p:cNvPicPr>
            <a:picLocks noChangeAspect="1"/>
          </p:cNvPicPr>
          <p:nvPr/>
        </p:nvPicPr>
        <p:blipFill>
          <a:blip r:embed="rId3"/>
          <a:stretch>
            <a:fillRect/>
          </a:stretch>
        </p:blipFill>
        <p:spPr>
          <a:xfrm>
            <a:off x="688036" y="1271578"/>
            <a:ext cx="5135551" cy="3616284"/>
          </a:xfrm>
          <a:prstGeom prst="rect">
            <a:avLst/>
          </a:prstGeom>
        </p:spPr>
      </p:pic>
      <p:pic>
        <p:nvPicPr>
          <p:cNvPr id="4" name="Picture 3">
            <a:extLst>
              <a:ext uri="{FF2B5EF4-FFF2-40B4-BE49-F238E27FC236}">
                <a16:creationId xmlns:a16="http://schemas.microsoft.com/office/drawing/2014/main" id="{F0AC82C7-A1CD-8B7C-355D-3312691D79F4}"/>
              </a:ext>
            </a:extLst>
          </p:cNvPr>
          <p:cNvPicPr>
            <a:picLocks noChangeAspect="1"/>
          </p:cNvPicPr>
          <p:nvPr/>
        </p:nvPicPr>
        <p:blipFill>
          <a:blip r:embed="rId4"/>
          <a:stretch>
            <a:fillRect/>
          </a:stretch>
        </p:blipFill>
        <p:spPr>
          <a:xfrm>
            <a:off x="6368414" y="2138240"/>
            <a:ext cx="4959115" cy="2381496"/>
          </a:xfrm>
          <a:prstGeom prst="rect">
            <a:avLst/>
          </a:prstGeom>
        </p:spPr>
      </p:pic>
      <p:sp>
        <p:nvSpPr>
          <p:cNvPr id="3" name="TextBox 2">
            <a:extLst>
              <a:ext uri="{FF2B5EF4-FFF2-40B4-BE49-F238E27FC236}">
                <a16:creationId xmlns:a16="http://schemas.microsoft.com/office/drawing/2014/main" id="{045C9435-19BE-56DB-87CB-7339416EF175}"/>
              </a:ext>
            </a:extLst>
          </p:cNvPr>
          <p:cNvSpPr txBox="1"/>
          <p:nvPr/>
        </p:nvSpPr>
        <p:spPr>
          <a:xfrm>
            <a:off x="655169" y="5275906"/>
            <a:ext cx="8963217" cy="1261884"/>
          </a:xfrm>
          <a:prstGeom prst="rect">
            <a:avLst/>
          </a:prstGeom>
          <a:noFill/>
        </p:spPr>
        <p:txBody>
          <a:bodyPr wrap="square" rtlCol="0">
            <a:spAutoFit/>
          </a:bodyPr>
          <a:lstStyle/>
          <a:p>
            <a:pPr algn="ctr"/>
            <a:r>
              <a:rPr lang="en-US" sz="2400" b="1" dirty="0">
                <a:latin typeface="Lato" panose="020F0502020204030203" pitchFamily="34" charset="0"/>
                <a:ea typeface="Lato" panose="020F0502020204030203" pitchFamily="34" charset="0"/>
                <a:cs typeface="Lato" panose="020F0502020204030203" pitchFamily="34" charset="0"/>
              </a:rPr>
              <a:t>Embedded City Staff with InterDev, Jacobs, Lowe Engineers, </a:t>
            </a:r>
            <a:r>
              <a:rPr lang="en-US" sz="2400" b="1" dirty="0" err="1">
                <a:latin typeface="Lato" panose="020F0502020204030203" pitchFamily="34" charset="0"/>
                <a:ea typeface="Lato" panose="020F0502020204030203" pitchFamily="34" charset="0"/>
                <a:cs typeface="Lato" panose="020F0502020204030203" pitchFamily="34" charset="0"/>
              </a:rPr>
              <a:t>Optech</a:t>
            </a:r>
            <a:r>
              <a:rPr lang="en-US" sz="2400" b="1" dirty="0">
                <a:latin typeface="Lato" panose="020F0502020204030203" pitchFamily="34" charset="0"/>
                <a:ea typeface="Lato" panose="020F0502020204030203" pitchFamily="34" charset="0"/>
                <a:cs typeface="Lato" panose="020F0502020204030203" pitchFamily="34" charset="0"/>
              </a:rPr>
              <a:t> and other contractors</a:t>
            </a:r>
          </a:p>
          <a:p>
            <a:pPr algn="ctr"/>
            <a:r>
              <a:rPr lang="en-US" sz="2800" b="1"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1476628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A27FA-35FF-0A17-02CD-2A7FA0D9F8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B2877-8023-CD8A-CDF0-EBFCD4B8486B}"/>
              </a:ext>
            </a:extLst>
          </p:cNvPr>
          <p:cNvSpPr>
            <a:spLocks noGrp="1"/>
          </p:cNvSpPr>
          <p:nvPr>
            <p:ph idx="1"/>
          </p:nvPr>
        </p:nvSpPr>
        <p:spPr>
          <a:xfrm>
            <a:off x="411369" y="425902"/>
            <a:ext cx="11369262" cy="1021517"/>
          </a:xfrm>
        </p:spPr>
        <p:txBody>
          <a:bodyPr/>
          <a:lstStyle/>
          <a:p>
            <a:pPr marL="0" indent="0">
              <a:lnSpc>
                <a:spcPct val="120000"/>
              </a:lnSpc>
              <a:buNone/>
            </a:pPr>
            <a:r>
              <a:rPr lang="en-US" sz="3600" b="1" dirty="0"/>
              <a:t>Presentation of the City Manager’s recommended balanced budget, a requirement of the Charter. </a:t>
            </a:r>
          </a:p>
          <a:p>
            <a:pPr marL="0" indent="0">
              <a:lnSpc>
                <a:spcPct val="120000"/>
              </a:lnSpc>
              <a:buNone/>
            </a:pPr>
            <a:endParaRPr lang="en-US" sz="4000" b="1" dirty="0"/>
          </a:p>
        </p:txBody>
      </p:sp>
      <p:sp>
        <p:nvSpPr>
          <p:cNvPr id="2" name="Rectangle 1">
            <a:extLst>
              <a:ext uri="{FF2B5EF4-FFF2-40B4-BE49-F238E27FC236}">
                <a16:creationId xmlns:a16="http://schemas.microsoft.com/office/drawing/2014/main" id="{ACDACEBF-866B-EF69-808E-965298DE200D}"/>
              </a:ext>
            </a:extLst>
          </p:cNvPr>
          <p:cNvSpPr>
            <a:spLocks noChangeArrowheads="1"/>
          </p:cNvSpPr>
          <p:nvPr/>
        </p:nvSpPr>
        <p:spPr bwMode="auto">
          <a:xfrm>
            <a:off x="532947" y="1762767"/>
            <a:ext cx="11369262" cy="184086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3805" rIns="0" bIns="61893"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en-US" altLang="en-US" sz="3200" b="1" i="0" u="none" strike="noStrike" cap="none" normalizeH="0" baseline="0" dirty="0">
              <a:ln>
                <a:noFill/>
              </a:ln>
              <a:solidFill>
                <a:srgbClr val="313335"/>
              </a:solidFill>
              <a:effectLst/>
              <a:latin typeface="+mn-lt"/>
              <a:cs typeface="Open Sans" panose="020B0606030504020204" pitchFamily="34" charset="0"/>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313335"/>
                </a:solidFill>
                <a:effectLst/>
                <a:latin typeface="+mn-lt"/>
                <a:cs typeface="Open Sans" panose="020B0606030504020204" pitchFamily="34" charset="0"/>
              </a:rPr>
              <a:t>SECTION 3.04. - City manager; powers and duties enumerated.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2">
            <a:extLst>
              <a:ext uri="{FF2B5EF4-FFF2-40B4-BE49-F238E27FC236}">
                <a16:creationId xmlns:a16="http://schemas.microsoft.com/office/drawing/2014/main" id="{A80DD0F3-2813-D6EC-ACE5-AC24FABA6479}"/>
              </a:ext>
            </a:extLst>
          </p:cNvPr>
          <p:cNvSpPr>
            <a:spLocks noChangeArrowheads="1"/>
          </p:cNvSpPr>
          <p:nvPr/>
        </p:nvSpPr>
        <p:spPr bwMode="auto">
          <a:xfrm>
            <a:off x="532947" y="3429000"/>
            <a:ext cx="10805896" cy="22467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313335"/>
                </a:solidFill>
                <a:effectLst/>
                <a:latin typeface="+mn-lt"/>
                <a:cs typeface="Open Sans" panose="020B0606030504020204" pitchFamily="34" charset="0"/>
              </a:rPr>
              <a:t>The city manager shall have the power, and it shall be his or her duty, to:</a:t>
            </a:r>
          </a:p>
          <a:p>
            <a:pPr lvl="1"/>
            <a:r>
              <a:rPr kumimoji="0" lang="en-US" altLang="en-US" sz="2800" b="0" i="0" u="none" strike="noStrike" cap="none" normalizeH="0" baseline="0" dirty="0">
                <a:ln>
                  <a:noFill/>
                </a:ln>
                <a:solidFill>
                  <a:srgbClr val="313335"/>
                </a:solidFill>
                <a:effectLst/>
                <a:latin typeface="+mn-lt"/>
                <a:cs typeface="Open Sans" panose="020B0606030504020204" pitchFamily="34" charset="0"/>
              </a:rPr>
              <a:t>(2)Propose a budget for city operations from a zero base with input from the actual expenditures of the city from the prior year;</a:t>
            </a:r>
            <a:endParaRPr kumimoji="0" lang="en-US" altLang="en-US" sz="2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4186992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6A87A-5863-EF75-3C92-B057D9AD5EE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420A0B9-BE7F-1B1E-536E-64E061C8F1C2}"/>
              </a:ext>
            </a:extLst>
          </p:cNvPr>
          <p:cNvSpPr txBox="1"/>
          <p:nvPr/>
        </p:nvSpPr>
        <p:spPr>
          <a:xfrm>
            <a:off x="403755" y="215213"/>
            <a:ext cx="9328642" cy="1015663"/>
          </a:xfrm>
          <a:prstGeom prst="rect">
            <a:avLst/>
          </a:prstGeom>
          <a:noFill/>
        </p:spPr>
        <p:txBody>
          <a:bodyPr wrap="square" rtlCol="0">
            <a:spAutoFit/>
          </a:bodyPr>
          <a:lstStyle/>
          <a:p>
            <a:pPr algn="ctr"/>
            <a:r>
              <a:rPr lang="en-US" sz="3200" b="1" dirty="0">
                <a:latin typeface="+mn-lt"/>
                <a:ea typeface="Lato" panose="020F0502020204030203" pitchFamily="34" charset="0"/>
                <a:cs typeface="Lato" panose="020F0502020204030203" pitchFamily="34" charset="0"/>
              </a:rPr>
              <a:t>NEW RECOMMENDED  POSITION REQUESTS</a:t>
            </a:r>
          </a:p>
          <a:p>
            <a:pPr algn="ctr"/>
            <a:r>
              <a:rPr lang="en-US" sz="2800" b="1" dirty="0">
                <a:latin typeface="+mn-lt"/>
                <a:ea typeface="Lato" panose="020F0502020204030203" pitchFamily="34" charset="0"/>
                <a:cs typeface="Lato" panose="020F0502020204030203" pitchFamily="34" charset="0"/>
              </a:rPr>
              <a:t>	</a:t>
            </a:r>
          </a:p>
        </p:txBody>
      </p:sp>
      <p:sp>
        <p:nvSpPr>
          <p:cNvPr id="2" name="TextBox 1">
            <a:extLst>
              <a:ext uri="{FF2B5EF4-FFF2-40B4-BE49-F238E27FC236}">
                <a16:creationId xmlns:a16="http://schemas.microsoft.com/office/drawing/2014/main" id="{3277252A-95AF-76E8-DF7F-1A44E8D164C6}"/>
              </a:ext>
            </a:extLst>
          </p:cNvPr>
          <p:cNvSpPr txBox="1"/>
          <p:nvPr/>
        </p:nvSpPr>
        <p:spPr>
          <a:xfrm>
            <a:off x="403755" y="968505"/>
            <a:ext cx="12518597" cy="5883662"/>
          </a:xfrm>
          <a:prstGeom prst="rect">
            <a:avLst/>
          </a:prstGeom>
          <a:noFill/>
        </p:spPr>
        <p:txBody>
          <a:bodyPr wrap="square" rtlCol="0">
            <a:spAutoFit/>
          </a:bodyPr>
          <a:lstStyle/>
          <a:p>
            <a:r>
              <a:rPr lang="en-US" sz="2800" b="1" dirty="0">
                <a:latin typeface="+mn-lt"/>
                <a:cs typeface="Calibri" panose="020F0502020204030204" pitchFamily="34" charset="0"/>
              </a:rPr>
              <a:t>Parks and Recreation</a:t>
            </a:r>
          </a:p>
          <a:p>
            <a:pPr marL="742950" lvl="1" indent="-285750">
              <a:buFont typeface="Arial" panose="020B0604020202020204" pitchFamily="34" charset="0"/>
              <a:buChar char="•"/>
            </a:pPr>
            <a:r>
              <a:rPr lang="en-US" sz="2400" b="1" dirty="0">
                <a:latin typeface="+mn-lt"/>
                <a:cs typeface="Calibri" panose="020F0502020204030204" pitchFamily="34" charset="0"/>
              </a:rPr>
              <a:t>Out of School Time Coordinator</a:t>
            </a:r>
          </a:p>
          <a:p>
            <a:pPr marL="1200150" lvl="2" indent="-285750">
              <a:buFont typeface="Arial" panose="020B0604020202020204" pitchFamily="34" charset="0"/>
              <a:buChar char="•"/>
            </a:pPr>
            <a:r>
              <a:rPr lang="en-US" sz="2400" dirty="0">
                <a:latin typeface="+mn-lt"/>
                <a:cs typeface="Calibri" panose="020F0502020204030204" pitchFamily="34" charset="0"/>
              </a:rPr>
              <a:t>Expansion of Summer Camps</a:t>
            </a:r>
          </a:p>
          <a:p>
            <a:pPr marL="1200150" lvl="2" indent="-285750">
              <a:buFont typeface="Arial" panose="020B0604020202020204" pitchFamily="34" charset="0"/>
              <a:buChar char="•"/>
            </a:pPr>
            <a:r>
              <a:rPr lang="en-US" sz="2400" dirty="0">
                <a:latin typeface="+mn-lt"/>
                <a:cs typeface="Calibri" panose="020F0502020204030204" pitchFamily="34" charset="0"/>
              </a:rPr>
              <a:t>Expansion of School-Year Specialty Camps</a:t>
            </a:r>
          </a:p>
          <a:p>
            <a:pPr marL="742950" lvl="1" indent="-285750">
              <a:buFont typeface="Arial" panose="020B0604020202020204" pitchFamily="34" charset="0"/>
              <a:buChar char="•"/>
            </a:pPr>
            <a:r>
              <a:rPr lang="en-US" sz="2400" b="1" dirty="0">
                <a:latin typeface="+mn-lt"/>
                <a:cs typeface="Calibri" panose="020F0502020204030204" pitchFamily="34" charset="0"/>
              </a:rPr>
              <a:t>Aquatics Coordinator</a:t>
            </a:r>
          </a:p>
          <a:p>
            <a:pPr marL="1200150" lvl="2" indent="-285750">
              <a:buFont typeface="Arial" panose="020B0604020202020204" pitchFamily="34" charset="0"/>
              <a:buChar char="•"/>
            </a:pPr>
            <a:r>
              <a:rPr lang="en-US" sz="2400" dirty="0">
                <a:cs typeface="Calibri" panose="020F0502020204030204" pitchFamily="34" charset="0"/>
              </a:rPr>
              <a:t>Aquatics Programming &amp; Facility Management</a:t>
            </a:r>
          </a:p>
          <a:p>
            <a:pPr marL="1200150" lvl="2" indent="-285750">
              <a:buFont typeface="Arial" panose="020B0604020202020204" pitchFamily="34" charset="0"/>
              <a:buChar char="•"/>
            </a:pPr>
            <a:r>
              <a:rPr lang="en-US" sz="2400" dirty="0">
                <a:cs typeface="Calibri" panose="020F0502020204030204" pitchFamily="34" charset="0"/>
              </a:rPr>
              <a:t>Program Management</a:t>
            </a:r>
          </a:p>
          <a:p>
            <a:pPr marL="1200150" lvl="2" indent="-285750">
              <a:buFont typeface="Arial" panose="020B0604020202020204" pitchFamily="34" charset="0"/>
              <a:buChar char="•"/>
            </a:pPr>
            <a:r>
              <a:rPr lang="en-US" sz="2400" dirty="0">
                <a:cs typeface="Calibri" panose="020F0502020204030204" pitchFamily="34" charset="0"/>
              </a:rPr>
              <a:t>Dynamo Contract Oversight</a:t>
            </a:r>
          </a:p>
          <a:p>
            <a:pPr marL="742950" lvl="1" indent="-285750">
              <a:buFont typeface="Arial" panose="020B0604020202020204" pitchFamily="34" charset="0"/>
              <a:buChar char="•"/>
            </a:pPr>
            <a:r>
              <a:rPr lang="en-US" sz="2400" b="1" dirty="0">
                <a:cs typeface="Calibri" panose="020F0502020204030204" pitchFamily="34" charset="0"/>
              </a:rPr>
              <a:t>$232K (with all benefits)</a:t>
            </a:r>
          </a:p>
          <a:p>
            <a:pPr>
              <a:spcBef>
                <a:spcPts val="1000"/>
              </a:spcBef>
              <a:defRPr sz="1600" b="1">
                <a:solidFill>
                  <a:srgbClr val="000000"/>
                </a:solidFill>
                <a:latin typeface="Calibri"/>
              </a:defRPr>
            </a:pPr>
            <a:r>
              <a:rPr lang="en-US" sz="2800" b="1" dirty="0">
                <a:latin typeface="Calibri" panose="020F0502020204030204" pitchFamily="34" charset="0"/>
                <a:cs typeface="Calibri" panose="020F0502020204030204" pitchFamily="34" charset="0"/>
              </a:rPr>
              <a:t>Community Development</a:t>
            </a:r>
          </a:p>
          <a:p>
            <a:pPr marL="742950" lvl="1" indent="-285750">
              <a:buFont typeface="Arial" panose="020B0604020202020204" pitchFamily="34" charset="0"/>
              <a:buChar char="•"/>
            </a:pPr>
            <a:r>
              <a:rPr lang="en-US" sz="2400" b="1" dirty="0">
                <a:cs typeface="Calibri" panose="020F0502020204030204" pitchFamily="34" charset="0"/>
              </a:rPr>
              <a:t>Deputy Community Development Director</a:t>
            </a:r>
          </a:p>
          <a:p>
            <a:pPr lvl="4"/>
            <a:r>
              <a:rPr lang="en-US" sz="2400" dirty="0">
                <a:cs typeface="Calibri" panose="020F0502020204030204" pitchFamily="34" charset="0"/>
              </a:rPr>
              <a:t>Expanding workload</a:t>
            </a:r>
          </a:p>
          <a:p>
            <a:pPr lvl="4"/>
            <a:r>
              <a:rPr lang="en-US" sz="2400" dirty="0">
                <a:cs typeface="Calibri" panose="020F0502020204030204" pitchFamily="34" charset="0"/>
              </a:rPr>
              <a:t>Implementation of ULI TAP Recommendations</a:t>
            </a:r>
          </a:p>
          <a:p>
            <a:pPr marL="800100" lvl="1" indent="-342900">
              <a:buFont typeface="Arial" panose="020B0604020202020204" pitchFamily="34" charset="0"/>
              <a:buChar char="•"/>
            </a:pPr>
            <a:r>
              <a:rPr lang="en-US" sz="2400" b="1" dirty="0">
                <a:cs typeface="Calibri" panose="020F0502020204030204" pitchFamily="34" charset="0"/>
              </a:rPr>
              <a:t>$169K (with all benefits)</a:t>
            </a:r>
          </a:p>
          <a:p>
            <a:pPr lvl="4"/>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1585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99880-7112-EE28-A7A4-D55003E44B4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D063087-A56A-2488-6EDF-658BF95EBA17}"/>
              </a:ext>
            </a:extLst>
          </p:cNvPr>
          <p:cNvSpPr txBox="1">
            <a:spLocks/>
          </p:cNvSpPr>
          <p:nvPr/>
        </p:nvSpPr>
        <p:spPr>
          <a:xfrm>
            <a:off x="238540" y="280797"/>
            <a:ext cx="11084116" cy="990941"/>
          </a:xfrm>
          <a:prstGeom prst="rect">
            <a:avLst/>
          </a:prstGeom>
        </p:spPr>
        <p:txBody>
          <a:bodyPr/>
          <a:lstStyle>
            <a:lvl1pPr algn="l" rtl="0" fontAlgn="base">
              <a:lnSpc>
                <a:spcPct val="90000"/>
              </a:lnSpc>
              <a:spcBef>
                <a:spcPct val="0"/>
              </a:spcBef>
              <a:spcAft>
                <a:spcPct val="0"/>
              </a:spcAft>
              <a:defRPr sz="44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Lato" pitchFamily="34" charset="0"/>
              </a:defRPr>
            </a:lvl2pPr>
            <a:lvl3pPr algn="l" rtl="0" fontAlgn="base">
              <a:lnSpc>
                <a:spcPct val="90000"/>
              </a:lnSpc>
              <a:spcBef>
                <a:spcPct val="0"/>
              </a:spcBef>
              <a:spcAft>
                <a:spcPct val="0"/>
              </a:spcAft>
              <a:defRPr sz="4400">
                <a:solidFill>
                  <a:schemeClr val="tx1"/>
                </a:solidFill>
                <a:latin typeface="Lato" pitchFamily="34" charset="0"/>
              </a:defRPr>
            </a:lvl3pPr>
            <a:lvl4pPr algn="l" rtl="0" fontAlgn="base">
              <a:lnSpc>
                <a:spcPct val="90000"/>
              </a:lnSpc>
              <a:spcBef>
                <a:spcPct val="0"/>
              </a:spcBef>
              <a:spcAft>
                <a:spcPct val="0"/>
              </a:spcAft>
              <a:defRPr sz="4400">
                <a:solidFill>
                  <a:schemeClr val="tx1"/>
                </a:solidFill>
                <a:latin typeface="Lato" pitchFamily="34" charset="0"/>
              </a:defRPr>
            </a:lvl4pPr>
            <a:lvl5pPr algn="l" rtl="0" fontAlgn="base">
              <a:lnSpc>
                <a:spcPct val="90000"/>
              </a:lnSpc>
              <a:spcBef>
                <a:spcPct val="0"/>
              </a:spcBef>
              <a:spcAft>
                <a:spcPct val="0"/>
              </a:spcAft>
              <a:defRPr sz="4400">
                <a:solidFill>
                  <a:schemeClr val="tx1"/>
                </a:solidFill>
                <a:latin typeface="Lato" pitchFamily="34" charset="0"/>
              </a:defRPr>
            </a:lvl5pPr>
            <a:lvl6pPr marL="457200" algn="l" rtl="0" fontAlgn="base">
              <a:lnSpc>
                <a:spcPct val="90000"/>
              </a:lnSpc>
              <a:spcBef>
                <a:spcPct val="0"/>
              </a:spcBef>
              <a:spcAft>
                <a:spcPct val="0"/>
              </a:spcAft>
              <a:defRPr sz="4400">
                <a:solidFill>
                  <a:schemeClr val="tx1"/>
                </a:solidFill>
                <a:latin typeface="Lato" pitchFamily="34" charset="0"/>
              </a:defRPr>
            </a:lvl6pPr>
            <a:lvl7pPr marL="914400" algn="l" rtl="0" fontAlgn="base">
              <a:lnSpc>
                <a:spcPct val="90000"/>
              </a:lnSpc>
              <a:spcBef>
                <a:spcPct val="0"/>
              </a:spcBef>
              <a:spcAft>
                <a:spcPct val="0"/>
              </a:spcAft>
              <a:defRPr sz="4400">
                <a:solidFill>
                  <a:schemeClr val="tx1"/>
                </a:solidFill>
                <a:latin typeface="Lato" pitchFamily="34" charset="0"/>
              </a:defRPr>
            </a:lvl7pPr>
            <a:lvl8pPr marL="1371600" algn="l" rtl="0" fontAlgn="base">
              <a:lnSpc>
                <a:spcPct val="90000"/>
              </a:lnSpc>
              <a:spcBef>
                <a:spcPct val="0"/>
              </a:spcBef>
              <a:spcAft>
                <a:spcPct val="0"/>
              </a:spcAft>
              <a:defRPr sz="4400">
                <a:solidFill>
                  <a:schemeClr val="tx1"/>
                </a:solidFill>
                <a:latin typeface="Lato" pitchFamily="34" charset="0"/>
              </a:defRPr>
            </a:lvl8pPr>
            <a:lvl9pPr marL="1828800" algn="l" rtl="0" fontAlgn="base">
              <a:lnSpc>
                <a:spcPct val="90000"/>
              </a:lnSpc>
              <a:spcBef>
                <a:spcPct val="0"/>
              </a:spcBef>
              <a:spcAft>
                <a:spcPct val="0"/>
              </a:spcAft>
              <a:defRPr sz="4400">
                <a:solidFill>
                  <a:schemeClr val="tx1"/>
                </a:solidFill>
                <a:latin typeface="Lato" pitchFamily="34" charset="0"/>
              </a:defRPr>
            </a:lvl9pPr>
          </a:lstStyle>
          <a:p>
            <a:pPr algn="ctr" eaLnBrk="1" hangingPunct="1"/>
            <a:r>
              <a:rPr lang="en-US" dirty="0"/>
              <a:t>Proposed Tucker Marshal Service</a:t>
            </a:r>
          </a:p>
        </p:txBody>
      </p:sp>
      <p:sp>
        <p:nvSpPr>
          <p:cNvPr id="5" name="Text Placeholder 5">
            <a:extLst>
              <a:ext uri="{FF2B5EF4-FFF2-40B4-BE49-F238E27FC236}">
                <a16:creationId xmlns:a16="http://schemas.microsoft.com/office/drawing/2014/main" id="{6780D94D-C3D5-C6E2-CA07-C4C38DE047C3}"/>
              </a:ext>
            </a:extLst>
          </p:cNvPr>
          <p:cNvSpPr txBox="1">
            <a:spLocks/>
          </p:cNvSpPr>
          <p:nvPr/>
        </p:nvSpPr>
        <p:spPr>
          <a:xfrm>
            <a:off x="373713" y="1202968"/>
            <a:ext cx="11274948" cy="285192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2">
                    <a:lumMod val="75000"/>
                  </a:schemeClr>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eaLnBrk="1" hangingPunct="1">
              <a:buFont typeface="Arial" panose="020B0604020202020204" pitchFamily="34" charset="0"/>
              <a:buChar char="•"/>
            </a:pPr>
            <a:r>
              <a:rPr lang="en-US" dirty="0">
                <a:solidFill>
                  <a:schemeClr val="tx1"/>
                </a:solidFill>
              </a:rPr>
              <a:t>A sworn peace officer, not to be confused or conflated with a police department.</a:t>
            </a:r>
          </a:p>
          <a:p>
            <a:pPr marL="342900" indent="-342900" eaLnBrk="1" hangingPunct="1">
              <a:buFont typeface="Arial" panose="020B0604020202020204" pitchFamily="34" charset="0"/>
              <a:buChar char="•"/>
            </a:pPr>
            <a:r>
              <a:rPr lang="en-US" dirty="0">
                <a:solidFill>
                  <a:schemeClr val="tx1"/>
                </a:solidFill>
              </a:rPr>
              <a:t>Marshals are an extension of officers of the court. </a:t>
            </a:r>
          </a:p>
          <a:p>
            <a:pPr marL="342900" indent="-342900" eaLnBrk="1" hangingPunct="1">
              <a:buFont typeface="Arial" panose="020B0604020202020204" pitchFamily="34" charset="0"/>
              <a:buChar char="•"/>
            </a:pPr>
            <a:r>
              <a:rPr lang="en-US" dirty="0">
                <a:solidFill>
                  <a:schemeClr val="tx1"/>
                </a:solidFill>
              </a:rPr>
              <a:t>Replacing 4 part time bailiffs.</a:t>
            </a:r>
          </a:p>
          <a:p>
            <a:pPr marL="342900" indent="-342900" eaLnBrk="1" hangingPunct="1">
              <a:buFont typeface="Arial" panose="020B0604020202020204" pitchFamily="34" charset="0"/>
              <a:buChar char="•"/>
            </a:pPr>
            <a:r>
              <a:rPr lang="en-US" dirty="0">
                <a:solidFill>
                  <a:schemeClr val="tx1"/>
                </a:solidFill>
              </a:rPr>
              <a:t>The Marshals will provide many services which will provide an extra level of service for the City and help in contributing to safer environments for staff, citizens, and visitors within our city</a:t>
            </a:r>
            <a:r>
              <a:rPr lang="en-US" sz="2000" dirty="0">
                <a:solidFill>
                  <a:schemeClr val="tx1"/>
                </a:solidFill>
              </a:rPr>
              <a:t>.</a:t>
            </a:r>
          </a:p>
          <a:p>
            <a:r>
              <a:rPr lang="en-US" b="1" dirty="0">
                <a:solidFill>
                  <a:schemeClr val="tx1"/>
                </a:solidFill>
              </a:rPr>
              <a:t>		</a:t>
            </a:r>
            <a:endParaRPr lang="en-US" dirty="0">
              <a:solidFill>
                <a:srgbClr val="021F49"/>
              </a:solidFill>
            </a:endParaRPr>
          </a:p>
          <a:p>
            <a:pPr fontAlgn="auto">
              <a:spcAft>
                <a:spcPts val="0"/>
              </a:spcAft>
            </a:pPr>
            <a:endParaRPr lang="en-US" dirty="0">
              <a:solidFill>
                <a:srgbClr val="021F49"/>
              </a:solidFill>
            </a:endParaRPr>
          </a:p>
        </p:txBody>
      </p:sp>
      <p:sp>
        <p:nvSpPr>
          <p:cNvPr id="2" name="TextBox 1">
            <a:extLst>
              <a:ext uri="{FF2B5EF4-FFF2-40B4-BE49-F238E27FC236}">
                <a16:creationId xmlns:a16="http://schemas.microsoft.com/office/drawing/2014/main" id="{C2D91940-DD84-4993-F797-67C0F6F17320}"/>
              </a:ext>
            </a:extLst>
          </p:cNvPr>
          <p:cNvSpPr txBox="1"/>
          <p:nvPr/>
        </p:nvSpPr>
        <p:spPr>
          <a:xfrm>
            <a:off x="760948" y="4237773"/>
            <a:ext cx="5681893" cy="1631216"/>
          </a:xfrm>
          <a:prstGeom prst="rect">
            <a:avLst/>
          </a:prstGeom>
          <a:noFill/>
        </p:spPr>
        <p:txBody>
          <a:bodyPr wrap="square" rtlCol="0">
            <a:spAutoFit/>
          </a:bodyPr>
          <a:lstStyle/>
          <a:p>
            <a:r>
              <a:rPr kumimoji="0" lang="en-US" sz="2000" b="1" i="0" u="sng" strike="noStrike" kern="1200" cap="none" spc="0" normalizeH="0" baseline="0" noProof="0" dirty="0">
                <a:ln>
                  <a:noFill/>
                </a:ln>
                <a:solidFill>
                  <a:prstClr val="black"/>
                </a:solidFill>
                <a:effectLst/>
                <a:uLnTx/>
                <a:uFillTx/>
                <a:latin typeface="Century Gothic" pitchFamily="34" charset="0"/>
                <a:ea typeface="+mn-ea"/>
                <a:cs typeface="+mn-cs"/>
              </a:rPr>
              <a:t>Positions: 3 Full Time, 3 Part Time</a:t>
            </a:r>
            <a:endParaRPr lang="en-US" sz="2000" b="1" u="sng" dirty="0"/>
          </a:p>
          <a:p>
            <a:r>
              <a:rPr lang="en-US" sz="2000" b="1" dirty="0">
                <a:solidFill>
                  <a:schemeClr val="tx1"/>
                </a:solidFill>
              </a:rPr>
              <a:t>Chief Marshal (FT)</a:t>
            </a:r>
          </a:p>
          <a:p>
            <a:pPr marL="285750" indent="-285750"/>
            <a:r>
              <a:rPr lang="en-US" sz="2000" b="1" dirty="0">
                <a:solidFill>
                  <a:schemeClr val="tx1"/>
                </a:solidFill>
              </a:rPr>
              <a:t>Deputy Chief Marshal (FT)</a:t>
            </a:r>
          </a:p>
          <a:p>
            <a:pPr marL="285750" indent="-285750"/>
            <a:r>
              <a:rPr lang="en-US" sz="2000" b="1" dirty="0">
                <a:solidFill>
                  <a:schemeClr val="tx1"/>
                </a:solidFill>
              </a:rPr>
              <a:t>Marshal (FT) 1</a:t>
            </a:r>
          </a:p>
          <a:p>
            <a:pPr marL="285750" marR="0" lvl="0" indent="-28575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itchFamily="34" charset="0"/>
                <a:ea typeface="+mn-ea"/>
                <a:cs typeface="+mn-cs"/>
              </a:rPr>
              <a:t>Marshal (PT) 3</a:t>
            </a:r>
          </a:p>
        </p:txBody>
      </p:sp>
      <p:sp>
        <p:nvSpPr>
          <p:cNvPr id="4" name="TextBox 3">
            <a:extLst>
              <a:ext uri="{FF2B5EF4-FFF2-40B4-BE49-F238E27FC236}">
                <a16:creationId xmlns:a16="http://schemas.microsoft.com/office/drawing/2014/main" id="{1D520571-6553-C561-13E6-CA32106549A4}"/>
              </a:ext>
            </a:extLst>
          </p:cNvPr>
          <p:cNvSpPr txBox="1"/>
          <p:nvPr/>
        </p:nvSpPr>
        <p:spPr>
          <a:xfrm>
            <a:off x="4984955" y="4246446"/>
            <a:ext cx="6446097" cy="1015663"/>
          </a:xfrm>
          <a:prstGeom prst="rect">
            <a:avLst/>
          </a:prstGeom>
          <a:noFill/>
        </p:spPr>
        <p:txBody>
          <a:bodyPr wrap="square" rtlCol="0">
            <a:spAutoFit/>
          </a:bodyPr>
          <a:lstStyle/>
          <a:p>
            <a:r>
              <a:rPr kumimoji="0" lang="en-US" sz="2000" b="1" i="0" u="sng" strike="noStrike" kern="1200" cap="none" spc="0" normalizeH="0" baseline="0" noProof="0" dirty="0">
                <a:ln>
                  <a:noFill/>
                </a:ln>
                <a:solidFill>
                  <a:prstClr val="black"/>
                </a:solidFill>
                <a:effectLst/>
                <a:uLnTx/>
                <a:uFillTx/>
                <a:latin typeface="Century Gothic" pitchFamily="34" charset="0"/>
                <a:ea typeface="+mn-ea"/>
                <a:cs typeface="+mn-cs"/>
              </a:rPr>
              <a:t>Budget Impact</a:t>
            </a:r>
            <a:endParaRPr lang="en-US" sz="2000" b="1" u="sng" dirty="0"/>
          </a:p>
          <a:p>
            <a:r>
              <a:rPr lang="en-US" sz="2000" b="1" dirty="0"/>
              <a:t>Estimated Net Increase Operating Expense: $200K</a:t>
            </a:r>
          </a:p>
          <a:p>
            <a:r>
              <a:rPr kumimoji="0" lang="en-US" sz="2000" b="1" i="0" u="none" strike="noStrike" kern="1200" cap="none" spc="0" normalizeH="0" baseline="0" noProof="0" dirty="0">
                <a:ln>
                  <a:noFill/>
                </a:ln>
                <a:effectLst/>
                <a:uLnTx/>
                <a:uFillTx/>
                <a:latin typeface="Century Gothic" pitchFamily="34" charset="0"/>
                <a:ea typeface="+mn-ea"/>
                <a:cs typeface="+mn-cs"/>
              </a:rPr>
              <a:t>Estimated Start-Up Costs: $202K</a:t>
            </a:r>
          </a:p>
        </p:txBody>
      </p:sp>
    </p:spTree>
    <p:extLst>
      <p:ext uri="{BB962C8B-B14F-4D97-AF65-F5344CB8AC3E}">
        <p14:creationId xmlns:p14="http://schemas.microsoft.com/office/powerpoint/2010/main" val="3819559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59273-E087-4070-7727-707F75FF0FD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A2062BC-5D65-FA91-0927-B35CD5E519A6}"/>
              </a:ext>
            </a:extLst>
          </p:cNvPr>
          <p:cNvSpPr txBox="1">
            <a:spLocks/>
          </p:cNvSpPr>
          <p:nvPr/>
        </p:nvSpPr>
        <p:spPr>
          <a:xfrm>
            <a:off x="238540" y="426712"/>
            <a:ext cx="11084116" cy="990941"/>
          </a:xfrm>
          <a:prstGeom prst="rect">
            <a:avLst/>
          </a:prstGeom>
        </p:spPr>
        <p:txBody>
          <a:bodyPr/>
          <a:lstStyle>
            <a:lvl1pPr algn="l" rtl="0" fontAlgn="base">
              <a:lnSpc>
                <a:spcPct val="90000"/>
              </a:lnSpc>
              <a:spcBef>
                <a:spcPct val="0"/>
              </a:spcBef>
              <a:spcAft>
                <a:spcPct val="0"/>
              </a:spcAft>
              <a:defRPr sz="44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Lato" pitchFamily="34" charset="0"/>
              </a:defRPr>
            </a:lvl2pPr>
            <a:lvl3pPr algn="l" rtl="0" fontAlgn="base">
              <a:lnSpc>
                <a:spcPct val="90000"/>
              </a:lnSpc>
              <a:spcBef>
                <a:spcPct val="0"/>
              </a:spcBef>
              <a:spcAft>
                <a:spcPct val="0"/>
              </a:spcAft>
              <a:defRPr sz="4400">
                <a:solidFill>
                  <a:schemeClr val="tx1"/>
                </a:solidFill>
                <a:latin typeface="Lato" pitchFamily="34" charset="0"/>
              </a:defRPr>
            </a:lvl3pPr>
            <a:lvl4pPr algn="l" rtl="0" fontAlgn="base">
              <a:lnSpc>
                <a:spcPct val="90000"/>
              </a:lnSpc>
              <a:spcBef>
                <a:spcPct val="0"/>
              </a:spcBef>
              <a:spcAft>
                <a:spcPct val="0"/>
              </a:spcAft>
              <a:defRPr sz="4400">
                <a:solidFill>
                  <a:schemeClr val="tx1"/>
                </a:solidFill>
                <a:latin typeface="Lato" pitchFamily="34" charset="0"/>
              </a:defRPr>
            </a:lvl4pPr>
            <a:lvl5pPr algn="l" rtl="0" fontAlgn="base">
              <a:lnSpc>
                <a:spcPct val="90000"/>
              </a:lnSpc>
              <a:spcBef>
                <a:spcPct val="0"/>
              </a:spcBef>
              <a:spcAft>
                <a:spcPct val="0"/>
              </a:spcAft>
              <a:defRPr sz="4400">
                <a:solidFill>
                  <a:schemeClr val="tx1"/>
                </a:solidFill>
                <a:latin typeface="Lato" pitchFamily="34" charset="0"/>
              </a:defRPr>
            </a:lvl5pPr>
            <a:lvl6pPr marL="457200" algn="l" rtl="0" fontAlgn="base">
              <a:lnSpc>
                <a:spcPct val="90000"/>
              </a:lnSpc>
              <a:spcBef>
                <a:spcPct val="0"/>
              </a:spcBef>
              <a:spcAft>
                <a:spcPct val="0"/>
              </a:spcAft>
              <a:defRPr sz="4400">
                <a:solidFill>
                  <a:schemeClr val="tx1"/>
                </a:solidFill>
                <a:latin typeface="Lato" pitchFamily="34" charset="0"/>
              </a:defRPr>
            </a:lvl6pPr>
            <a:lvl7pPr marL="914400" algn="l" rtl="0" fontAlgn="base">
              <a:lnSpc>
                <a:spcPct val="90000"/>
              </a:lnSpc>
              <a:spcBef>
                <a:spcPct val="0"/>
              </a:spcBef>
              <a:spcAft>
                <a:spcPct val="0"/>
              </a:spcAft>
              <a:defRPr sz="4400">
                <a:solidFill>
                  <a:schemeClr val="tx1"/>
                </a:solidFill>
                <a:latin typeface="Lato" pitchFamily="34" charset="0"/>
              </a:defRPr>
            </a:lvl7pPr>
            <a:lvl8pPr marL="1371600" algn="l" rtl="0" fontAlgn="base">
              <a:lnSpc>
                <a:spcPct val="90000"/>
              </a:lnSpc>
              <a:spcBef>
                <a:spcPct val="0"/>
              </a:spcBef>
              <a:spcAft>
                <a:spcPct val="0"/>
              </a:spcAft>
              <a:defRPr sz="4400">
                <a:solidFill>
                  <a:schemeClr val="tx1"/>
                </a:solidFill>
                <a:latin typeface="Lato" pitchFamily="34" charset="0"/>
              </a:defRPr>
            </a:lvl8pPr>
            <a:lvl9pPr marL="1828800" algn="l" rtl="0" fontAlgn="base">
              <a:lnSpc>
                <a:spcPct val="90000"/>
              </a:lnSpc>
              <a:spcBef>
                <a:spcPct val="0"/>
              </a:spcBef>
              <a:spcAft>
                <a:spcPct val="0"/>
              </a:spcAft>
              <a:defRPr sz="4400">
                <a:solidFill>
                  <a:schemeClr val="tx1"/>
                </a:solidFill>
                <a:latin typeface="Lato" pitchFamily="34" charset="0"/>
              </a:defRPr>
            </a:lvl9pPr>
          </a:lstStyle>
          <a:p>
            <a:pPr algn="ctr" eaLnBrk="1" hangingPunct="1"/>
            <a:r>
              <a:rPr lang="en-US" dirty="0"/>
              <a:t>Proposed Tucker Marshal Service Will:</a:t>
            </a:r>
          </a:p>
        </p:txBody>
      </p:sp>
      <p:sp>
        <p:nvSpPr>
          <p:cNvPr id="5" name="Text Placeholder 5">
            <a:extLst>
              <a:ext uri="{FF2B5EF4-FFF2-40B4-BE49-F238E27FC236}">
                <a16:creationId xmlns:a16="http://schemas.microsoft.com/office/drawing/2014/main" id="{964DDB3D-A19F-284B-F315-A535094A8E87}"/>
              </a:ext>
            </a:extLst>
          </p:cNvPr>
          <p:cNvSpPr txBox="1">
            <a:spLocks/>
          </p:cNvSpPr>
          <p:nvPr/>
        </p:nvSpPr>
        <p:spPr>
          <a:xfrm>
            <a:off x="463828" y="1649069"/>
            <a:ext cx="11014810" cy="355986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2">
                    <a:lumMod val="75000"/>
                  </a:schemeClr>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chemeClr val="tx1"/>
                </a:solidFill>
                <a:effectLst/>
                <a:uLnTx/>
                <a:uFillTx/>
                <a:ea typeface="+mn-ea"/>
                <a:cs typeface="Times New Roman" panose="02020603050405020304" pitchFamily="18" charset="0"/>
              </a:rPr>
              <a:t>Security checks on city properties, city events, municipal court, council meetings, city hall, parks and recreation, and all other city meetings</a:t>
            </a:r>
          </a:p>
          <a:p>
            <a:pPr marL="342900" marR="0" lvl="0" indent="-3429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chemeClr val="tx1"/>
                </a:solidFill>
                <a:effectLst/>
                <a:uLnTx/>
                <a:uFillTx/>
                <a:ea typeface="+mn-ea"/>
                <a:cs typeface="Times New Roman" panose="02020603050405020304" pitchFamily="18" charset="0"/>
              </a:rPr>
              <a:t>Make lawful arrest as peace officers in the municipal court and transport the prisoners to the county jail, bank deposits, bond hearings.</a:t>
            </a:r>
          </a:p>
          <a:p>
            <a:pPr marL="342900" marR="0" lvl="0" indent="-3429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chemeClr val="tx1"/>
                </a:solidFill>
                <a:effectLst/>
                <a:uLnTx/>
                <a:uFillTx/>
                <a:ea typeface="+mn-ea"/>
                <a:cs typeface="Times New Roman" panose="02020603050405020304" pitchFamily="18" charset="0"/>
              </a:rPr>
              <a:t>Aid the Finance department fingerprinting of alcohol and occupational licenses for new licenses and renewals, which provides a more efficient and convenient service to the business owners of Tucker</a:t>
            </a:r>
          </a:p>
          <a:p>
            <a:pPr marL="342900" marR="0" lvl="0" indent="-3429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lang="en-US" dirty="0">
                <a:solidFill>
                  <a:schemeClr val="tx1"/>
                </a:solidFill>
                <a:cs typeface="Times New Roman" panose="02020603050405020304" pitchFamily="18" charset="0"/>
              </a:rPr>
              <a:t>As</a:t>
            </a:r>
            <a:r>
              <a:rPr kumimoji="0" lang="en-US" b="1" i="0" u="none" strike="noStrike" kern="1200" cap="none" spc="0" normalizeH="0" baseline="0" noProof="0" dirty="0">
                <a:ln>
                  <a:noFill/>
                </a:ln>
                <a:solidFill>
                  <a:schemeClr val="tx1"/>
                </a:solidFill>
                <a:effectLst/>
                <a:uLnTx/>
                <a:uFillTx/>
                <a:ea typeface="+mn-ea"/>
                <a:cs typeface="Times New Roman" panose="02020603050405020304" pitchFamily="18" charset="0"/>
              </a:rPr>
              <a:t>sist code enforcement personnel in sensitive cases where serving notices and citations of City code violations must be done on derelict property.</a:t>
            </a:r>
          </a:p>
          <a:p>
            <a:pPr marR="0" lvl="0" algn="l" defTabSz="914400" rtl="0" eaLnBrk="1" fontAlgn="auto" latinLnBrk="0" hangingPunct="1">
              <a:lnSpc>
                <a:spcPct val="90000"/>
              </a:lnSpc>
              <a:spcBef>
                <a:spcPts val="1800"/>
              </a:spcBef>
              <a:spcAft>
                <a:spcPts val="0"/>
              </a:spcAft>
              <a:buClrTx/>
              <a:buSzTx/>
              <a:tabLst/>
              <a:defRPr/>
            </a:pPr>
            <a:endParaRPr kumimoji="0" lang="en-US" b="1" i="0" u="none" strike="noStrike" kern="1200" cap="none" spc="0" normalizeH="0" baseline="0" noProof="0" dirty="0">
              <a:ln>
                <a:noFill/>
              </a:ln>
              <a:solidFill>
                <a:srgbClr val="242852"/>
              </a:solidFill>
              <a:effectLst/>
              <a:uLnTx/>
              <a:uFillTx/>
              <a:ea typeface="+mn-ea"/>
              <a:cs typeface="Times New Roman" panose="02020603050405020304" pitchFamily="18" charset="0"/>
            </a:endParaRPr>
          </a:p>
          <a:p>
            <a:pPr marL="342900" indent="-342900" eaLnBrk="1" hangingPunct="1">
              <a:buFont typeface="Arial" panose="020B0604020202020204" pitchFamily="34" charset="0"/>
              <a:buChar char="•"/>
            </a:pPr>
            <a:endParaRPr lang="en-US" dirty="0">
              <a:solidFill>
                <a:srgbClr val="021F49"/>
              </a:solidFill>
            </a:endParaRPr>
          </a:p>
          <a:p>
            <a:pPr fontAlgn="auto">
              <a:spcAft>
                <a:spcPts val="0"/>
              </a:spcAft>
            </a:pPr>
            <a:endParaRPr lang="en-US" dirty="0">
              <a:solidFill>
                <a:srgbClr val="021F49"/>
              </a:solidFill>
            </a:endParaRPr>
          </a:p>
          <a:p>
            <a:pPr fontAlgn="auto">
              <a:spcAft>
                <a:spcPts val="0"/>
              </a:spcAft>
            </a:pPr>
            <a:endParaRPr lang="en-US" dirty="0">
              <a:solidFill>
                <a:srgbClr val="021F49"/>
              </a:solidFill>
            </a:endParaRPr>
          </a:p>
        </p:txBody>
      </p:sp>
    </p:spTree>
    <p:extLst>
      <p:ext uri="{BB962C8B-B14F-4D97-AF65-F5344CB8AC3E}">
        <p14:creationId xmlns:p14="http://schemas.microsoft.com/office/powerpoint/2010/main" val="579630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0AA13-0A61-708D-7391-9BDB06B1FC5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60F09C9-FD2A-2F54-D4CE-A2EC3C4C225D}"/>
              </a:ext>
            </a:extLst>
          </p:cNvPr>
          <p:cNvSpPr txBox="1">
            <a:spLocks/>
          </p:cNvSpPr>
          <p:nvPr/>
        </p:nvSpPr>
        <p:spPr>
          <a:xfrm>
            <a:off x="238540" y="280797"/>
            <a:ext cx="11084116" cy="990941"/>
          </a:xfrm>
          <a:prstGeom prst="rect">
            <a:avLst/>
          </a:prstGeom>
        </p:spPr>
        <p:txBody>
          <a:bodyPr/>
          <a:lstStyle>
            <a:lvl1pPr algn="l" rtl="0" fontAlgn="base">
              <a:lnSpc>
                <a:spcPct val="90000"/>
              </a:lnSpc>
              <a:spcBef>
                <a:spcPct val="0"/>
              </a:spcBef>
              <a:spcAft>
                <a:spcPct val="0"/>
              </a:spcAft>
              <a:defRPr sz="4400" b="1"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Lato" pitchFamily="34" charset="0"/>
              </a:defRPr>
            </a:lvl2pPr>
            <a:lvl3pPr algn="l" rtl="0" fontAlgn="base">
              <a:lnSpc>
                <a:spcPct val="90000"/>
              </a:lnSpc>
              <a:spcBef>
                <a:spcPct val="0"/>
              </a:spcBef>
              <a:spcAft>
                <a:spcPct val="0"/>
              </a:spcAft>
              <a:defRPr sz="4400">
                <a:solidFill>
                  <a:schemeClr val="tx1"/>
                </a:solidFill>
                <a:latin typeface="Lato" pitchFamily="34" charset="0"/>
              </a:defRPr>
            </a:lvl3pPr>
            <a:lvl4pPr algn="l" rtl="0" fontAlgn="base">
              <a:lnSpc>
                <a:spcPct val="90000"/>
              </a:lnSpc>
              <a:spcBef>
                <a:spcPct val="0"/>
              </a:spcBef>
              <a:spcAft>
                <a:spcPct val="0"/>
              </a:spcAft>
              <a:defRPr sz="4400">
                <a:solidFill>
                  <a:schemeClr val="tx1"/>
                </a:solidFill>
                <a:latin typeface="Lato" pitchFamily="34" charset="0"/>
              </a:defRPr>
            </a:lvl4pPr>
            <a:lvl5pPr algn="l" rtl="0" fontAlgn="base">
              <a:lnSpc>
                <a:spcPct val="90000"/>
              </a:lnSpc>
              <a:spcBef>
                <a:spcPct val="0"/>
              </a:spcBef>
              <a:spcAft>
                <a:spcPct val="0"/>
              </a:spcAft>
              <a:defRPr sz="4400">
                <a:solidFill>
                  <a:schemeClr val="tx1"/>
                </a:solidFill>
                <a:latin typeface="Lato" pitchFamily="34" charset="0"/>
              </a:defRPr>
            </a:lvl5pPr>
            <a:lvl6pPr marL="457200" algn="l" rtl="0" fontAlgn="base">
              <a:lnSpc>
                <a:spcPct val="90000"/>
              </a:lnSpc>
              <a:spcBef>
                <a:spcPct val="0"/>
              </a:spcBef>
              <a:spcAft>
                <a:spcPct val="0"/>
              </a:spcAft>
              <a:defRPr sz="4400">
                <a:solidFill>
                  <a:schemeClr val="tx1"/>
                </a:solidFill>
                <a:latin typeface="Lato" pitchFamily="34" charset="0"/>
              </a:defRPr>
            </a:lvl6pPr>
            <a:lvl7pPr marL="914400" algn="l" rtl="0" fontAlgn="base">
              <a:lnSpc>
                <a:spcPct val="90000"/>
              </a:lnSpc>
              <a:spcBef>
                <a:spcPct val="0"/>
              </a:spcBef>
              <a:spcAft>
                <a:spcPct val="0"/>
              </a:spcAft>
              <a:defRPr sz="4400">
                <a:solidFill>
                  <a:schemeClr val="tx1"/>
                </a:solidFill>
                <a:latin typeface="Lato" pitchFamily="34" charset="0"/>
              </a:defRPr>
            </a:lvl7pPr>
            <a:lvl8pPr marL="1371600" algn="l" rtl="0" fontAlgn="base">
              <a:lnSpc>
                <a:spcPct val="90000"/>
              </a:lnSpc>
              <a:spcBef>
                <a:spcPct val="0"/>
              </a:spcBef>
              <a:spcAft>
                <a:spcPct val="0"/>
              </a:spcAft>
              <a:defRPr sz="4400">
                <a:solidFill>
                  <a:schemeClr val="tx1"/>
                </a:solidFill>
                <a:latin typeface="Lato" pitchFamily="34" charset="0"/>
              </a:defRPr>
            </a:lvl8pPr>
            <a:lvl9pPr marL="1828800" algn="l" rtl="0" fontAlgn="base">
              <a:lnSpc>
                <a:spcPct val="90000"/>
              </a:lnSpc>
              <a:spcBef>
                <a:spcPct val="0"/>
              </a:spcBef>
              <a:spcAft>
                <a:spcPct val="0"/>
              </a:spcAft>
              <a:defRPr sz="4400">
                <a:solidFill>
                  <a:schemeClr val="tx1"/>
                </a:solidFill>
                <a:latin typeface="Lato" pitchFamily="34" charset="0"/>
              </a:defRPr>
            </a:lvl9pPr>
          </a:lstStyle>
          <a:p>
            <a:pPr algn="ctr" eaLnBrk="1" hangingPunct="1"/>
            <a:r>
              <a:rPr lang="en-US" dirty="0"/>
              <a:t>Proposed Tucker Marshal Service</a:t>
            </a:r>
          </a:p>
          <a:p>
            <a:pPr algn="ctr" eaLnBrk="1" hangingPunct="1"/>
            <a:r>
              <a:rPr lang="en-US" dirty="0"/>
              <a:t>Will Not</a:t>
            </a:r>
          </a:p>
        </p:txBody>
      </p:sp>
      <p:sp>
        <p:nvSpPr>
          <p:cNvPr id="5" name="Text Placeholder 5">
            <a:extLst>
              <a:ext uri="{FF2B5EF4-FFF2-40B4-BE49-F238E27FC236}">
                <a16:creationId xmlns:a16="http://schemas.microsoft.com/office/drawing/2014/main" id="{5BFEFD9E-E6F9-68D5-4CDC-EA9B74B5BCAD}"/>
              </a:ext>
            </a:extLst>
          </p:cNvPr>
          <p:cNvSpPr txBox="1">
            <a:spLocks/>
          </p:cNvSpPr>
          <p:nvPr/>
        </p:nvSpPr>
        <p:spPr>
          <a:xfrm>
            <a:off x="238540" y="2098674"/>
            <a:ext cx="11728172" cy="355986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2">
                    <a:lumMod val="75000"/>
                  </a:schemeClr>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242852"/>
                </a:solidFill>
                <a:effectLst/>
                <a:uLnTx/>
                <a:uFillTx/>
                <a:ea typeface="+mn-ea"/>
                <a:cs typeface="Times New Roman" panose="02020603050405020304" pitchFamily="18" charset="0"/>
              </a:rPr>
              <a:t>Will not be conducting traffic stops</a:t>
            </a:r>
          </a:p>
          <a:p>
            <a:pPr marL="342900" marR="0" lvl="0" indent="-3429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242852"/>
                </a:solidFill>
                <a:effectLst/>
                <a:uLnTx/>
                <a:uFillTx/>
                <a:ea typeface="+mn-ea"/>
                <a:cs typeface="Times New Roman" panose="02020603050405020304" pitchFamily="18" charset="0"/>
              </a:rPr>
              <a:t>Marshals will not be writing state code violations (uniform traffic citations) – only City of Tucker ordinances.</a:t>
            </a:r>
          </a:p>
          <a:p>
            <a:pPr marL="342900" marR="0" lvl="0" indent="-3429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242852"/>
                </a:solidFill>
                <a:effectLst/>
                <a:uLnTx/>
                <a:uFillTx/>
                <a:ea typeface="+mn-ea"/>
                <a:cs typeface="Times New Roman" panose="02020603050405020304" pitchFamily="18" charset="0"/>
              </a:rPr>
              <a:t>Marshals will not be responding or dispatched to 911 calls for service</a:t>
            </a:r>
          </a:p>
          <a:p>
            <a:pPr marL="342900" marR="0" lvl="0" indent="-3429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242852"/>
                </a:solidFill>
                <a:effectLst/>
                <a:uLnTx/>
                <a:uFillTx/>
                <a:ea typeface="+mn-ea"/>
                <a:cs typeface="Times New Roman" panose="02020603050405020304" pitchFamily="18" charset="0"/>
              </a:rPr>
              <a:t>Marshals should not and will not be conducting “police work”.</a:t>
            </a:r>
          </a:p>
          <a:p>
            <a:pPr marL="342900" marR="0" lvl="0" indent="-342900" algn="l" defTabSz="914400" rtl="0" eaLnBrk="1" fontAlgn="auto" latinLnBrk="0" hangingPunct="1">
              <a:lnSpc>
                <a:spcPct val="90000"/>
              </a:lnSpc>
              <a:spcBef>
                <a:spcPts val="1800"/>
              </a:spcBef>
              <a:spcAft>
                <a:spcPts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srgbClr val="242852"/>
              </a:solidFill>
              <a:effectLst/>
              <a:uLnTx/>
              <a:uFillTx/>
              <a:ea typeface="+mn-ea"/>
              <a:cs typeface="Times New Roman" panose="02020603050405020304" pitchFamily="18" charset="0"/>
            </a:endParaRPr>
          </a:p>
          <a:p>
            <a:pPr marR="0" lvl="0" algn="l" defTabSz="914400" rtl="0" eaLnBrk="1" fontAlgn="auto" latinLnBrk="0" hangingPunct="1">
              <a:lnSpc>
                <a:spcPct val="90000"/>
              </a:lnSpc>
              <a:spcBef>
                <a:spcPts val="1800"/>
              </a:spcBef>
              <a:spcAft>
                <a:spcPts val="0"/>
              </a:spcAft>
              <a:buClrTx/>
              <a:buSzTx/>
              <a:tabLst/>
              <a:defRPr/>
            </a:pPr>
            <a:endParaRPr kumimoji="0" lang="en-US" b="1" i="0" u="none" strike="noStrike" kern="1200" cap="none" spc="0" normalizeH="0" baseline="0" noProof="0" dirty="0">
              <a:ln>
                <a:noFill/>
              </a:ln>
              <a:solidFill>
                <a:srgbClr val="242852"/>
              </a:solidFill>
              <a:effectLst/>
              <a:uLnTx/>
              <a:uFillTx/>
              <a:ea typeface="+mn-ea"/>
              <a:cs typeface="Times New Roman" panose="02020603050405020304" pitchFamily="18" charset="0"/>
            </a:endParaRPr>
          </a:p>
          <a:p>
            <a:pPr marL="342900" indent="-342900" eaLnBrk="1" hangingPunct="1">
              <a:buFont typeface="Arial" panose="020B0604020202020204" pitchFamily="34" charset="0"/>
              <a:buChar char="•"/>
            </a:pPr>
            <a:endParaRPr lang="en-US" dirty="0">
              <a:solidFill>
                <a:srgbClr val="021F49"/>
              </a:solidFill>
            </a:endParaRPr>
          </a:p>
          <a:p>
            <a:pPr fontAlgn="auto">
              <a:spcAft>
                <a:spcPts val="0"/>
              </a:spcAft>
            </a:pPr>
            <a:endParaRPr lang="en-US" dirty="0">
              <a:solidFill>
                <a:srgbClr val="021F49"/>
              </a:solidFill>
            </a:endParaRPr>
          </a:p>
          <a:p>
            <a:pPr fontAlgn="auto">
              <a:spcAft>
                <a:spcPts val="0"/>
              </a:spcAft>
            </a:pPr>
            <a:endParaRPr lang="en-US" dirty="0">
              <a:solidFill>
                <a:srgbClr val="021F49"/>
              </a:solidFill>
            </a:endParaRPr>
          </a:p>
        </p:txBody>
      </p:sp>
    </p:spTree>
    <p:extLst>
      <p:ext uri="{BB962C8B-B14F-4D97-AF65-F5344CB8AC3E}">
        <p14:creationId xmlns:p14="http://schemas.microsoft.com/office/powerpoint/2010/main" val="1874397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2C4A4BFD-F200-4B3E-9D0B-1BD5F00BC423}"/>
              </a:ext>
            </a:extLst>
          </p:cNvPr>
          <p:cNvGraphicFramePr>
            <a:graphicFrameLocks noGrp="1"/>
          </p:cNvGraphicFramePr>
          <p:nvPr>
            <p:extLst>
              <p:ext uri="{D42A27DB-BD31-4B8C-83A1-F6EECF244321}">
                <p14:modId xmlns:p14="http://schemas.microsoft.com/office/powerpoint/2010/main" val="1850383920"/>
              </p:ext>
            </p:extLst>
          </p:nvPr>
        </p:nvGraphicFramePr>
        <p:xfrm>
          <a:off x="914400" y="152037"/>
          <a:ext cx="8677075" cy="1249680"/>
        </p:xfrm>
        <a:graphic>
          <a:graphicData uri="http://schemas.openxmlformats.org/drawingml/2006/table">
            <a:tbl>
              <a:tblPr firstRow="1" bandRow="1">
                <a:tableStyleId>{5C22544A-7EE6-4342-B048-85BDC9FD1C3A}</a:tableStyleId>
              </a:tblPr>
              <a:tblGrid>
                <a:gridCol w="8677075">
                  <a:extLst>
                    <a:ext uri="{9D8B030D-6E8A-4147-A177-3AD203B41FA5}">
                      <a16:colId xmlns:a16="http://schemas.microsoft.com/office/drawing/2014/main" val="2104322440"/>
                    </a:ext>
                  </a:extLst>
                </a:gridCol>
              </a:tblGrid>
              <a:tr h="664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Lato"/>
                          <a:ea typeface="+mn-ea"/>
                          <a:cs typeface="+mn-cs"/>
                        </a:rPr>
                        <a:t>FY 2026 Studies</a:t>
                      </a:r>
                      <a:endParaRPr kumimoji="0" lang="en-US" sz="3600" b="1" i="0" u="none" strike="noStrike" kern="1200" cap="none" spc="0" normalizeH="0" baseline="0" noProof="0" dirty="0">
                        <a:ln>
                          <a:noFill/>
                        </a:ln>
                        <a:solidFill>
                          <a:prstClr val="white">
                            <a:lumMod val="50000"/>
                          </a:prstClr>
                        </a:solidFill>
                        <a:effectLst/>
                        <a:uLnTx/>
                        <a:uFillTx/>
                        <a:latin typeface="Lato"/>
                        <a:ea typeface="+mn-ea"/>
                        <a:cs typeface="+mn-cs"/>
                      </a:endParaRPr>
                    </a:p>
                    <a:p>
                      <a:pPr algn="ctr"/>
                      <a:endParaRPr lang="en-US" sz="4000" b="1" dirty="0">
                        <a:solidFill>
                          <a:schemeClr val="bg1">
                            <a:lumMod val="50000"/>
                          </a:schemeClr>
                        </a:solidFill>
                        <a:latin typeface="+mj-lt"/>
                      </a:endParaRPr>
                    </a:p>
                  </a:txBody>
                  <a:tcPr>
                    <a:noFill/>
                  </a:tcPr>
                </a:tc>
                <a:extLst>
                  <a:ext uri="{0D108BD9-81ED-4DB2-BD59-A6C34878D82A}">
                    <a16:rowId xmlns:a16="http://schemas.microsoft.com/office/drawing/2014/main" val="709255748"/>
                  </a:ext>
                </a:extLst>
              </a:tr>
            </a:tbl>
          </a:graphicData>
        </a:graphic>
      </p:graphicFrame>
      <p:graphicFrame>
        <p:nvGraphicFramePr>
          <p:cNvPr id="9" name="Table 17">
            <a:extLst>
              <a:ext uri="{FF2B5EF4-FFF2-40B4-BE49-F238E27FC236}">
                <a16:creationId xmlns:a16="http://schemas.microsoft.com/office/drawing/2014/main" id="{13014986-8614-439E-B5A3-6139E52B90D0}"/>
              </a:ext>
            </a:extLst>
          </p:cNvPr>
          <p:cNvGraphicFramePr>
            <a:graphicFrameLocks noGrp="1"/>
          </p:cNvGraphicFramePr>
          <p:nvPr>
            <p:extLst>
              <p:ext uri="{D42A27DB-BD31-4B8C-83A1-F6EECF244321}">
                <p14:modId xmlns:p14="http://schemas.microsoft.com/office/powerpoint/2010/main" val="3971555421"/>
              </p:ext>
            </p:extLst>
          </p:nvPr>
        </p:nvGraphicFramePr>
        <p:xfrm>
          <a:off x="505839" y="776877"/>
          <a:ext cx="12299004" cy="7559040"/>
        </p:xfrm>
        <a:graphic>
          <a:graphicData uri="http://schemas.openxmlformats.org/drawingml/2006/table">
            <a:tbl>
              <a:tblPr firstRow="1" bandRow="1">
                <a:tableStyleId>{5C22544A-7EE6-4342-B048-85BDC9FD1C3A}</a:tableStyleId>
              </a:tblPr>
              <a:tblGrid>
                <a:gridCol w="12299004">
                  <a:extLst>
                    <a:ext uri="{9D8B030D-6E8A-4147-A177-3AD203B41FA5}">
                      <a16:colId xmlns:a16="http://schemas.microsoft.com/office/drawing/2014/main" val="1752742675"/>
                    </a:ext>
                  </a:extLst>
                </a:gridCol>
              </a:tblGrid>
              <a:tr h="5385655">
                <a:tc>
                  <a:txBody>
                    <a:bodyPr/>
                    <a:lstStyle/>
                    <a:p>
                      <a:pPr marL="342900" indent="-342900" algn="l">
                        <a:buFont typeface="Arial" panose="020B0604020202020204" pitchFamily="34" charset="0"/>
                        <a:buChar char="•"/>
                      </a:pPr>
                      <a:r>
                        <a:rPr kumimoji="0" lang="en-US" sz="3200" b="1" i="0" u="none" strike="noStrike" kern="1200" cap="none" spc="0" normalizeH="0" baseline="0" noProof="0" dirty="0">
                          <a:ln>
                            <a:noFill/>
                          </a:ln>
                          <a:solidFill>
                            <a:schemeClr val="tx1"/>
                          </a:solidFill>
                          <a:effectLst/>
                          <a:uLnTx/>
                          <a:uFillTx/>
                          <a:latin typeface="+mj-lt"/>
                          <a:ea typeface="+mj-ea"/>
                          <a:cs typeface="+mj-cs"/>
                        </a:rPr>
                        <a:t>Downtown Master Plan Update</a:t>
                      </a:r>
                    </a:p>
                    <a:p>
                      <a:pPr marL="342900" indent="-342900" algn="l">
                        <a:buFont typeface="Arial" panose="020B0604020202020204" pitchFamily="34" charset="0"/>
                        <a:buChar char="•"/>
                      </a:pPr>
                      <a:endParaRPr kumimoji="0" lang="en-US" sz="3200" b="1" i="0" u="none" strike="noStrike" kern="1200" cap="none" spc="0" normalizeH="0" baseline="0" noProof="0" dirty="0">
                        <a:ln>
                          <a:noFill/>
                        </a:ln>
                        <a:solidFill>
                          <a:schemeClr val="tx1"/>
                        </a:solidFill>
                        <a:effectLst/>
                        <a:uLnTx/>
                        <a:uFillTx/>
                        <a:latin typeface="+mj-lt"/>
                        <a:ea typeface="+mj-ea"/>
                        <a:cs typeface="+mj-cs"/>
                      </a:endParaRPr>
                    </a:p>
                    <a:p>
                      <a:pPr marL="342900" indent="-342900" algn="l">
                        <a:buFont typeface="Arial" panose="020B0604020202020204" pitchFamily="34" charset="0"/>
                        <a:buChar char="•"/>
                      </a:pPr>
                      <a:r>
                        <a:rPr kumimoji="0" lang="en-US" sz="3200" b="1" i="0" u="none" strike="noStrike" kern="1200" cap="none" spc="0" normalizeH="0" baseline="0" noProof="0" dirty="0">
                          <a:ln>
                            <a:noFill/>
                          </a:ln>
                          <a:solidFill>
                            <a:schemeClr val="tx1"/>
                          </a:solidFill>
                          <a:effectLst/>
                          <a:uLnTx/>
                          <a:uFillTx/>
                          <a:latin typeface="+mj-lt"/>
                          <a:ea typeface="+mj-ea"/>
                          <a:cs typeface="+mj-cs"/>
                        </a:rPr>
                        <a:t>Space and Needs Analysis of City Property</a:t>
                      </a:r>
                    </a:p>
                    <a:p>
                      <a:pPr marL="800100" lvl="1" indent="-342900" algn="l">
                        <a:buFont typeface="Arial" panose="020B0604020202020204" pitchFamily="34" charset="0"/>
                        <a:buChar char="•"/>
                      </a:pPr>
                      <a:r>
                        <a:rPr lang="en-US" sz="3200" dirty="0">
                          <a:solidFill>
                            <a:schemeClr val="tx1"/>
                          </a:solidFill>
                          <a:latin typeface="+mj-lt"/>
                        </a:rPr>
                        <a:t>Church Street Open Space</a:t>
                      </a:r>
                    </a:p>
                    <a:p>
                      <a:pPr marL="800100" lvl="1" indent="-342900" algn="l">
                        <a:buFont typeface="Arial" panose="020B0604020202020204" pitchFamily="34" charset="0"/>
                        <a:buChar char="•"/>
                      </a:pPr>
                      <a:r>
                        <a:rPr lang="en-US" sz="3200" dirty="0">
                          <a:solidFill>
                            <a:schemeClr val="tx1"/>
                          </a:solidFill>
                          <a:latin typeface="+mj-lt"/>
                        </a:rPr>
                        <a:t>Tucker Recreation Center</a:t>
                      </a:r>
                      <a:endParaRPr kumimoji="0" lang="en-US" sz="3200" b="1" i="0" u="none" strike="noStrike" kern="1200" cap="none" spc="0" normalizeH="0" baseline="0" noProof="0" dirty="0">
                        <a:ln>
                          <a:noFill/>
                        </a:ln>
                        <a:solidFill>
                          <a:schemeClr val="bg1">
                            <a:lumMod val="50000"/>
                          </a:schemeClr>
                        </a:solidFill>
                        <a:effectLst/>
                        <a:uLnTx/>
                        <a:uFillTx/>
                        <a:latin typeface="+mj-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Lato"/>
                          <a:ea typeface="+mn-ea"/>
                          <a:cs typeface="+mn-cs"/>
                        </a:rPr>
                        <a:t>Small Area Plans for Existing Parks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solidFill>
                        <a:effectLst/>
                        <a:uLnTx/>
                        <a:uFillTx/>
                        <a:latin typeface="Lat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Lato"/>
                          <a:ea typeface="+mn-ea"/>
                          <a:cs typeface="+mn-cs"/>
                        </a:rPr>
                        <a:t>FY 25 Continuing Studies for example: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Lato"/>
                          <a:ea typeface="+mn-ea"/>
                          <a:cs typeface="+mn-cs"/>
                        </a:rPr>
                        <a:t>Housing</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Lato"/>
                          <a:ea typeface="+mn-ea"/>
                          <a:cs typeface="+mn-cs"/>
                        </a:rPr>
                        <a:t>Lawrenceville Highway Beautification/Access Management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Lato"/>
                          <a:ea typeface="+mn-ea"/>
                          <a:cs typeface="+mn-cs"/>
                        </a:rPr>
                        <a:t>Trails/Transportation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solidFill>
                        <a:effectLst/>
                        <a:uLnTx/>
                        <a:uFillTx/>
                        <a:latin typeface="Lato"/>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dirty="0">
                          <a:effectLst/>
                          <a:latin typeface="Aptos" panose="020B0004020202020204" pitchFamily="34" charset="0"/>
                          <a:ea typeface="Aptos" panose="020B0004020202020204" pitchFamily="34" charset="0"/>
                          <a:cs typeface="Aptos" panose="020B0004020202020204" pitchFamily="34" charset="0"/>
                        </a:rPr>
                        <a:t>T Mast</a:t>
                      </a:r>
                      <a:endParaRPr kumimoji="0" lang="en-US" sz="3200" b="1" i="0" u="none" strike="noStrike" kern="1200" cap="none" spc="0" normalizeH="0" baseline="0" noProof="0" dirty="0">
                        <a:ln>
                          <a:noFill/>
                        </a:ln>
                        <a:solidFill>
                          <a:schemeClr val="bg1">
                            <a:lumMod val="50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dirty="0">
                        <a:solidFill>
                          <a:schemeClr val="bg1">
                            <a:lumMod val="50000"/>
                          </a:schemeClr>
                        </a:solidFill>
                        <a:latin typeface="+mj-lt"/>
                      </a:endParaRPr>
                    </a:p>
                    <a:p>
                      <a:pPr marL="0" indent="0" algn="l">
                        <a:buFont typeface="+mj-lt"/>
                        <a:buNone/>
                      </a:pPr>
                      <a:endParaRPr lang="en-US" sz="2400" dirty="0">
                        <a:solidFill>
                          <a:schemeClr val="bg1">
                            <a:lumMod val="50000"/>
                          </a:schemeClr>
                        </a:solidFill>
                        <a:latin typeface="+mj-lt"/>
                      </a:endParaRPr>
                    </a:p>
                  </a:txBody>
                  <a:tcPr>
                    <a:noFill/>
                  </a:tcPr>
                </a:tc>
                <a:extLst>
                  <a:ext uri="{0D108BD9-81ED-4DB2-BD59-A6C34878D82A}">
                    <a16:rowId xmlns:a16="http://schemas.microsoft.com/office/drawing/2014/main" val="327702708"/>
                  </a:ext>
                </a:extLst>
              </a:tr>
              <a:tr h="319696">
                <a:tc>
                  <a:txBody>
                    <a:bodyPr/>
                    <a:lstStyle/>
                    <a:p>
                      <a:pPr algn="l"/>
                      <a:endParaRPr lang="en-US" sz="2000" dirty="0">
                        <a:solidFill>
                          <a:schemeClr val="bg1">
                            <a:lumMod val="50000"/>
                          </a:schemeClr>
                        </a:solidFill>
                        <a:latin typeface="+mj-lt"/>
                      </a:endParaRPr>
                    </a:p>
                  </a:txBody>
                  <a:tcPr>
                    <a:noFill/>
                  </a:tcPr>
                </a:tc>
                <a:extLst>
                  <a:ext uri="{0D108BD9-81ED-4DB2-BD59-A6C34878D82A}">
                    <a16:rowId xmlns:a16="http://schemas.microsoft.com/office/drawing/2014/main" val="210232808"/>
                  </a:ext>
                </a:extLst>
              </a:tr>
            </a:tbl>
          </a:graphicData>
        </a:graphic>
      </p:graphicFrame>
    </p:spTree>
    <p:extLst>
      <p:ext uri="{BB962C8B-B14F-4D97-AF65-F5344CB8AC3E}">
        <p14:creationId xmlns:p14="http://schemas.microsoft.com/office/powerpoint/2010/main" val="1268077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A632E-B16B-51DD-6D46-FAF998DE37BF}"/>
              </a:ext>
            </a:extLst>
          </p:cNvPr>
          <p:cNvSpPr>
            <a:spLocks noGrp="1"/>
          </p:cNvSpPr>
          <p:nvPr>
            <p:ph type="title"/>
          </p:nvPr>
        </p:nvSpPr>
        <p:spPr/>
        <p:txBody>
          <a:bodyPr/>
          <a:lstStyle/>
          <a:p>
            <a:r>
              <a:rPr lang="en-US" dirty="0"/>
              <a:t>Budgeting	</a:t>
            </a:r>
          </a:p>
        </p:txBody>
      </p:sp>
      <p:sp>
        <p:nvSpPr>
          <p:cNvPr id="3" name="Content Placeholder 2">
            <a:extLst>
              <a:ext uri="{FF2B5EF4-FFF2-40B4-BE49-F238E27FC236}">
                <a16:creationId xmlns:a16="http://schemas.microsoft.com/office/drawing/2014/main" id="{15E6BAB8-90D8-889A-17B8-C824D580B26D}"/>
              </a:ext>
            </a:extLst>
          </p:cNvPr>
          <p:cNvSpPr>
            <a:spLocks noGrp="1"/>
          </p:cNvSpPr>
          <p:nvPr>
            <p:ph idx="1"/>
          </p:nvPr>
        </p:nvSpPr>
        <p:spPr>
          <a:xfrm>
            <a:off x="685800" y="1393825"/>
            <a:ext cx="10515600" cy="4351338"/>
          </a:xfrm>
        </p:spPr>
        <p:txBody>
          <a:bodyPr>
            <a:normAutofit/>
          </a:bodyPr>
          <a:lstStyle/>
          <a:p>
            <a:pPr>
              <a:lnSpc>
                <a:spcPct val="100000"/>
              </a:lnSpc>
            </a:pPr>
            <a:r>
              <a:rPr lang="en-US" sz="3500" dirty="0">
                <a:solidFill>
                  <a:srgbClr val="111111"/>
                </a:solidFill>
                <a:highlight>
                  <a:srgbClr val="FFFFFF"/>
                </a:highlight>
                <a:latin typeface="-apple-system"/>
              </a:rPr>
              <a:t>Adopted and Award Winning Comprehensive Financial Report</a:t>
            </a:r>
          </a:p>
          <a:p>
            <a:pPr>
              <a:lnSpc>
                <a:spcPct val="100000"/>
              </a:lnSpc>
            </a:pPr>
            <a:endParaRPr lang="en-US" sz="3500" dirty="0">
              <a:solidFill>
                <a:srgbClr val="111111"/>
              </a:solidFill>
              <a:highlight>
                <a:srgbClr val="FFFFFF"/>
              </a:highlight>
              <a:latin typeface="-apple-system"/>
            </a:endParaRPr>
          </a:p>
          <a:p>
            <a:pPr>
              <a:lnSpc>
                <a:spcPct val="100000"/>
              </a:lnSpc>
            </a:pPr>
            <a:r>
              <a:rPr lang="en-US" sz="3500" dirty="0">
                <a:solidFill>
                  <a:srgbClr val="111111"/>
                </a:solidFill>
                <a:highlight>
                  <a:srgbClr val="FFFFFF"/>
                </a:highlight>
                <a:latin typeface="-apple-system"/>
              </a:rPr>
              <a:t>Budget Book FY 25 Available Online</a:t>
            </a:r>
          </a:p>
          <a:p>
            <a:pPr>
              <a:lnSpc>
                <a:spcPct val="100000"/>
              </a:lnSpc>
            </a:pPr>
            <a:endParaRPr lang="en-US" sz="3500" dirty="0">
              <a:solidFill>
                <a:srgbClr val="111111"/>
              </a:solidFill>
              <a:highlight>
                <a:srgbClr val="FFFFFF"/>
              </a:highlight>
              <a:latin typeface="-apple-system"/>
            </a:endParaRPr>
          </a:p>
          <a:p>
            <a:pPr>
              <a:lnSpc>
                <a:spcPct val="100000"/>
              </a:lnSpc>
            </a:pPr>
            <a:r>
              <a:rPr lang="en-US" sz="3500" dirty="0">
                <a:solidFill>
                  <a:srgbClr val="111111"/>
                </a:solidFill>
                <a:highlight>
                  <a:srgbClr val="FFFFFF"/>
                </a:highlight>
                <a:latin typeface="-apple-system"/>
              </a:rPr>
              <a:t>Clean Audit</a:t>
            </a:r>
          </a:p>
          <a:p>
            <a:pPr lvl="1">
              <a:lnSpc>
                <a:spcPct val="100000"/>
              </a:lnSpc>
            </a:pPr>
            <a:r>
              <a:rPr lang="en-US" sz="3100" dirty="0">
                <a:solidFill>
                  <a:srgbClr val="111111"/>
                </a:solidFill>
                <a:highlight>
                  <a:srgbClr val="FFFFFF"/>
                </a:highlight>
                <a:latin typeface="-apple-system"/>
              </a:rPr>
              <a:t>Overall and Single for Federal Funds  </a:t>
            </a:r>
          </a:p>
          <a:p>
            <a:pPr marL="0" indent="0">
              <a:buNone/>
            </a:pPr>
            <a:endParaRPr lang="en-US" dirty="0"/>
          </a:p>
        </p:txBody>
      </p:sp>
      <p:pic>
        <p:nvPicPr>
          <p:cNvPr id="4" name="Picture 3">
            <a:extLst>
              <a:ext uri="{FF2B5EF4-FFF2-40B4-BE49-F238E27FC236}">
                <a16:creationId xmlns:a16="http://schemas.microsoft.com/office/drawing/2014/main" id="{CB65BAEC-CF56-5CF2-D1E2-6FD5F101E634}"/>
              </a:ext>
            </a:extLst>
          </p:cNvPr>
          <p:cNvPicPr>
            <a:picLocks noChangeAspect="1"/>
          </p:cNvPicPr>
          <p:nvPr/>
        </p:nvPicPr>
        <p:blipFill>
          <a:blip r:embed="rId3"/>
          <a:stretch>
            <a:fillRect/>
          </a:stretch>
        </p:blipFill>
        <p:spPr>
          <a:xfrm>
            <a:off x="8506475" y="2120630"/>
            <a:ext cx="3685526" cy="4747825"/>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367247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84CE8-A38F-131B-C009-E5115FDA74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A1845-E2AD-25FD-014B-9414AEF48B10}"/>
              </a:ext>
            </a:extLst>
          </p:cNvPr>
          <p:cNvSpPr txBox="1">
            <a:spLocks/>
          </p:cNvSpPr>
          <p:nvPr/>
        </p:nvSpPr>
        <p:spPr>
          <a:xfrm>
            <a:off x="392592" y="628000"/>
            <a:ext cx="11663064" cy="5171090"/>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20000"/>
              </a:lnSpc>
              <a:buFont typeface="Arial" pitchFamily="34" charset="0"/>
              <a:buNone/>
            </a:pPr>
            <a:r>
              <a:rPr lang="en-US" sz="3600" b="1" dirty="0"/>
              <a:t>Major Funded Construction Underway</a:t>
            </a:r>
          </a:p>
          <a:p>
            <a:pPr eaLnBrk="1" hangingPunct="1">
              <a:lnSpc>
                <a:spcPct val="120000"/>
              </a:lnSpc>
            </a:pPr>
            <a:r>
              <a:rPr lang="en-US" sz="3600" dirty="0"/>
              <a:t>Tucker Town Green			$5.6 Million</a:t>
            </a:r>
          </a:p>
          <a:p>
            <a:pPr eaLnBrk="1" hangingPunct="1">
              <a:lnSpc>
                <a:spcPct val="120000"/>
              </a:lnSpc>
            </a:pPr>
            <a:r>
              <a:rPr lang="en-US" sz="3600" dirty="0"/>
              <a:t>Lake Erin Dam				$4 Million</a:t>
            </a:r>
          </a:p>
          <a:p>
            <a:pPr eaLnBrk="1" hangingPunct="1">
              <a:lnSpc>
                <a:spcPct val="120000"/>
              </a:lnSpc>
            </a:pPr>
            <a:r>
              <a:rPr lang="en-US" sz="3600" dirty="0"/>
              <a:t>Johns Homestead Dam		$4 Million</a:t>
            </a:r>
          </a:p>
          <a:p>
            <a:pPr eaLnBrk="1" hangingPunct="1">
              <a:lnSpc>
                <a:spcPct val="120000"/>
              </a:lnSpc>
            </a:pPr>
            <a:r>
              <a:rPr lang="en-US" sz="3600" dirty="0"/>
              <a:t>Richardson Realignment	$1.7 Million</a:t>
            </a:r>
          </a:p>
          <a:p>
            <a:pPr marL="0" indent="0" eaLnBrk="1" hangingPunct="1">
              <a:lnSpc>
                <a:spcPct val="120000"/>
              </a:lnSpc>
              <a:buNone/>
            </a:pPr>
            <a:endParaRPr lang="en-US" sz="3600" dirty="0"/>
          </a:p>
          <a:p>
            <a:pPr eaLnBrk="1" hangingPunct="1">
              <a:lnSpc>
                <a:spcPct val="120000"/>
              </a:lnSpc>
            </a:pPr>
            <a:endParaRPr lang="en-US" sz="3600" dirty="0"/>
          </a:p>
          <a:p>
            <a:pPr lvl="2" eaLnBrk="1" hangingPunct="1">
              <a:lnSpc>
                <a:spcPct val="120000"/>
              </a:lnSpc>
            </a:pPr>
            <a:endParaRPr lang="en-US" sz="4000" b="1" dirty="0"/>
          </a:p>
          <a:p>
            <a:pPr marL="0" indent="0" algn="ctr" eaLnBrk="1" hangingPunct="1">
              <a:lnSpc>
                <a:spcPct val="120000"/>
              </a:lnSpc>
              <a:buNone/>
            </a:pPr>
            <a:endParaRPr lang="en-US" sz="4400" b="1" dirty="0"/>
          </a:p>
        </p:txBody>
      </p:sp>
    </p:spTree>
    <p:extLst>
      <p:ext uri="{BB962C8B-B14F-4D97-AF65-F5344CB8AC3E}">
        <p14:creationId xmlns:p14="http://schemas.microsoft.com/office/powerpoint/2010/main" val="1090256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21AC98D-D226-BD1B-C944-66C4720802BA}"/>
              </a:ext>
            </a:extLst>
          </p:cNvPr>
          <p:cNvSpPr txBox="1"/>
          <p:nvPr/>
        </p:nvSpPr>
        <p:spPr>
          <a:xfrm>
            <a:off x="1863002" y="839084"/>
            <a:ext cx="7063116" cy="1077218"/>
          </a:xfrm>
          <a:prstGeom prst="rect">
            <a:avLst/>
          </a:prstGeom>
          <a:noFill/>
        </p:spPr>
        <p:txBody>
          <a:bodyPr wrap="square" rtlCol="0">
            <a:spAutoFit/>
          </a:bodyPr>
          <a:lstStyle/>
          <a:p>
            <a:pPr algn="ctr"/>
            <a:r>
              <a:rPr lang="en-US" sz="3600" b="1" dirty="0">
                <a:latin typeface="Lato" panose="020F0502020204030203" pitchFamily="34" charset="0"/>
                <a:ea typeface="Lato" panose="020F0502020204030203" pitchFamily="34" charset="0"/>
                <a:cs typeface="Lato" panose="020F0502020204030203" pitchFamily="34" charset="0"/>
              </a:rPr>
              <a:t>Capital Budget Planning</a:t>
            </a:r>
          </a:p>
          <a:p>
            <a:pPr algn="ctr"/>
            <a:r>
              <a:rPr lang="en-US" sz="2800" b="1"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	</a:t>
            </a:r>
          </a:p>
        </p:txBody>
      </p:sp>
      <p:sp>
        <p:nvSpPr>
          <p:cNvPr id="2" name="TextBox 1">
            <a:extLst>
              <a:ext uri="{FF2B5EF4-FFF2-40B4-BE49-F238E27FC236}">
                <a16:creationId xmlns:a16="http://schemas.microsoft.com/office/drawing/2014/main" id="{E2AF7820-9474-38B1-B2BD-DE0D43A6CC50}"/>
              </a:ext>
            </a:extLst>
          </p:cNvPr>
          <p:cNvSpPr txBox="1"/>
          <p:nvPr/>
        </p:nvSpPr>
        <p:spPr>
          <a:xfrm>
            <a:off x="381663" y="1721627"/>
            <a:ext cx="11810337" cy="4955203"/>
          </a:xfrm>
          <a:prstGeom prst="rect">
            <a:avLst/>
          </a:prstGeom>
          <a:noFill/>
        </p:spPr>
        <p:txBody>
          <a:bodyPr wrap="square" rtlCol="0">
            <a:spAutoFit/>
          </a:bodyPr>
          <a:lstStyle/>
          <a:p>
            <a:pPr marL="285750" indent="-285750">
              <a:buFont typeface="Arial" panose="020B0604020202020204" pitchFamily="34" charset="0"/>
              <a:buChar char="•"/>
            </a:pPr>
            <a:r>
              <a:rPr lang="en-US" sz="2800" b="1" dirty="0"/>
              <a:t>Council provided feedback on proposed projects.</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Available funding in the General Fund that can be used for projects.</a:t>
            </a:r>
          </a:p>
          <a:p>
            <a:pPr marL="742950" lvl="1" indent="-285750">
              <a:buFont typeface="Arial" panose="020B0604020202020204" pitchFamily="34" charset="0"/>
              <a:buChar char="•"/>
            </a:pPr>
            <a:r>
              <a:rPr lang="en-US" sz="2800" b="1" dirty="0"/>
              <a:t>Design</a:t>
            </a:r>
          </a:p>
          <a:p>
            <a:pPr marL="742950" lvl="1" indent="-285750">
              <a:buFont typeface="Arial" panose="020B0604020202020204" pitchFamily="34" charset="0"/>
              <a:buChar char="•"/>
            </a:pPr>
            <a:r>
              <a:rPr lang="en-US" sz="2800" b="1" dirty="0"/>
              <a:t>ROW</a:t>
            </a:r>
          </a:p>
          <a:p>
            <a:pPr marL="742950" lvl="1" indent="-285750">
              <a:buFont typeface="Arial" panose="020B0604020202020204" pitchFamily="34" charset="0"/>
              <a:buChar char="•"/>
            </a:pPr>
            <a:r>
              <a:rPr lang="en-US" sz="2800" b="1" dirty="0"/>
              <a:t>Construction</a:t>
            </a:r>
          </a:p>
          <a:p>
            <a:endParaRPr lang="en-US" sz="2800" b="1" dirty="0"/>
          </a:p>
          <a:p>
            <a:pPr marL="285750" indent="-285750">
              <a:buFont typeface="Arial" panose="020B0604020202020204" pitchFamily="34" charset="0"/>
              <a:buChar char="•"/>
            </a:pPr>
            <a:r>
              <a:rPr lang="en-US" sz="2800" b="1" dirty="0"/>
              <a:t>List of balanced project list of Capital Projects that will receive funding in FY 26</a:t>
            </a:r>
          </a:p>
          <a:p>
            <a:endParaRPr lang="en-US" dirty="0"/>
          </a:p>
          <a:p>
            <a:endParaRPr lang="en-US" dirty="0"/>
          </a:p>
        </p:txBody>
      </p:sp>
    </p:spTree>
    <p:extLst>
      <p:ext uri="{BB962C8B-B14F-4D97-AF65-F5344CB8AC3E}">
        <p14:creationId xmlns:p14="http://schemas.microsoft.com/office/powerpoint/2010/main" val="197971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F8C2C-C6EB-B7AF-4600-C4E00181B25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FEF6E1F-88B0-58DC-75E7-56BB7D7468E2}"/>
              </a:ext>
            </a:extLst>
          </p:cNvPr>
          <p:cNvSpPr txBox="1"/>
          <p:nvPr/>
        </p:nvSpPr>
        <p:spPr>
          <a:xfrm>
            <a:off x="381663" y="2003729"/>
            <a:ext cx="11489634" cy="646331"/>
          </a:xfrm>
          <a:prstGeom prst="rect">
            <a:avLst/>
          </a:prstGeom>
          <a:noFill/>
        </p:spPr>
        <p:txBody>
          <a:bodyPr wrap="square" rtlCol="0">
            <a:spAutoFit/>
          </a:bodyPr>
          <a:lstStyle/>
          <a:p>
            <a:endParaRPr lang="en-US" dirty="0"/>
          </a:p>
          <a:p>
            <a:endParaRPr lang="en-US" dirty="0"/>
          </a:p>
        </p:txBody>
      </p:sp>
      <p:sp>
        <p:nvSpPr>
          <p:cNvPr id="3" name="Content Placeholder 2">
            <a:extLst>
              <a:ext uri="{FF2B5EF4-FFF2-40B4-BE49-F238E27FC236}">
                <a16:creationId xmlns:a16="http://schemas.microsoft.com/office/drawing/2014/main" id="{BF3D0DF8-D3A6-C5DD-E228-8663F7529DDE}"/>
              </a:ext>
            </a:extLst>
          </p:cNvPr>
          <p:cNvSpPr txBox="1">
            <a:spLocks/>
          </p:cNvSpPr>
          <p:nvPr/>
        </p:nvSpPr>
        <p:spPr>
          <a:xfrm>
            <a:off x="320703" y="522466"/>
            <a:ext cx="11731867" cy="5687833"/>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20000"/>
              </a:lnSpc>
              <a:buFont typeface="Arial" pitchFamily="34" charset="0"/>
              <a:buNone/>
            </a:pPr>
            <a:r>
              <a:rPr lang="en-US" sz="3600" b="1" dirty="0"/>
              <a:t>FY 26 Capital Budget Summary</a:t>
            </a:r>
          </a:p>
          <a:p>
            <a:pPr eaLnBrk="1" hangingPunct="1">
              <a:lnSpc>
                <a:spcPct val="120000"/>
              </a:lnSpc>
            </a:pPr>
            <a:r>
              <a:rPr lang="en-US" sz="3200" dirty="0"/>
              <a:t>We project $6.2M in new Capital (300) projects</a:t>
            </a:r>
            <a:endParaRPr lang="en-US" dirty="0"/>
          </a:p>
          <a:p>
            <a:pPr eaLnBrk="1" hangingPunct="1">
              <a:lnSpc>
                <a:spcPct val="120000"/>
              </a:lnSpc>
            </a:pPr>
            <a:r>
              <a:rPr lang="en-US" sz="3200" dirty="0"/>
              <a:t>We project $6.6M in new SPLOST (321) projects </a:t>
            </a:r>
            <a:endParaRPr lang="en-US" dirty="0"/>
          </a:p>
          <a:p>
            <a:pPr eaLnBrk="1" hangingPunct="1">
              <a:lnSpc>
                <a:spcPct val="120000"/>
              </a:lnSpc>
            </a:pPr>
            <a:r>
              <a:rPr lang="en-US" sz="3200" dirty="0"/>
              <a:t>We project $6.5M in new matching revenues coming in to fund 4 projects in their next phases.</a:t>
            </a:r>
          </a:p>
          <a:p>
            <a:pPr lvl="1" eaLnBrk="1" hangingPunct="1">
              <a:lnSpc>
                <a:spcPct val="120000"/>
              </a:lnSpc>
            </a:pPr>
            <a:r>
              <a:rPr lang="en-US" sz="2800" dirty="0"/>
              <a:t> A mix of federal and state funding </a:t>
            </a:r>
          </a:p>
          <a:p>
            <a:pPr eaLnBrk="1" hangingPunct="1">
              <a:lnSpc>
                <a:spcPct val="120000"/>
              </a:lnSpc>
            </a:pPr>
            <a:r>
              <a:rPr lang="en-US" sz="3200" dirty="0"/>
              <a:t>All totaled, project up to $19.3M in new capital project funding</a:t>
            </a:r>
          </a:p>
          <a:p>
            <a:pPr eaLnBrk="1" hangingPunct="1">
              <a:lnSpc>
                <a:spcPct val="120000"/>
              </a:lnSpc>
            </a:pPr>
            <a:endParaRPr lang="en-US" sz="3200" dirty="0"/>
          </a:p>
          <a:p>
            <a:pPr eaLnBrk="1" hangingPunct="1">
              <a:lnSpc>
                <a:spcPct val="120000"/>
              </a:lnSpc>
            </a:pPr>
            <a:endParaRPr lang="en-US" sz="3200" b="1" dirty="0"/>
          </a:p>
          <a:p>
            <a:pPr lvl="2" eaLnBrk="1" hangingPunct="1">
              <a:lnSpc>
                <a:spcPct val="120000"/>
              </a:lnSpc>
            </a:pPr>
            <a:endParaRPr lang="en-US" sz="4000" b="1" dirty="0"/>
          </a:p>
          <a:p>
            <a:pPr algn="ctr" eaLnBrk="1" hangingPunct="1">
              <a:lnSpc>
                <a:spcPct val="120000"/>
              </a:lnSpc>
            </a:pPr>
            <a:endParaRPr lang="en-US" sz="4400" b="1" dirty="0"/>
          </a:p>
        </p:txBody>
      </p:sp>
    </p:spTree>
    <p:extLst>
      <p:ext uri="{BB962C8B-B14F-4D97-AF65-F5344CB8AC3E}">
        <p14:creationId xmlns:p14="http://schemas.microsoft.com/office/powerpoint/2010/main" val="1295202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06695-5830-D7AC-77B0-625D2C62CB3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3E531B-B703-5E2C-989C-11B85EB1CC63}"/>
              </a:ext>
            </a:extLst>
          </p:cNvPr>
          <p:cNvSpPr txBox="1">
            <a:spLocks/>
          </p:cNvSpPr>
          <p:nvPr/>
        </p:nvSpPr>
        <p:spPr>
          <a:xfrm>
            <a:off x="392592" y="628000"/>
            <a:ext cx="11663064" cy="5171090"/>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20000"/>
              </a:lnSpc>
              <a:buFont typeface="Arial" pitchFamily="34" charset="0"/>
              <a:buNone/>
            </a:pPr>
            <a:r>
              <a:rPr lang="en-US" sz="3600" b="1" dirty="0"/>
              <a:t>FY 26 Capital Budget Summary</a:t>
            </a:r>
          </a:p>
          <a:p>
            <a:pPr eaLnBrk="1" hangingPunct="1">
              <a:lnSpc>
                <a:spcPct val="120000"/>
              </a:lnSpc>
            </a:pPr>
            <a:r>
              <a:rPr lang="en-US" sz="3200" dirty="0"/>
              <a:t>Staff put in requests for new funding on </a:t>
            </a:r>
            <a:r>
              <a:rPr lang="en-US" sz="3200" b="1" dirty="0"/>
              <a:t>34 </a:t>
            </a:r>
            <a:r>
              <a:rPr lang="en-US" sz="3200" dirty="0"/>
              <a:t>projects totaling $28 M from adopted plans.</a:t>
            </a:r>
          </a:p>
          <a:p>
            <a:pPr eaLnBrk="1" hangingPunct="1">
              <a:lnSpc>
                <a:spcPct val="120000"/>
              </a:lnSpc>
            </a:pPr>
            <a:r>
              <a:rPr lang="en-US" sz="3200" dirty="0"/>
              <a:t>This includes requests to begin new projects </a:t>
            </a:r>
            <a:r>
              <a:rPr lang="en-US" sz="3200" b="1" dirty="0"/>
              <a:t>or</a:t>
            </a:r>
            <a:r>
              <a:rPr lang="en-US" sz="3200" dirty="0"/>
              <a:t> to continue the next phase of existing projects.</a:t>
            </a:r>
          </a:p>
          <a:p>
            <a:pPr eaLnBrk="1" hangingPunct="1">
              <a:lnSpc>
                <a:spcPct val="120000"/>
              </a:lnSpc>
            </a:pPr>
            <a:r>
              <a:rPr lang="en-US" sz="3200" dirty="0"/>
              <a:t>In the first Draft Capital Budget presented here, I have proposed </a:t>
            </a:r>
            <a:r>
              <a:rPr lang="en-US" sz="3200" b="1" dirty="0">
                <a:solidFill>
                  <a:schemeClr val="accent6"/>
                </a:solidFill>
              </a:rPr>
              <a:t>25</a:t>
            </a:r>
            <a:r>
              <a:rPr lang="en-US" sz="3200" dirty="0"/>
              <a:t> projects to move forward in a balanced budget.</a:t>
            </a:r>
          </a:p>
          <a:p>
            <a:pPr lvl="2" eaLnBrk="1" hangingPunct="1">
              <a:lnSpc>
                <a:spcPct val="120000"/>
              </a:lnSpc>
            </a:pPr>
            <a:endParaRPr lang="en-US" sz="4000" b="1" dirty="0"/>
          </a:p>
          <a:p>
            <a:pPr algn="ctr" eaLnBrk="1" hangingPunct="1">
              <a:lnSpc>
                <a:spcPct val="120000"/>
              </a:lnSpc>
            </a:pPr>
            <a:endParaRPr lang="en-US" sz="4400" b="1" dirty="0"/>
          </a:p>
        </p:txBody>
      </p:sp>
    </p:spTree>
    <p:extLst>
      <p:ext uri="{BB962C8B-B14F-4D97-AF65-F5344CB8AC3E}">
        <p14:creationId xmlns:p14="http://schemas.microsoft.com/office/powerpoint/2010/main" val="2886640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D1525F-2EA8-1EC2-D566-DDEB14239EF6}"/>
              </a:ext>
            </a:extLst>
          </p:cNvPr>
          <p:cNvSpPr txBox="1"/>
          <p:nvPr/>
        </p:nvSpPr>
        <p:spPr>
          <a:xfrm>
            <a:off x="357012" y="1279513"/>
            <a:ext cx="12029055" cy="4893647"/>
          </a:xfrm>
          <a:prstGeom prst="rect">
            <a:avLst/>
          </a:prstGeom>
          <a:noFill/>
        </p:spPr>
        <p:txBody>
          <a:bodyPr wrap="square" rtlCol="0">
            <a:spAutoFit/>
          </a:bodyPr>
          <a:lstStyle/>
          <a:p>
            <a:pPr marL="285750" indent="-285750">
              <a:buFont typeface="Arial" panose="020B0604020202020204" pitchFamily="34" charset="0"/>
              <a:buChar char="•"/>
            </a:pPr>
            <a:r>
              <a:rPr lang="en-US" sz="2400" b="1" dirty="0"/>
              <a:t>March 5 -10	Depts meet with Finance and City Manager</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March 18-20	Individual budget briefings with Council Members</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dirty="0">
                <a:highlight>
                  <a:srgbClr val="FFFF00"/>
                </a:highlight>
              </a:rPr>
              <a:t>April 14</a:t>
            </a:r>
            <a:r>
              <a:rPr lang="en-US" sz="2400" baseline="30000" dirty="0">
                <a:highlight>
                  <a:srgbClr val="FFFF00"/>
                </a:highlight>
              </a:rPr>
              <a:t>	 	</a:t>
            </a:r>
            <a:r>
              <a:rPr lang="en-US" sz="2400" dirty="0">
                <a:highlight>
                  <a:srgbClr val="FFFF00"/>
                </a:highlight>
              </a:rPr>
              <a:t>Draft of Budget delivered to Council</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April 28		Budget Workshop (at Council Meeting)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TBD			Budget Workshop #2 – As needed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May 12		1</a:t>
            </a:r>
            <a:r>
              <a:rPr lang="en-US" sz="2400" baseline="30000" dirty="0"/>
              <a:t>st</a:t>
            </a:r>
            <a:r>
              <a:rPr lang="en-US" sz="2400" dirty="0"/>
              <a:t> Read and Public Hearing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June 9		2</a:t>
            </a:r>
            <a:r>
              <a:rPr lang="en-US" sz="2400" baseline="30000" dirty="0"/>
              <a:t>nd</a:t>
            </a:r>
            <a:r>
              <a:rPr lang="en-US" sz="2400" dirty="0"/>
              <a:t> Read and Public Hearing/Adoption</a:t>
            </a:r>
          </a:p>
        </p:txBody>
      </p:sp>
      <p:sp>
        <p:nvSpPr>
          <p:cNvPr id="2" name="Content Placeholder 2">
            <a:extLst>
              <a:ext uri="{FF2B5EF4-FFF2-40B4-BE49-F238E27FC236}">
                <a16:creationId xmlns:a16="http://schemas.microsoft.com/office/drawing/2014/main" id="{5EA3BB4D-5099-7C09-6D7A-225DA1FDA41F}"/>
              </a:ext>
            </a:extLst>
          </p:cNvPr>
          <p:cNvSpPr txBox="1">
            <a:spLocks/>
          </p:cNvSpPr>
          <p:nvPr/>
        </p:nvSpPr>
        <p:spPr>
          <a:xfrm>
            <a:off x="1304817" y="-164966"/>
            <a:ext cx="9287839" cy="1021517"/>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buFont typeface="Arial" pitchFamily="34" charset="0"/>
              <a:buNone/>
            </a:pPr>
            <a:endParaRPr lang="en-US" sz="3600" b="1" dirty="0"/>
          </a:p>
          <a:p>
            <a:pPr marL="0" indent="0" algn="ctr" eaLnBrk="1" hangingPunct="1">
              <a:lnSpc>
                <a:spcPct val="100000"/>
              </a:lnSpc>
              <a:buFont typeface="Arial" pitchFamily="34" charset="0"/>
              <a:buNone/>
            </a:pPr>
            <a:r>
              <a:rPr lang="en-US" sz="3600" b="1" dirty="0"/>
              <a:t>FY 2026 BUDGET APPROVAL </a:t>
            </a:r>
          </a:p>
        </p:txBody>
      </p:sp>
    </p:spTree>
    <p:extLst>
      <p:ext uri="{BB962C8B-B14F-4D97-AF65-F5344CB8AC3E}">
        <p14:creationId xmlns:p14="http://schemas.microsoft.com/office/powerpoint/2010/main" val="2473397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EC7B8-AF05-84F4-DAB7-09E9F134099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1B7D9B-18D1-5FBD-FBF1-DA1F8C40F97C}"/>
              </a:ext>
            </a:extLst>
          </p:cNvPr>
          <p:cNvSpPr txBox="1">
            <a:spLocks/>
          </p:cNvSpPr>
          <p:nvPr/>
        </p:nvSpPr>
        <p:spPr>
          <a:xfrm>
            <a:off x="528936" y="403503"/>
            <a:ext cx="11663064" cy="1056997"/>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20000"/>
              </a:lnSpc>
              <a:buFont typeface="Arial" pitchFamily="34" charset="0"/>
              <a:buNone/>
            </a:pPr>
            <a:r>
              <a:rPr lang="en-US" sz="3600" b="1" dirty="0"/>
              <a:t>Existing Project Funding From Prior Year Budgets</a:t>
            </a:r>
          </a:p>
          <a:p>
            <a:pPr eaLnBrk="1" hangingPunct="1">
              <a:lnSpc>
                <a:spcPct val="120000"/>
              </a:lnSpc>
            </a:pPr>
            <a:endParaRPr lang="en-US" sz="3200" dirty="0"/>
          </a:p>
          <a:p>
            <a:pPr lvl="2" eaLnBrk="1" hangingPunct="1">
              <a:lnSpc>
                <a:spcPct val="120000"/>
              </a:lnSpc>
            </a:pPr>
            <a:endParaRPr lang="en-US" sz="4000" b="1" dirty="0"/>
          </a:p>
          <a:p>
            <a:pPr algn="ctr" eaLnBrk="1" hangingPunct="1">
              <a:lnSpc>
                <a:spcPct val="120000"/>
              </a:lnSpc>
            </a:pPr>
            <a:endParaRPr lang="en-US" sz="4400" b="1" dirty="0"/>
          </a:p>
        </p:txBody>
      </p:sp>
      <p:pic>
        <p:nvPicPr>
          <p:cNvPr id="12" name="Picture 11">
            <a:extLst>
              <a:ext uri="{FF2B5EF4-FFF2-40B4-BE49-F238E27FC236}">
                <a16:creationId xmlns:a16="http://schemas.microsoft.com/office/drawing/2014/main" id="{AB5EC277-5CC7-A187-FE70-7A19682F6EDE}"/>
              </a:ext>
            </a:extLst>
          </p:cNvPr>
          <p:cNvPicPr>
            <a:picLocks noChangeAspect="1"/>
          </p:cNvPicPr>
          <p:nvPr/>
        </p:nvPicPr>
        <p:blipFill>
          <a:blip r:embed="rId3"/>
          <a:stretch>
            <a:fillRect/>
          </a:stretch>
        </p:blipFill>
        <p:spPr>
          <a:xfrm>
            <a:off x="3100842" y="1201946"/>
            <a:ext cx="6430963" cy="5007329"/>
          </a:xfrm>
          <a:prstGeom prst="rect">
            <a:avLst/>
          </a:prstGeom>
        </p:spPr>
      </p:pic>
      <p:sp>
        <p:nvSpPr>
          <p:cNvPr id="13" name="Content Placeholder 2">
            <a:extLst>
              <a:ext uri="{FF2B5EF4-FFF2-40B4-BE49-F238E27FC236}">
                <a16:creationId xmlns:a16="http://schemas.microsoft.com/office/drawing/2014/main" id="{4BDD23BC-FD04-E572-0093-7A0A9062D13A}"/>
              </a:ext>
            </a:extLst>
          </p:cNvPr>
          <p:cNvSpPr txBox="1">
            <a:spLocks/>
          </p:cNvSpPr>
          <p:nvPr/>
        </p:nvSpPr>
        <p:spPr>
          <a:xfrm>
            <a:off x="183145" y="6164410"/>
            <a:ext cx="3260043" cy="290087"/>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20000"/>
              </a:lnSpc>
              <a:buFont typeface="Arial" pitchFamily="34" charset="0"/>
              <a:buNone/>
            </a:pPr>
            <a:r>
              <a:rPr lang="en-US" sz="1100" b="1" dirty="0"/>
              <a:t>*ONLY PROJECTS OVER $500K LISTED HERE</a:t>
            </a:r>
          </a:p>
          <a:p>
            <a:pPr eaLnBrk="1" hangingPunct="1">
              <a:lnSpc>
                <a:spcPct val="120000"/>
              </a:lnSpc>
            </a:pPr>
            <a:endParaRPr lang="en-US" sz="3200" dirty="0"/>
          </a:p>
          <a:p>
            <a:pPr lvl="2" eaLnBrk="1" hangingPunct="1">
              <a:lnSpc>
                <a:spcPct val="120000"/>
              </a:lnSpc>
            </a:pPr>
            <a:endParaRPr lang="en-US" sz="4000" b="1" dirty="0"/>
          </a:p>
          <a:p>
            <a:pPr algn="ctr" eaLnBrk="1" hangingPunct="1">
              <a:lnSpc>
                <a:spcPct val="120000"/>
              </a:lnSpc>
            </a:pPr>
            <a:endParaRPr lang="en-US" sz="4400" b="1" dirty="0"/>
          </a:p>
        </p:txBody>
      </p:sp>
    </p:spTree>
    <p:extLst>
      <p:ext uri="{BB962C8B-B14F-4D97-AF65-F5344CB8AC3E}">
        <p14:creationId xmlns:p14="http://schemas.microsoft.com/office/powerpoint/2010/main" val="1649060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3CDAF-720D-DAEC-5C46-53E42DE632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C1578-2C8A-24C8-9224-B9F6FE449E1D}"/>
              </a:ext>
            </a:extLst>
          </p:cNvPr>
          <p:cNvSpPr txBox="1">
            <a:spLocks/>
          </p:cNvSpPr>
          <p:nvPr/>
        </p:nvSpPr>
        <p:spPr>
          <a:xfrm>
            <a:off x="528936" y="403503"/>
            <a:ext cx="11663064" cy="794676"/>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20000"/>
              </a:lnSpc>
              <a:buFont typeface="Arial" pitchFamily="34" charset="0"/>
              <a:buNone/>
            </a:pPr>
            <a:r>
              <a:rPr lang="en-US" sz="3600" b="1" dirty="0"/>
              <a:t>Major Funded Projects for FY 26</a:t>
            </a:r>
          </a:p>
          <a:p>
            <a:pPr eaLnBrk="1" hangingPunct="1">
              <a:lnSpc>
                <a:spcPct val="120000"/>
              </a:lnSpc>
            </a:pPr>
            <a:endParaRPr lang="en-US" sz="3200" dirty="0"/>
          </a:p>
          <a:p>
            <a:pPr lvl="2" eaLnBrk="1" hangingPunct="1">
              <a:lnSpc>
                <a:spcPct val="120000"/>
              </a:lnSpc>
            </a:pPr>
            <a:endParaRPr lang="en-US" sz="4000" b="1" dirty="0"/>
          </a:p>
          <a:p>
            <a:pPr algn="ctr" eaLnBrk="1" hangingPunct="1">
              <a:lnSpc>
                <a:spcPct val="120000"/>
              </a:lnSpc>
            </a:pPr>
            <a:endParaRPr lang="en-US" sz="4400" b="1" dirty="0"/>
          </a:p>
        </p:txBody>
      </p:sp>
      <p:sp>
        <p:nvSpPr>
          <p:cNvPr id="6" name="Content Placeholder 2">
            <a:extLst>
              <a:ext uri="{FF2B5EF4-FFF2-40B4-BE49-F238E27FC236}">
                <a16:creationId xmlns:a16="http://schemas.microsoft.com/office/drawing/2014/main" id="{A6078FC6-0242-78E3-350E-09C067090A38}"/>
              </a:ext>
            </a:extLst>
          </p:cNvPr>
          <p:cNvSpPr txBox="1">
            <a:spLocks/>
          </p:cNvSpPr>
          <p:nvPr/>
        </p:nvSpPr>
        <p:spPr>
          <a:xfrm>
            <a:off x="183145" y="6164410"/>
            <a:ext cx="3260043" cy="290087"/>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20000"/>
              </a:lnSpc>
              <a:buFont typeface="Arial" pitchFamily="34" charset="0"/>
              <a:buNone/>
            </a:pPr>
            <a:r>
              <a:rPr lang="en-US" sz="1100" b="1" dirty="0"/>
              <a:t>*ONLY PROJECTS OVER $500K LISTED HERE</a:t>
            </a:r>
          </a:p>
          <a:p>
            <a:pPr eaLnBrk="1" hangingPunct="1">
              <a:lnSpc>
                <a:spcPct val="120000"/>
              </a:lnSpc>
            </a:pPr>
            <a:endParaRPr lang="en-US" sz="3200" dirty="0"/>
          </a:p>
          <a:p>
            <a:pPr lvl="2" eaLnBrk="1" hangingPunct="1">
              <a:lnSpc>
                <a:spcPct val="120000"/>
              </a:lnSpc>
            </a:pPr>
            <a:endParaRPr lang="en-US" sz="4000" b="1" dirty="0"/>
          </a:p>
          <a:p>
            <a:pPr algn="ctr" eaLnBrk="1" hangingPunct="1">
              <a:lnSpc>
                <a:spcPct val="120000"/>
              </a:lnSpc>
            </a:pPr>
            <a:endParaRPr lang="en-US" sz="4400" b="1" dirty="0"/>
          </a:p>
        </p:txBody>
      </p:sp>
      <p:pic>
        <p:nvPicPr>
          <p:cNvPr id="5" name="Picture 4">
            <a:extLst>
              <a:ext uri="{FF2B5EF4-FFF2-40B4-BE49-F238E27FC236}">
                <a16:creationId xmlns:a16="http://schemas.microsoft.com/office/drawing/2014/main" id="{E1C79359-8902-093D-ABF6-7A4FB9A3A836}"/>
              </a:ext>
            </a:extLst>
          </p:cNvPr>
          <p:cNvPicPr>
            <a:picLocks noChangeAspect="1"/>
          </p:cNvPicPr>
          <p:nvPr/>
        </p:nvPicPr>
        <p:blipFill>
          <a:blip r:embed="rId3"/>
          <a:stretch>
            <a:fillRect/>
          </a:stretch>
        </p:blipFill>
        <p:spPr>
          <a:xfrm>
            <a:off x="168448" y="1479709"/>
            <a:ext cx="11899232" cy="3996922"/>
          </a:xfrm>
          <a:prstGeom prst="rect">
            <a:avLst/>
          </a:prstGeom>
        </p:spPr>
      </p:pic>
    </p:spTree>
    <p:extLst>
      <p:ext uri="{BB962C8B-B14F-4D97-AF65-F5344CB8AC3E}">
        <p14:creationId xmlns:p14="http://schemas.microsoft.com/office/powerpoint/2010/main" val="2546902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2A07E-C0AE-6B56-0061-78A691AACE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EA182C-3463-E935-11F9-6A73D09892F1}"/>
              </a:ext>
            </a:extLst>
          </p:cNvPr>
          <p:cNvSpPr txBox="1">
            <a:spLocks/>
          </p:cNvSpPr>
          <p:nvPr/>
        </p:nvSpPr>
        <p:spPr>
          <a:xfrm>
            <a:off x="264468" y="0"/>
            <a:ext cx="11663064" cy="794676"/>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20000"/>
              </a:lnSpc>
              <a:buFont typeface="Arial" pitchFamily="34" charset="0"/>
              <a:buNone/>
            </a:pPr>
            <a:r>
              <a:rPr lang="en-US" sz="3600" b="1" dirty="0"/>
              <a:t>Full Project List for FY 26</a:t>
            </a:r>
          </a:p>
          <a:p>
            <a:pPr eaLnBrk="1" hangingPunct="1">
              <a:lnSpc>
                <a:spcPct val="120000"/>
              </a:lnSpc>
            </a:pPr>
            <a:endParaRPr lang="en-US" sz="3200" dirty="0"/>
          </a:p>
          <a:p>
            <a:pPr lvl="2" eaLnBrk="1" hangingPunct="1">
              <a:lnSpc>
                <a:spcPct val="120000"/>
              </a:lnSpc>
            </a:pPr>
            <a:endParaRPr lang="en-US" sz="4000" b="1" dirty="0"/>
          </a:p>
          <a:p>
            <a:pPr algn="ctr" eaLnBrk="1" hangingPunct="1">
              <a:lnSpc>
                <a:spcPct val="120000"/>
              </a:lnSpc>
            </a:pPr>
            <a:endParaRPr lang="en-US" sz="4400" b="1" dirty="0"/>
          </a:p>
        </p:txBody>
      </p:sp>
      <p:pic>
        <p:nvPicPr>
          <p:cNvPr id="4" name="Picture 3">
            <a:extLst>
              <a:ext uri="{FF2B5EF4-FFF2-40B4-BE49-F238E27FC236}">
                <a16:creationId xmlns:a16="http://schemas.microsoft.com/office/drawing/2014/main" id="{9480CB1F-75DF-D801-41DD-94DD48CCB7D1}"/>
              </a:ext>
            </a:extLst>
          </p:cNvPr>
          <p:cNvPicPr>
            <a:picLocks noChangeAspect="1"/>
          </p:cNvPicPr>
          <p:nvPr/>
        </p:nvPicPr>
        <p:blipFill>
          <a:blip r:embed="rId3"/>
          <a:stretch>
            <a:fillRect/>
          </a:stretch>
        </p:blipFill>
        <p:spPr>
          <a:xfrm>
            <a:off x="3247039" y="574061"/>
            <a:ext cx="6474477" cy="6175654"/>
          </a:xfrm>
          <a:prstGeom prst="rect">
            <a:avLst/>
          </a:prstGeom>
        </p:spPr>
      </p:pic>
    </p:spTree>
    <p:extLst>
      <p:ext uri="{BB962C8B-B14F-4D97-AF65-F5344CB8AC3E}">
        <p14:creationId xmlns:p14="http://schemas.microsoft.com/office/powerpoint/2010/main" val="3395381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CEF55-7B97-BD3F-F21A-A7E41649E7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7F5194-1604-7B11-E7CE-2BCD6035E4B1}"/>
              </a:ext>
            </a:extLst>
          </p:cNvPr>
          <p:cNvSpPr txBox="1">
            <a:spLocks/>
          </p:cNvSpPr>
          <p:nvPr/>
        </p:nvSpPr>
        <p:spPr>
          <a:xfrm>
            <a:off x="528936" y="403503"/>
            <a:ext cx="11663064" cy="5444358"/>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20000"/>
              </a:lnSpc>
              <a:buFont typeface="Arial" pitchFamily="34" charset="0"/>
              <a:buNone/>
            </a:pPr>
            <a:r>
              <a:rPr lang="en-US" sz="3600" b="1" dirty="0"/>
              <a:t>Future Considerations</a:t>
            </a:r>
          </a:p>
          <a:p>
            <a:pPr eaLnBrk="1" hangingPunct="1">
              <a:lnSpc>
                <a:spcPct val="120000"/>
              </a:lnSpc>
            </a:pPr>
            <a:r>
              <a:rPr lang="en-US" sz="3200" dirty="0"/>
              <a:t>We have several maturing trail and roadway projects that will be entering high-cost phases of both ROW and Construction in the next few years.</a:t>
            </a:r>
          </a:p>
          <a:p>
            <a:pPr eaLnBrk="1" hangingPunct="1">
              <a:lnSpc>
                <a:spcPct val="120000"/>
              </a:lnSpc>
            </a:pPr>
            <a:r>
              <a:rPr lang="en-US" sz="3200" dirty="0"/>
              <a:t>Even with grant matching funds, these projects will limit flexibility in the coming years.</a:t>
            </a:r>
          </a:p>
          <a:p>
            <a:pPr eaLnBrk="1" hangingPunct="1">
              <a:lnSpc>
                <a:spcPct val="120000"/>
              </a:lnSpc>
            </a:pPr>
            <a:r>
              <a:rPr lang="en-US" sz="3200" dirty="0"/>
              <a:t>For this reason, limiting new studies in the budget presented before you.</a:t>
            </a:r>
          </a:p>
          <a:p>
            <a:pPr eaLnBrk="1" hangingPunct="1">
              <a:lnSpc>
                <a:spcPct val="120000"/>
              </a:lnSpc>
            </a:pPr>
            <a:r>
              <a:rPr lang="en-US" sz="3200" dirty="0"/>
              <a:t>Design work does not assume immediate construction.</a:t>
            </a:r>
          </a:p>
          <a:p>
            <a:pPr eaLnBrk="1" hangingPunct="1">
              <a:lnSpc>
                <a:spcPct val="120000"/>
              </a:lnSpc>
            </a:pPr>
            <a:endParaRPr lang="en-US" sz="3200" dirty="0"/>
          </a:p>
          <a:p>
            <a:pPr lvl="2" eaLnBrk="1" hangingPunct="1">
              <a:lnSpc>
                <a:spcPct val="120000"/>
              </a:lnSpc>
            </a:pPr>
            <a:endParaRPr lang="en-US" sz="4000" b="1" dirty="0"/>
          </a:p>
          <a:p>
            <a:pPr algn="ctr" eaLnBrk="1" hangingPunct="1">
              <a:lnSpc>
                <a:spcPct val="120000"/>
              </a:lnSpc>
            </a:pPr>
            <a:endParaRPr lang="en-US" sz="4400" b="1" dirty="0"/>
          </a:p>
        </p:txBody>
      </p:sp>
    </p:spTree>
    <p:extLst>
      <p:ext uri="{BB962C8B-B14F-4D97-AF65-F5344CB8AC3E}">
        <p14:creationId xmlns:p14="http://schemas.microsoft.com/office/powerpoint/2010/main" val="1522331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3BCDF-5B85-FAC8-F240-C9B76764B8D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EED541-67C0-BC6E-2864-37422EB7F7A1}"/>
              </a:ext>
            </a:extLst>
          </p:cNvPr>
          <p:cNvSpPr txBox="1">
            <a:spLocks/>
          </p:cNvSpPr>
          <p:nvPr/>
        </p:nvSpPr>
        <p:spPr>
          <a:xfrm>
            <a:off x="528936" y="403503"/>
            <a:ext cx="11663064" cy="5444358"/>
          </a:xfrm>
          <a:prstGeom prst="rect">
            <a:avLst/>
          </a:prstGeom>
        </p:spPr>
        <p:txBody>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20000"/>
              </a:lnSpc>
              <a:buFont typeface="Arial" pitchFamily="34" charset="0"/>
              <a:buNone/>
            </a:pPr>
            <a:r>
              <a:rPr lang="en-US" sz="3600" b="1" dirty="0"/>
              <a:t>Next Steps</a:t>
            </a:r>
          </a:p>
          <a:p>
            <a:pPr eaLnBrk="1" hangingPunct="1">
              <a:lnSpc>
                <a:spcPct val="120000"/>
              </a:lnSpc>
            </a:pPr>
            <a:r>
              <a:rPr lang="en-US" sz="3200" dirty="0"/>
              <a:t>Budget Workshop at next Council meeting on April 28</a:t>
            </a:r>
            <a:r>
              <a:rPr lang="en-US" sz="3200" baseline="30000" dirty="0"/>
              <a:t>th</a:t>
            </a:r>
            <a:r>
              <a:rPr lang="en-US" sz="3200" dirty="0"/>
              <a:t>.</a:t>
            </a:r>
          </a:p>
          <a:p>
            <a:pPr eaLnBrk="1" hangingPunct="1">
              <a:lnSpc>
                <a:spcPct val="120000"/>
              </a:lnSpc>
            </a:pPr>
            <a:endParaRPr lang="en-US" sz="3200" dirty="0"/>
          </a:p>
          <a:p>
            <a:pPr eaLnBrk="1" hangingPunct="1">
              <a:lnSpc>
                <a:spcPct val="120000"/>
              </a:lnSpc>
            </a:pPr>
            <a:r>
              <a:rPr lang="en-US" sz="3200" dirty="0"/>
              <a:t>Continued refinement and discussion.</a:t>
            </a:r>
          </a:p>
          <a:p>
            <a:pPr eaLnBrk="1" hangingPunct="1">
              <a:lnSpc>
                <a:spcPct val="120000"/>
              </a:lnSpc>
            </a:pPr>
            <a:endParaRPr lang="en-US" sz="3200" dirty="0"/>
          </a:p>
          <a:p>
            <a:pPr eaLnBrk="1" hangingPunct="1">
              <a:lnSpc>
                <a:spcPct val="120000"/>
              </a:lnSpc>
            </a:pPr>
            <a:r>
              <a:rPr lang="en-US" sz="3200" dirty="0"/>
              <a:t>1</a:t>
            </a:r>
            <a:r>
              <a:rPr lang="en-US" sz="3200" baseline="30000" dirty="0"/>
              <a:t>st</a:t>
            </a:r>
            <a:r>
              <a:rPr lang="en-US" sz="3200" dirty="0"/>
              <a:t> Read and Public Hearing at May 12</a:t>
            </a:r>
            <a:r>
              <a:rPr lang="en-US" sz="3200" baseline="30000" dirty="0"/>
              <a:t>th</a:t>
            </a:r>
            <a:r>
              <a:rPr lang="en-US" sz="3200" dirty="0"/>
              <a:t> Meeting.</a:t>
            </a:r>
          </a:p>
          <a:p>
            <a:pPr eaLnBrk="1" hangingPunct="1">
              <a:lnSpc>
                <a:spcPct val="120000"/>
              </a:lnSpc>
            </a:pPr>
            <a:endParaRPr lang="en-US" sz="3200" dirty="0"/>
          </a:p>
          <a:p>
            <a:pPr eaLnBrk="1" hangingPunct="1">
              <a:lnSpc>
                <a:spcPct val="120000"/>
              </a:lnSpc>
            </a:pPr>
            <a:endParaRPr lang="en-US" sz="3200" dirty="0"/>
          </a:p>
          <a:p>
            <a:pPr eaLnBrk="1" hangingPunct="1">
              <a:lnSpc>
                <a:spcPct val="120000"/>
              </a:lnSpc>
            </a:pPr>
            <a:endParaRPr lang="en-US" sz="3200" dirty="0"/>
          </a:p>
          <a:p>
            <a:pPr lvl="2" eaLnBrk="1" hangingPunct="1">
              <a:lnSpc>
                <a:spcPct val="120000"/>
              </a:lnSpc>
            </a:pPr>
            <a:endParaRPr lang="en-US" sz="4000" b="1" dirty="0"/>
          </a:p>
          <a:p>
            <a:pPr algn="ctr" eaLnBrk="1" hangingPunct="1">
              <a:lnSpc>
                <a:spcPct val="120000"/>
              </a:lnSpc>
            </a:pPr>
            <a:endParaRPr lang="en-US" sz="4400" b="1" dirty="0"/>
          </a:p>
        </p:txBody>
      </p:sp>
    </p:spTree>
    <p:extLst>
      <p:ext uri="{BB962C8B-B14F-4D97-AF65-F5344CB8AC3E}">
        <p14:creationId xmlns:p14="http://schemas.microsoft.com/office/powerpoint/2010/main" val="35055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D993D-1249-A89D-4921-7EF7B9B708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012519-D39D-CA59-FFFF-FE4D44E3E0A4}"/>
              </a:ext>
            </a:extLst>
          </p:cNvPr>
          <p:cNvSpPr>
            <a:spLocks noGrp="1"/>
          </p:cNvSpPr>
          <p:nvPr>
            <p:ph idx="1"/>
          </p:nvPr>
        </p:nvSpPr>
        <p:spPr>
          <a:xfrm>
            <a:off x="128390" y="494945"/>
            <a:ext cx="11935220" cy="1021517"/>
          </a:xfrm>
        </p:spPr>
        <p:txBody>
          <a:bodyPr/>
          <a:lstStyle/>
          <a:p>
            <a:pPr marL="0" indent="0">
              <a:lnSpc>
                <a:spcPct val="120000"/>
              </a:lnSpc>
              <a:buNone/>
            </a:pPr>
            <a:r>
              <a:rPr lang="en-US" sz="3600" b="1" dirty="0"/>
              <a:t>Our adopted budget for the upcoming fiscal year is:</a:t>
            </a:r>
          </a:p>
          <a:p>
            <a:pPr lvl="1">
              <a:lnSpc>
                <a:spcPct val="120000"/>
              </a:lnSpc>
            </a:pPr>
            <a:r>
              <a:rPr lang="en-US" sz="3200" b="1" dirty="0"/>
              <a:t>Policy Document – Incorporates City Goals</a:t>
            </a:r>
          </a:p>
          <a:p>
            <a:pPr lvl="1">
              <a:lnSpc>
                <a:spcPct val="120000"/>
              </a:lnSpc>
            </a:pPr>
            <a:r>
              <a:rPr lang="en-US" sz="3200" b="1" dirty="0"/>
              <a:t>Financial Roadmap – Ensures a Balanced Budget</a:t>
            </a:r>
          </a:p>
          <a:p>
            <a:pPr lvl="1">
              <a:lnSpc>
                <a:spcPct val="120000"/>
              </a:lnSpc>
            </a:pPr>
            <a:r>
              <a:rPr lang="en-US" sz="3200" b="1" dirty="0"/>
              <a:t>Operations Guide – Dictates Staffing &amp; Contracting Levels</a:t>
            </a:r>
          </a:p>
          <a:p>
            <a:pPr lvl="1">
              <a:lnSpc>
                <a:spcPct val="120000"/>
              </a:lnSpc>
            </a:pPr>
            <a:r>
              <a:rPr lang="en-US" sz="3200" b="1" dirty="0"/>
              <a:t>Communications Tool – Showcases City’s Agenda</a:t>
            </a:r>
          </a:p>
          <a:p>
            <a:pPr lvl="1">
              <a:lnSpc>
                <a:spcPct val="120000"/>
              </a:lnSpc>
            </a:pPr>
            <a:r>
              <a:rPr lang="en-US" sz="3200" b="1" dirty="0"/>
              <a:t>Evaluation Mechanism – Ability to Review Trends</a:t>
            </a:r>
          </a:p>
          <a:p>
            <a:pPr lvl="1">
              <a:lnSpc>
                <a:spcPct val="120000"/>
              </a:lnSpc>
            </a:pPr>
            <a:r>
              <a:rPr lang="en-US" sz="3200" b="1" dirty="0"/>
              <a:t>Capital Investment Program – Presents Annual Work Program</a:t>
            </a:r>
          </a:p>
        </p:txBody>
      </p:sp>
    </p:spTree>
    <p:extLst>
      <p:ext uri="{BB962C8B-B14F-4D97-AF65-F5344CB8AC3E}">
        <p14:creationId xmlns:p14="http://schemas.microsoft.com/office/powerpoint/2010/main" val="199339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DC516-8E4C-1431-E503-B335E5C659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4588B0-AC82-1F39-E7E0-CB5CF1586FF5}"/>
              </a:ext>
            </a:extLst>
          </p:cNvPr>
          <p:cNvSpPr>
            <a:spLocks noGrp="1"/>
          </p:cNvSpPr>
          <p:nvPr>
            <p:ph idx="1"/>
          </p:nvPr>
        </p:nvSpPr>
        <p:spPr>
          <a:xfrm>
            <a:off x="226984" y="73705"/>
            <a:ext cx="11369262" cy="1021517"/>
          </a:xfrm>
        </p:spPr>
        <p:txBody>
          <a:bodyPr/>
          <a:lstStyle/>
          <a:p>
            <a:pPr marL="0" indent="0">
              <a:lnSpc>
                <a:spcPct val="120000"/>
              </a:lnSpc>
              <a:buNone/>
            </a:pPr>
            <a:r>
              <a:rPr lang="en-US" sz="3600" b="1" dirty="0"/>
              <a:t>To discuss:</a:t>
            </a:r>
          </a:p>
          <a:p>
            <a:pPr lvl="2">
              <a:lnSpc>
                <a:spcPct val="120000"/>
              </a:lnSpc>
            </a:pPr>
            <a:r>
              <a:rPr lang="en-US" sz="3200" b="1" dirty="0"/>
              <a:t>Achievements in FY 25</a:t>
            </a:r>
          </a:p>
          <a:p>
            <a:pPr lvl="2">
              <a:lnSpc>
                <a:spcPct val="120000"/>
              </a:lnSpc>
            </a:pPr>
            <a:r>
              <a:rPr lang="en-US" sz="3200" b="1" dirty="0"/>
              <a:t>City’s Strong Financial Position</a:t>
            </a:r>
          </a:p>
          <a:p>
            <a:pPr lvl="3">
              <a:lnSpc>
                <a:spcPct val="120000"/>
              </a:lnSpc>
            </a:pPr>
            <a:r>
              <a:rPr lang="en-US" sz="3000" b="1" dirty="0"/>
              <a:t>Revenues</a:t>
            </a:r>
          </a:p>
          <a:p>
            <a:pPr lvl="3">
              <a:lnSpc>
                <a:spcPct val="120000"/>
              </a:lnSpc>
            </a:pPr>
            <a:r>
              <a:rPr lang="en-US" sz="3000" b="1" dirty="0"/>
              <a:t>Expenditures</a:t>
            </a:r>
          </a:p>
          <a:p>
            <a:pPr lvl="2">
              <a:lnSpc>
                <a:spcPct val="120000"/>
              </a:lnSpc>
            </a:pPr>
            <a:r>
              <a:rPr lang="en-US" sz="3200" b="1" dirty="0"/>
              <a:t>Proposed Operating Budget</a:t>
            </a:r>
            <a:endParaRPr lang="en-US" sz="3000" b="1" dirty="0"/>
          </a:p>
          <a:p>
            <a:pPr lvl="3">
              <a:lnSpc>
                <a:spcPct val="120000"/>
              </a:lnSpc>
            </a:pPr>
            <a:r>
              <a:rPr lang="en-US" sz="3000" b="1" dirty="0"/>
              <a:t>Current Staff &amp; Contracted Employees</a:t>
            </a:r>
          </a:p>
          <a:p>
            <a:pPr lvl="3">
              <a:lnSpc>
                <a:spcPct val="120000"/>
              </a:lnSpc>
            </a:pPr>
            <a:r>
              <a:rPr lang="en-US" sz="3000" b="1" dirty="0"/>
              <a:t>Personnel Requests</a:t>
            </a:r>
          </a:p>
          <a:p>
            <a:pPr lvl="3">
              <a:lnSpc>
                <a:spcPct val="120000"/>
              </a:lnSpc>
            </a:pPr>
            <a:r>
              <a:rPr lang="en-US" sz="3000" b="1" dirty="0"/>
              <a:t>Studies</a:t>
            </a:r>
            <a:endParaRPr lang="en-US" sz="3800" b="1" dirty="0"/>
          </a:p>
          <a:p>
            <a:pPr lvl="2">
              <a:lnSpc>
                <a:spcPct val="120000"/>
              </a:lnSpc>
            </a:pPr>
            <a:r>
              <a:rPr lang="en-US" sz="3200" b="1" dirty="0"/>
              <a:t>Proposed Capital Budget</a:t>
            </a:r>
          </a:p>
        </p:txBody>
      </p:sp>
      <p:pic>
        <p:nvPicPr>
          <p:cNvPr id="6" name="Picture 5">
            <a:extLst>
              <a:ext uri="{FF2B5EF4-FFF2-40B4-BE49-F238E27FC236}">
                <a16:creationId xmlns:a16="http://schemas.microsoft.com/office/drawing/2014/main" id="{6B0116CC-DADF-F577-6B16-4129844B0B18}"/>
              </a:ext>
            </a:extLst>
          </p:cNvPr>
          <p:cNvPicPr>
            <a:picLocks noChangeAspect="1"/>
          </p:cNvPicPr>
          <p:nvPr/>
        </p:nvPicPr>
        <p:blipFill>
          <a:blip r:embed="rId2"/>
          <a:stretch>
            <a:fillRect/>
          </a:stretch>
        </p:blipFill>
        <p:spPr>
          <a:xfrm>
            <a:off x="7738338" y="0"/>
            <a:ext cx="4453661" cy="3236360"/>
          </a:xfrm>
          <a:prstGeom prst="rect">
            <a:avLst/>
          </a:prstGeom>
        </p:spPr>
      </p:pic>
    </p:spTree>
    <p:extLst>
      <p:ext uri="{BB962C8B-B14F-4D97-AF65-F5344CB8AC3E}">
        <p14:creationId xmlns:p14="http://schemas.microsoft.com/office/powerpoint/2010/main" val="1174077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75093-E9C1-72FF-712B-E03ED4A0FAF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5BECFD-1BB3-4BEE-B5EE-6DDA78718CCA}"/>
              </a:ext>
            </a:extLst>
          </p:cNvPr>
          <p:cNvSpPr>
            <a:spLocks noGrp="1"/>
          </p:cNvSpPr>
          <p:nvPr>
            <p:ph idx="1"/>
          </p:nvPr>
        </p:nvSpPr>
        <p:spPr>
          <a:xfrm>
            <a:off x="144403" y="361966"/>
            <a:ext cx="11903194" cy="655176"/>
          </a:xfrm>
        </p:spPr>
        <p:txBody>
          <a:bodyPr/>
          <a:lstStyle/>
          <a:p>
            <a:pPr marL="0" indent="0">
              <a:lnSpc>
                <a:spcPct val="120000"/>
              </a:lnSpc>
              <a:buNone/>
            </a:pPr>
            <a:r>
              <a:rPr lang="en-US" sz="3600" b="1" dirty="0"/>
              <a:t>	Achievements in FY 25 Budget</a:t>
            </a:r>
          </a:p>
          <a:p>
            <a:pPr marL="0" indent="0">
              <a:lnSpc>
                <a:spcPct val="120000"/>
              </a:lnSpc>
              <a:buNone/>
            </a:pPr>
            <a:r>
              <a:rPr lang="en-US" sz="3200" b="1" dirty="0"/>
              <a:t>Projects </a:t>
            </a:r>
          </a:p>
          <a:p>
            <a:pPr>
              <a:lnSpc>
                <a:spcPct val="120000"/>
              </a:lnSpc>
            </a:pPr>
            <a:r>
              <a:rPr lang="en-US" sz="3200" b="1" dirty="0"/>
              <a:t>Fitzgerald park </a:t>
            </a:r>
            <a:r>
              <a:rPr lang="en-US" sz="3200" dirty="0"/>
              <a:t>opening with new state of the art athletic fields.</a:t>
            </a:r>
          </a:p>
          <a:p>
            <a:pPr>
              <a:lnSpc>
                <a:spcPct val="120000"/>
              </a:lnSpc>
            </a:pPr>
            <a:r>
              <a:rPr lang="en-US" sz="3200" b="1" dirty="0"/>
              <a:t>Tucker Town Green </a:t>
            </a:r>
            <a:r>
              <a:rPr lang="en-US" sz="3200" dirty="0"/>
              <a:t>on way to Fall 2025 opening.</a:t>
            </a:r>
          </a:p>
          <a:p>
            <a:pPr>
              <a:lnSpc>
                <a:spcPct val="120000"/>
              </a:lnSpc>
            </a:pPr>
            <a:r>
              <a:rPr lang="en-US" sz="3200" b="1" dirty="0"/>
              <a:t>Dams </a:t>
            </a:r>
            <a:endParaRPr lang="en-US" sz="3200" dirty="0"/>
          </a:p>
          <a:p>
            <a:pPr lvl="1">
              <a:lnSpc>
                <a:spcPct val="120000"/>
              </a:lnSpc>
            </a:pPr>
            <a:r>
              <a:rPr lang="en-US" sz="2800" b="1" dirty="0"/>
              <a:t>Johns Homestead </a:t>
            </a:r>
            <a:r>
              <a:rPr lang="en-US" sz="2800" dirty="0"/>
              <a:t>– construction underway</a:t>
            </a:r>
          </a:p>
          <a:p>
            <a:pPr lvl="1">
              <a:lnSpc>
                <a:spcPct val="120000"/>
              </a:lnSpc>
            </a:pPr>
            <a:r>
              <a:rPr lang="en-US" sz="2800" b="1" dirty="0"/>
              <a:t>Lake Erin </a:t>
            </a:r>
            <a:r>
              <a:rPr lang="en-US" sz="2800" dirty="0"/>
              <a:t>– construction coming soon</a:t>
            </a:r>
          </a:p>
          <a:p>
            <a:pPr>
              <a:lnSpc>
                <a:spcPct val="120000"/>
              </a:lnSpc>
            </a:pPr>
            <a:r>
              <a:rPr lang="en-US" sz="3200" dirty="0"/>
              <a:t>Continued </a:t>
            </a:r>
            <a:r>
              <a:rPr lang="en-US" sz="3200" b="1" dirty="0"/>
              <a:t>stormwater system repairs.</a:t>
            </a:r>
          </a:p>
          <a:p>
            <a:pPr marL="0" indent="0">
              <a:lnSpc>
                <a:spcPct val="120000"/>
              </a:lnSpc>
              <a:buNone/>
            </a:pPr>
            <a:endParaRPr lang="en-US" sz="3200" dirty="0"/>
          </a:p>
          <a:p>
            <a:pPr>
              <a:lnSpc>
                <a:spcPct val="120000"/>
              </a:lnSpc>
            </a:pPr>
            <a:endParaRPr lang="en-US" sz="3200" b="1" dirty="0"/>
          </a:p>
          <a:p>
            <a:pPr lvl="2">
              <a:lnSpc>
                <a:spcPct val="120000"/>
              </a:lnSpc>
            </a:pPr>
            <a:endParaRPr lang="en-US" sz="4000" b="1" dirty="0"/>
          </a:p>
          <a:p>
            <a:pPr algn="ctr">
              <a:lnSpc>
                <a:spcPct val="120000"/>
              </a:lnSpc>
            </a:pPr>
            <a:endParaRPr lang="en-US" sz="4400" b="1" dirty="0"/>
          </a:p>
        </p:txBody>
      </p:sp>
      <p:pic>
        <p:nvPicPr>
          <p:cNvPr id="2" name="Picture 1" descr="A sign on a fence&#10;&#10;AI-generated content may be incorrect.">
            <a:extLst>
              <a:ext uri="{FF2B5EF4-FFF2-40B4-BE49-F238E27FC236}">
                <a16:creationId xmlns:a16="http://schemas.microsoft.com/office/drawing/2014/main" id="{D31C66D3-6CB2-6938-6D6E-915C4E60C5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9623" y="1"/>
            <a:ext cx="2712376" cy="2034282"/>
          </a:xfrm>
          <a:prstGeom prst="rect">
            <a:avLst/>
          </a:prstGeom>
        </p:spPr>
      </p:pic>
      <p:pic>
        <p:nvPicPr>
          <p:cNvPr id="1027" name="image_0">
            <a:extLst>
              <a:ext uri="{FF2B5EF4-FFF2-40B4-BE49-F238E27FC236}">
                <a16:creationId xmlns:a16="http://schemas.microsoft.com/office/drawing/2014/main" id="{2F2B879C-57B0-1DF5-B61C-87BA5AC328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2250" y="4592548"/>
            <a:ext cx="3019750" cy="226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090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FF9F8-D95E-89CE-A866-B8B4BF1A2B6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A48FD-8FA9-08B4-265A-0A45D9F27B4F}"/>
              </a:ext>
            </a:extLst>
          </p:cNvPr>
          <p:cNvSpPr>
            <a:spLocks noGrp="1"/>
          </p:cNvSpPr>
          <p:nvPr>
            <p:ph idx="1"/>
          </p:nvPr>
        </p:nvSpPr>
        <p:spPr>
          <a:xfrm>
            <a:off x="668864" y="537600"/>
            <a:ext cx="11663064" cy="1021517"/>
          </a:xfrm>
        </p:spPr>
        <p:txBody>
          <a:bodyPr/>
          <a:lstStyle/>
          <a:p>
            <a:pPr marL="0" indent="0">
              <a:lnSpc>
                <a:spcPct val="120000"/>
              </a:lnSpc>
              <a:buNone/>
            </a:pPr>
            <a:r>
              <a:rPr lang="en-US" sz="3600" b="1" dirty="0"/>
              <a:t>	Achievements in FY 25 Budget</a:t>
            </a:r>
          </a:p>
          <a:p>
            <a:pPr marL="0" indent="0">
              <a:lnSpc>
                <a:spcPct val="120000"/>
              </a:lnSpc>
              <a:buNone/>
            </a:pPr>
            <a:r>
              <a:rPr lang="en-US" sz="3200" b="1" dirty="0"/>
              <a:t>Projects </a:t>
            </a:r>
            <a:endParaRPr lang="en-US" sz="3200" dirty="0"/>
          </a:p>
          <a:p>
            <a:pPr>
              <a:lnSpc>
                <a:spcPct val="120000"/>
              </a:lnSpc>
            </a:pPr>
            <a:r>
              <a:rPr lang="en-US" sz="3200" dirty="0"/>
              <a:t>Road resurfacing</a:t>
            </a:r>
          </a:p>
          <a:p>
            <a:pPr lvl="1">
              <a:lnSpc>
                <a:spcPct val="120000"/>
              </a:lnSpc>
            </a:pPr>
            <a:r>
              <a:rPr lang="en-US" sz="2800" dirty="0"/>
              <a:t>37 Streets</a:t>
            </a:r>
          </a:p>
          <a:p>
            <a:pPr lvl="1">
              <a:lnSpc>
                <a:spcPct val="120000"/>
              </a:lnSpc>
            </a:pPr>
            <a:r>
              <a:rPr lang="en-US" sz="2800" dirty="0"/>
              <a:t>9 Miles</a:t>
            </a:r>
          </a:p>
          <a:p>
            <a:pPr>
              <a:lnSpc>
                <a:spcPct val="120000"/>
              </a:lnSpc>
            </a:pPr>
            <a:r>
              <a:rPr lang="en-US" sz="3200" dirty="0"/>
              <a:t>Major Road repair</a:t>
            </a:r>
          </a:p>
          <a:p>
            <a:pPr lvl="1">
              <a:lnSpc>
                <a:spcPct val="120000"/>
              </a:lnSpc>
            </a:pPr>
            <a:r>
              <a:rPr lang="en-US" sz="2800" dirty="0"/>
              <a:t>Lilburn Stone Mountain Road</a:t>
            </a:r>
          </a:p>
          <a:p>
            <a:pPr>
              <a:lnSpc>
                <a:spcPct val="120000"/>
              </a:lnSpc>
            </a:pPr>
            <a:r>
              <a:rPr lang="en-US" sz="3200" dirty="0"/>
              <a:t>Intersection improvements</a:t>
            </a:r>
          </a:p>
          <a:p>
            <a:pPr lvl="1">
              <a:lnSpc>
                <a:spcPct val="120000"/>
              </a:lnSpc>
            </a:pPr>
            <a:r>
              <a:rPr lang="en-US" sz="2800" dirty="0"/>
              <a:t>Fellowship Road Safety Improvements	</a:t>
            </a:r>
          </a:p>
          <a:p>
            <a:pPr>
              <a:lnSpc>
                <a:spcPct val="120000"/>
              </a:lnSpc>
            </a:pPr>
            <a:endParaRPr lang="en-US" sz="3200" b="1" dirty="0"/>
          </a:p>
          <a:p>
            <a:pPr lvl="2">
              <a:lnSpc>
                <a:spcPct val="120000"/>
              </a:lnSpc>
            </a:pPr>
            <a:endParaRPr lang="en-US" sz="4000" b="1" dirty="0"/>
          </a:p>
          <a:p>
            <a:pPr algn="ctr">
              <a:lnSpc>
                <a:spcPct val="120000"/>
              </a:lnSpc>
            </a:pPr>
            <a:endParaRPr lang="en-US" sz="4400" b="1" dirty="0"/>
          </a:p>
        </p:txBody>
      </p:sp>
      <p:pic>
        <p:nvPicPr>
          <p:cNvPr id="4" name="Picture 3">
            <a:extLst>
              <a:ext uri="{FF2B5EF4-FFF2-40B4-BE49-F238E27FC236}">
                <a16:creationId xmlns:a16="http://schemas.microsoft.com/office/drawing/2014/main" id="{57953800-852E-3175-7931-0481AA68BF51}"/>
              </a:ext>
            </a:extLst>
          </p:cNvPr>
          <p:cNvPicPr>
            <a:picLocks noChangeAspect="1"/>
          </p:cNvPicPr>
          <p:nvPr/>
        </p:nvPicPr>
        <p:blipFill>
          <a:blip r:embed="rId2"/>
          <a:stretch>
            <a:fillRect/>
          </a:stretch>
        </p:blipFill>
        <p:spPr>
          <a:xfrm>
            <a:off x="9626884" y="3028224"/>
            <a:ext cx="2565115" cy="3829776"/>
          </a:xfrm>
          <a:prstGeom prst="rect">
            <a:avLst/>
          </a:prstGeom>
        </p:spPr>
      </p:pic>
    </p:spTree>
    <p:extLst>
      <p:ext uri="{BB962C8B-B14F-4D97-AF65-F5344CB8AC3E}">
        <p14:creationId xmlns:p14="http://schemas.microsoft.com/office/powerpoint/2010/main" val="346203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5AA82-3E96-2D9B-1777-B4A37C8743E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0EFE88-06A5-97ED-CE48-3C19CFAE5C3B}"/>
              </a:ext>
            </a:extLst>
          </p:cNvPr>
          <p:cNvSpPr>
            <a:spLocks noGrp="1"/>
          </p:cNvSpPr>
          <p:nvPr>
            <p:ph idx="1"/>
          </p:nvPr>
        </p:nvSpPr>
        <p:spPr>
          <a:xfrm>
            <a:off x="497714" y="148906"/>
            <a:ext cx="10105216" cy="482797"/>
          </a:xfrm>
        </p:spPr>
        <p:txBody>
          <a:bodyPr/>
          <a:lstStyle/>
          <a:p>
            <a:pPr marL="0" indent="0">
              <a:lnSpc>
                <a:spcPct val="120000"/>
              </a:lnSpc>
              <a:buNone/>
            </a:pPr>
            <a:r>
              <a:rPr lang="en-US" sz="3600" b="1" dirty="0"/>
              <a:t>	Achievements in FY 25 Budget</a:t>
            </a:r>
          </a:p>
          <a:p>
            <a:pPr marL="0" indent="0">
              <a:lnSpc>
                <a:spcPct val="120000"/>
              </a:lnSpc>
              <a:buNone/>
            </a:pPr>
            <a:r>
              <a:rPr lang="en-US" sz="3200" b="1" dirty="0"/>
              <a:t>Projects </a:t>
            </a:r>
            <a:endParaRPr lang="en-US" sz="3200" dirty="0"/>
          </a:p>
          <a:p>
            <a:pPr>
              <a:lnSpc>
                <a:spcPct val="120000"/>
              </a:lnSpc>
            </a:pPr>
            <a:r>
              <a:rPr lang="en-US" sz="3600" dirty="0"/>
              <a:t>2,156 feet/.41 miles of </a:t>
            </a:r>
            <a:r>
              <a:rPr lang="en-US" sz="3600" b="1" dirty="0"/>
              <a:t>sidewalks </a:t>
            </a:r>
            <a:r>
              <a:rPr lang="en-US" sz="3600" dirty="0"/>
              <a:t>built.</a:t>
            </a:r>
          </a:p>
          <a:p>
            <a:pPr lvl="1">
              <a:lnSpc>
                <a:spcPct val="120000"/>
              </a:lnSpc>
            </a:pPr>
            <a:r>
              <a:rPr lang="en-US" sz="3600" dirty="0"/>
              <a:t>Sidewalk connection on Hugh Howell Road</a:t>
            </a:r>
          </a:p>
          <a:p>
            <a:pPr>
              <a:lnSpc>
                <a:spcPct val="120000"/>
              </a:lnSpc>
            </a:pPr>
            <a:r>
              <a:rPr lang="en-US" sz="3600" dirty="0"/>
              <a:t>3,296 feet/.62 miles of </a:t>
            </a:r>
            <a:r>
              <a:rPr lang="en-US" sz="3600" b="1" dirty="0"/>
              <a:t>trails.</a:t>
            </a:r>
          </a:p>
          <a:p>
            <a:pPr lvl="1">
              <a:lnSpc>
                <a:spcPct val="120000"/>
              </a:lnSpc>
            </a:pPr>
            <a:r>
              <a:rPr lang="en-US" sz="3600" dirty="0"/>
              <a:t>Trails opened on Hugh Howell Road</a:t>
            </a:r>
          </a:p>
          <a:p>
            <a:pPr lvl="2">
              <a:lnSpc>
                <a:spcPct val="120000"/>
              </a:lnSpc>
            </a:pPr>
            <a:r>
              <a:rPr lang="en-US" sz="3200" dirty="0"/>
              <a:t>Marthasville Court to Stratmor Drive</a:t>
            </a:r>
          </a:p>
          <a:p>
            <a:pPr>
              <a:lnSpc>
                <a:spcPct val="120000"/>
              </a:lnSpc>
            </a:pPr>
            <a:endParaRPr lang="en-US" sz="3200" b="1" dirty="0"/>
          </a:p>
          <a:p>
            <a:pPr lvl="2">
              <a:lnSpc>
                <a:spcPct val="120000"/>
              </a:lnSpc>
            </a:pPr>
            <a:endParaRPr lang="en-US" sz="4000" b="1" dirty="0"/>
          </a:p>
          <a:p>
            <a:pPr algn="ctr">
              <a:lnSpc>
                <a:spcPct val="120000"/>
              </a:lnSpc>
            </a:pPr>
            <a:endParaRPr lang="en-US" sz="4400" b="1" dirty="0"/>
          </a:p>
        </p:txBody>
      </p:sp>
      <p:pic>
        <p:nvPicPr>
          <p:cNvPr id="1026" name="Picture 2" descr="A person in a blue jacket and orange vest working in a hedge&#10;&#10;AI-generated content may be incorrect.">
            <a:extLst>
              <a:ext uri="{FF2B5EF4-FFF2-40B4-BE49-F238E27FC236}">
                <a16:creationId xmlns:a16="http://schemas.microsoft.com/office/drawing/2014/main" id="{530BE47C-EB11-B255-B9E5-0896DF518B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2630" y="3292868"/>
            <a:ext cx="3565132" cy="356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389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D7AEE-FB5A-EBF0-3C32-739D9F2991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465172-B526-0258-5A5E-0CF8F8DC6BCA}"/>
              </a:ext>
            </a:extLst>
          </p:cNvPr>
          <p:cNvSpPr>
            <a:spLocks noGrp="1"/>
          </p:cNvSpPr>
          <p:nvPr>
            <p:ph idx="1"/>
          </p:nvPr>
        </p:nvSpPr>
        <p:spPr>
          <a:xfrm>
            <a:off x="436069" y="236909"/>
            <a:ext cx="11663064" cy="1021517"/>
          </a:xfrm>
        </p:spPr>
        <p:txBody>
          <a:bodyPr/>
          <a:lstStyle/>
          <a:p>
            <a:pPr marL="0" indent="0">
              <a:lnSpc>
                <a:spcPct val="120000"/>
              </a:lnSpc>
              <a:buNone/>
            </a:pPr>
            <a:r>
              <a:rPr lang="en-US" sz="3600" b="1" dirty="0"/>
              <a:t>	Achievements in FY 25 Budget</a:t>
            </a:r>
          </a:p>
          <a:p>
            <a:pPr marL="0" indent="0">
              <a:lnSpc>
                <a:spcPct val="120000"/>
              </a:lnSpc>
              <a:buNone/>
            </a:pPr>
            <a:r>
              <a:rPr lang="en-US" sz="3200" b="1" dirty="0"/>
              <a:t>Events</a:t>
            </a:r>
          </a:p>
          <a:p>
            <a:pPr>
              <a:lnSpc>
                <a:spcPct val="120000"/>
              </a:lnSpc>
            </a:pPr>
            <a:r>
              <a:rPr lang="en-US" sz="3200" dirty="0"/>
              <a:t>Summer of Fun Events &amp; Fireworks</a:t>
            </a:r>
          </a:p>
          <a:p>
            <a:pPr>
              <a:lnSpc>
                <a:spcPct val="120000"/>
              </a:lnSpc>
            </a:pPr>
            <a:r>
              <a:rPr lang="en-US" sz="3200" dirty="0"/>
              <a:t>Winter Concert Series</a:t>
            </a:r>
          </a:p>
          <a:p>
            <a:pPr>
              <a:lnSpc>
                <a:spcPct val="120000"/>
              </a:lnSpc>
            </a:pPr>
            <a:r>
              <a:rPr lang="en-US" sz="3200" dirty="0"/>
              <a:t>Movies on the Green</a:t>
            </a:r>
          </a:p>
          <a:p>
            <a:pPr>
              <a:lnSpc>
                <a:spcPct val="120000"/>
              </a:lnSpc>
            </a:pPr>
            <a:r>
              <a:rPr lang="en-US" sz="3200" dirty="0"/>
              <a:t>Tucker Restaurant Week</a:t>
            </a:r>
          </a:p>
          <a:p>
            <a:pPr>
              <a:lnSpc>
                <a:spcPct val="120000"/>
              </a:lnSpc>
            </a:pPr>
            <a:r>
              <a:rPr lang="en-US" sz="3200" dirty="0"/>
              <a:t>Hosted DeKalb Delegation, DeKalb CEO, Congressman Johnson</a:t>
            </a:r>
          </a:p>
          <a:p>
            <a:pPr>
              <a:lnSpc>
                <a:spcPct val="120000"/>
              </a:lnSpc>
            </a:pPr>
            <a:endParaRPr lang="en-US" sz="3200" dirty="0"/>
          </a:p>
          <a:p>
            <a:pPr>
              <a:lnSpc>
                <a:spcPct val="120000"/>
              </a:lnSpc>
            </a:pPr>
            <a:endParaRPr lang="en-US" sz="3200" b="1" dirty="0"/>
          </a:p>
          <a:p>
            <a:pPr lvl="2">
              <a:lnSpc>
                <a:spcPct val="120000"/>
              </a:lnSpc>
            </a:pPr>
            <a:endParaRPr lang="en-US" sz="4000" b="1" dirty="0"/>
          </a:p>
          <a:p>
            <a:pPr algn="ctr">
              <a:lnSpc>
                <a:spcPct val="120000"/>
              </a:lnSpc>
            </a:pPr>
            <a:endParaRPr lang="en-US" sz="4400" b="1" dirty="0"/>
          </a:p>
        </p:txBody>
      </p:sp>
      <p:pic>
        <p:nvPicPr>
          <p:cNvPr id="2" name="Picture 1">
            <a:extLst>
              <a:ext uri="{FF2B5EF4-FFF2-40B4-BE49-F238E27FC236}">
                <a16:creationId xmlns:a16="http://schemas.microsoft.com/office/drawing/2014/main" id="{CA9EFB03-FCC6-6B2B-E9AD-FD4A1A4B9B98}"/>
              </a:ext>
            </a:extLst>
          </p:cNvPr>
          <p:cNvPicPr>
            <a:picLocks noChangeAspect="1"/>
          </p:cNvPicPr>
          <p:nvPr/>
        </p:nvPicPr>
        <p:blipFill>
          <a:blip r:embed="rId2"/>
          <a:stretch>
            <a:fillRect/>
          </a:stretch>
        </p:blipFill>
        <p:spPr>
          <a:xfrm>
            <a:off x="9090253" y="0"/>
            <a:ext cx="3101748" cy="2866490"/>
          </a:xfrm>
          <a:prstGeom prst="rect">
            <a:avLst/>
          </a:prstGeom>
        </p:spPr>
      </p:pic>
    </p:spTree>
    <p:extLst>
      <p:ext uri="{BB962C8B-B14F-4D97-AF65-F5344CB8AC3E}">
        <p14:creationId xmlns:p14="http://schemas.microsoft.com/office/powerpoint/2010/main" val="41722749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C69C6D"/>
      </a:accent1>
      <a:accent2>
        <a:srgbClr val="ED1C24"/>
      </a:accent2>
      <a:accent3>
        <a:srgbClr val="8CC63E"/>
      </a:accent3>
      <a:accent4>
        <a:srgbClr val="00A79D"/>
      </a:accent4>
      <a:accent5>
        <a:srgbClr val="2AB573"/>
      </a:accent5>
      <a:accent6>
        <a:srgbClr val="00263B"/>
      </a:accent6>
      <a:hlink>
        <a:srgbClr val="0563C1"/>
      </a:hlink>
      <a:folHlink>
        <a:srgbClr val="954F72"/>
      </a:folHlink>
    </a:clrScheme>
    <a:fontScheme name="Evo">
      <a:majorFont>
        <a:latin typeface="Lato"/>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4AC620CE05AF46BE9A542EE87F5330" ma:contentTypeVersion="7" ma:contentTypeDescription="Create a new document." ma:contentTypeScope="" ma:versionID="86cd72ce9114794a4ff248b4a55d8890">
  <xsd:schema xmlns:xsd="http://www.w3.org/2001/XMLSchema" xmlns:xs="http://www.w3.org/2001/XMLSchema" xmlns:p="http://schemas.microsoft.com/office/2006/metadata/properties" xmlns:ns3="8eae69f7-c3fd-4425-9b05-fca0f2288bc2" xmlns:ns4="dee60b80-3e29-4cb2-a4fa-44865cd68fd2" targetNamespace="http://schemas.microsoft.com/office/2006/metadata/properties" ma:root="true" ma:fieldsID="805de6d16e0b8727b5ac0f6084a91a91" ns3:_="" ns4:_="">
    <xsd:import namespace="8eae69f7-c3fd-4425-9b05-fca0f2288bc2"/>
    <xsd:import namespace="dee60b80-3e29-4cb2-a4fa-44865cd68fd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ae69f7-c3fd-4425-9b05-fca0f2288bc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e60b80-3e29-4cb2-a4fa-44865cd68f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02B35C-454D-4E5E-920E-60036AF1C16E}">
  <ds:schemaRefs>
    <ds:schemaRef ds:uri="http://schemas.openxmlformats.org/package/2006/metadata/core-properties"/>
    <ds:schemaRef ds:uri="http://purl.org/dc/dcmitype/"/>
    <ds:schemaRef ds:uri="http://schemas.microsoft.com/office/2006/documentManagement/types"/>
    <ds:schemaRef ds:uri="dee60b80-3e29-4cb2-a4fa-44865cd68fd2"/>
    <ds:schemaRef ds:uri="http://purl.org/dc/elements/1.1/"/>
    <ds:schemaRef ds:uri="http://schemas.microsoft.com/office/2006/metadata/properties"/>
    <ds:schemaRef ds:uri="http://purl.org/dc/terms/"/>
    <ds:schemaRef ds:uri="http://schemas.microsoft.com/office/infopath/2007/PartnerControls"/>
    <ds:schemaRef ds:uri="8eae69f7-c3fd-4425-9b05-fca0f2288bc2"/>
    <ds:schemaRef ds:uri="http://www.w3.org/XML/1998/namespace"/>
  </ds:schemaRefs>
</ds:datastoreItem>
</file>

<file path=customXml/itemProps2.xml><?xml version="1.0" encoding="utf-8"?>
<ds:datastoreItem xmlns:ds="http://schemas.openxmlformats.org/officeDocument/2006/customXml" ds:itemID="{D571A727-4569-48E6-910C-00853DF7A2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ae69f7-c3fd-4425-9b05-fca0f2288bc2"/>
    <ds:schemaRef ds:uri="dee60b80-3e29-4cb2-a4fa-44865cd68f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778538-0A25-4209-B02F-69754B3855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24662</TotalTime>
  <Words>2040</Words>
  <Application>Microsoft Office PowerPoint</Application>
  <PresentationFormat>Widescreen</PresentationFormat>
  <Paragraphs>348</Paragraphs>
  <Slides>34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-apple-system</vt:lpstr>
      <vt:lpstr>Aptos</vt:lpstr>
      <vt:lpstr>Arial</vt:lpstr>
      <vt:lpstr>Calibri</vt:lpstr>
      <vt:lpstr>Century Gothic</vt:lpstr>
      <vt:lpstr>Lato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Dede Musser</dc:creator>
  <cp:lastModifiedBy>Micah Seibel</cp:lastModifiedBy>
  <cp:revision>592</cp:revision>
  <cp:lastPrinted>2025-04-07T01:18:10Z</cp:lastPrinted>
  <dcterms:created xsi:type="dcterms:W3CDTF">2016-11-09T02:18:28Z</dcterms:created>
  <dcterms:modified xsi:type="dcterms:W3CDTF">2025-04-14T22:40:35Z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0x010100BF4AC620CE05AF46BE9A542EE87F5330</vt:lpwstr>
  </property>
</Properties>
</file>